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20"/>
  </p:notesMasterIdLst>
  <p:handoutMasterIdLst>
    <p:handoutMasterId r:id="rId21"/>
  </p:handoutMasterIdLst>
  <p:sldIdLst>
    <p:sldId id="690" r:id="rId2"/>
    <p:sldId id="278" r:id="rId3"/>
    <p:sldId id="259" r:id="rId4"/>
    <p:sldId id="261" r:id="rId5"/>
    <p:sldId id="281" r:id="rId6"/>
    <p:sldId id="889" r:id="rId7"/>
    <p:sldId id="876" r:id="rId8"/>
    <p:sldId id="802" r:id="rId9"/>
    <p:sldId id="890" r:id="rId10"/>
    <p:sldId id="891" r:id="rId11"/>
    <p:sldId id="892" r:id="rId12"/>
    <p:sldId id="893" r:id="rId13"/>
    <p:sldId id="894" r:id="rId14"/>
    <p:sldId id="895" r:id="rId15"/>
    <p:sldId id="896" r:id="rId16"/>
    <p:sldId id="2622" r:id="rId17"/>
    <p:sldId id="2623" r:id="rId18"/>
    <p:sldId id="7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276148-3398-2D46-AA84-C93804B597E4}">
          <p14:sldIdLst>
            <p14:sldId id="690"/>
            <p14:sldId id="278"/>
            <p14:sldId id="259"/>
            <p14:sldId id="261"/>
            <p14:sldId id="281"/>
            <p14:sldId id="889"/>
            <p14:sldId id="876"/>
            <p14:sldId id="802"/>
            <p14:sldId id="890"/>
            <p14:sldId id="891"/>
            <p14:sldId id="892"/>
            <p14:sldId id="893"/>
            <p14:sldId id="894"/>
            <p14:sldId id="895"/>
            <p14:sldId id="896"/>
            <p14:sldId id="2622"/>
            <p14:sldId id="2623"/>
            <p14:sldId id="7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A2E"/>
    <a:srgbClr val="608A32"/>
    <a:srgbClr val="FF9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8" autoAdjust="0"/>
    <p:restoredTop sz="75738" autoAdjust="0"/>
  </p:normalViewPr>
  <p:slideViewPr>
    <p:cSldViewPr snapToGrid="0" snapToObjects="1" showGuides="1">
      <p:cViewPr varScale="1">
        <p:scale>
          <a:sx n="101" d="100"/>
          <a:sy n="101" d="100"/>
        </p:scale>
        <p:origin x="1088" y="200"/>
      </p:cViewPr>
      <p:guideLst>
        <p:guide orient="horz" pos="2160"/>
        <p:guide pos="384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snapToGrid="0" snapToObjects="1" showGuides="1">
      <p:cViewPr>
        <p:scale>
          <a:sx n="176" d="100"/>
          <a:sy n="176" d="100"/>
        </p:scale>
        <p:origin x="48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7/2/24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7/2/24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charset="0"/>
                <a:ea typeface="+mn-ea"/>
                <a:cs typeface="+mn-cs"/>
              </a:rPr>
              <a:t>Hello, this is Jianping Zeng from Purdue. I am going to present our paper cWSP: compiler-directed whole system persistence.</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1</a:t>
            </a:fld>
            <a:endParaRPr lang="zh-CN" altLang="en-US"/>
          </a:p>
        </p:txBody>
      </p:sp>
    </p:spTree>
    <p:extLst>
      <p:ext uri="{BB962C8B-B14F-4D97-AF65-F5344CB8AC3E}">
        <p14:creationId xmlns:p14="http://schemas.microsoft.com/office/powerpoint/2010/main" val="236137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we assume store and load access the same memory location. [click] When power is on, the processor executes the store instruction. [click] writing the new data into L1 data cache and PB. Then, [click] what if the persist path is clogged here, [click] and the new data cache block is silently dropped on its LLC eviction? [click] Later on, when the processor executes the load, [click] it reads incorrect old data from NVM instead of the new data just written by the store, [click] leading to wrong program output and crash inconsistency. We can see from the figure the crash inconsistency is caused by the load reading outdated data from NVM. To address this issue, [click] prior approaches need to search the PB for every load by including the PB in the cache coherence domain or using expensive bloom filter. Now, let’s see how we address this issue with negligible hardware overhead.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10</a:t>
            </a:fld>
            <a:endParaRPr lang="en-US" dirty="0"/>
          </a:p>
        </p:txBody>
      </p:sp>
    </p:spTree>
    <p:extLst>
      <p:ext uri="{BB962C8B-B14F-4D97-AF65-F5344CB8AC3E}">
        <p14:creationId xmlns:p14="http://schemas.microsoft.com/office/powerpoint/2010/main" val="3905357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out we can prevent the stale read issue by enforcing the order of load-after-store. To achieve that, [click] we delay the L1 data cache block eviction until the corresponding data is flushed from the PB down to NVM as shown in this figure. Then, [click] it does not matter that the new data is silently dropped on L3 eviction. This is because, [click] when the core pipeline executes the load instruction, [click] this time it reads the new data from NVM and [click] therefore generate correct program outputs. [click] The beauty of this approach is that this order enforcement incurs practically no run-time overhead since the persist path is faster than the regular path. So far, cWSP works great to achieve high performance crash consistency for single memory controller. But it is challenging to achieve that for multiple memory controllers,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11</a:t>
            </a:fld>
            <a:endParaRPr lang="en-US" dirty="0"/>
          </a:p>
        </p:txBody>
      </p:sp>
    </p:spTree>
    <p:extLst>
      <p:ext uri="{BB962C8B-B14F-4D97-AF65-F5344CB8AC3E}">
        <p14:creationId xmlns:p14="http://schemas.microsoft.com/office/powerpoint/2010/main" val="139175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because of NUMA effect of multiple memory controllers. Let’s look at this example to see how the issue happens. Here, store 1 in region 1 targets a far memory controller, while store 2 in region 2 targets a near memory controller. Since the core pipeline continues persisting stores across regions without waiting, [click] when power is on, [click] store 2 could persist in NVM before store 1. [click] When power failure interrupts region 1, store 1 is lost. [click] Then, we need to reexecute region 1 from its beginning once power comes back. But [click] the load reads incorrect new data and generates incorrect program output, [click] leading to crash inconsistency. Here, [click] the crux of the problem is that stores persist out of region order if they target different memory controllers. One simple way to deal with this issue is stopping store persistence at each region boundary until all prior stores are already persisted in NVM, but this naïve approach leads to a high-performance overhead. Now, Let’s see how to achieve high performance store persistence with multiple memory controllers [click]</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12</a:t>
            </a:fld>
            <a:endParaRPr lang="en-US" dirty="0"/>
          </a:p>
        </p:txBody>
      </p:sp>
    </p:spTree>
    <p:extLst>
      <p:ext uri="{BB962C8B-B14F-4D97-AF65-F5344CB8AC3E}">
        <p14:creationId xmlns:p14="http://schemas.microsoft.com/office/powerpoint/2010/main" val="12773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find out there is no harm to persist stores out of region order if no power failure. Given rare power failure in data centers, we don’t have to stop store persistence at every region boundary. [click] Based on this, we propose memory controller speculation. It speculates no power failure in the oldest unpersisted region and keeps persisting the following regions. In case power failure happens in the following regions, we undo log their data at memory controller level. Now, let’s look at how memory controller speculation works in detail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13</a:t>
            </a:fld>
            <a:endParaRPr lang="en-US" dirty="0"/>
          </a:p>
        </p:txBody>
      </p:sp>
    </p:spTree>
    <p:extLst>
      <p:ext uri="{BB962C8B-B14F-4D97-AF65-F5344CB8AC3E}">
        <p14:creationId xmlns:p14="http://schemas.microsoft.com/office/powerpoint/2010/main" val="3849659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assume region 1 is the oldest unpersisted region and region 2 is under speculation. While store 1 is still on the way to NVM, [click] the processor crosses the region boundary and [click] continues persisting store 2 and [click] store 3 with their data undo-logged in NVM. [click] Once store 1 arrives in NVM, [click] region 1 becomes persisted since its all stores are already persisted. Here, we don’t undo log store 1 since region 1 is not speculative. After that, [click] region 2 becomes the oldest unpersisted region. Therefore, [click] we deallocate the region2’s logging entries since its interruption can be recovered by its re-execution. Now, let’s see how we recover program execution from power failure with memory controller speculation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14</a:t>
            </a:fld>
            <a:endParaRPr lang="en-US" dirty="0"/>
          </a:p>
        </p:txBody>
      </p:sp>
    </p:spTree>
    <p:extLst>
      <p:ext uri="{BB962C8B-B14F-4D97-AF65-F5344CB8AC3E}">
        <p14:creationId xmlns:p14="http://schemas.microsoft.com/office/powerpoint/2010/main" val="201126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same example, while store 2 and store 3 have already been speculatively persisted in NVM with their data undo logged. [click] Upon power failure, Store 1 is lost. [click] Once power comes back, we need to recover program states. To do so, we first [click] reverts store 2 and store 3 using their undo logs. After that, [click] we can safely resume program execution from the beginning of region 1. In this way, [click] we ensure crash consistency. Now, let’s see the evaluation and performance numbers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15</a:t>
            </a:fld>
            <a:endParaRPr lang="en-US" dirty="0"/>
          </a:p>
        </p:txBody>
      </p:sp>
    </p:spTree>
    <p:extLst>
      <p:ext uri="{BB962C8B-B14F-4D97-AF65-F5344CB8AC3E}">
        <p14:creationId xmlns:p14="http://schemas.microsoft.com/office/powerpoint/2010/main" val="18721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ko-KR" baseline="0" dirty="0"/>
              <a:t>We implement our hardware design and compiler techniques on top gem5 simulator and LLVM compiler. We compare our design against prior Capri for total 6 benchmark suites.</a:t>
            </a:r>
          </a:p>
        </p:txBody>
      </p:sp>
      <p:sp>
        <p:nvSpPr>
          <p:cNvPr id="4" name="Slide Number Placeholder 3"/>
          <p:cNvSpPr>
            <a:spLocks noGrp="1"/>
          </p:cNvSpPr>
          <p:nvPr>
            <p:ph type="sldNum" sz="quarter" idx="10"/>
          </p:nvPr>
        </p:nvSpPr>
        <p:spPr/>
        <p:txBody>
          <a:bodyPr/>
          <a:lstStyle/>
          <a:p>
            <a:fld id="{BDDDD5A4-3C85-43A2-BC27-CC95023B9CB5}" type="slidenum">
              <a:rPr lang="ko-KR" altLang="en-US" smtClean="0"/>
              <a:t>16</a:t>
            </a:fld>
            <a:endParaRPr lang="ko-KR" altLang="en-US"/>
          </a:p>
        </p:txBody>
      </p:sp>
    </p:spTree>
    <p:extLst>
      <p:ext uri="{BB962C8B-B14F-4D97-AF65-F5344CB8AC3E}">
        <p14:creationId xmlns:p14="http://schemas.microsoft.com/office/powerpoint/2010/main" val="211963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This figure shows the normalized run-time overheads of our design and Capri to the baseline. Thanks to the asynchronous store persistence and memory controller speculation, cWSP incurs only a 6% run-time overhead, while Capri incurs a 27% run-time overhead.</a:t>
            </a:r>
          </a:p>
        </p:txBody>
      </p:sp>
      <p:sp>
        <p:nvSpPr>
          <p:cNvPr id="4" name="Slide Number Placeholder 3"/>
          <p:cNvSpPr>
            <a:spLocks noGrp="1"/>
          </p:cNvSpPr>
          <p:nvPr>
            <p:ph type="sldNum" sz="quarter" idx="5"/>
          </p:nvPr>
        </p:nvSpPr>
        <p:spPr/>
        <p:txBody>
          <a:bodyPr/>
          <a:lstStyle/>
          <a:p>
            <a:fld id="{9E420758-0572-0948-BC66-823DA4FB7C08}" type="slidenum">
              <a:rPr lang="en-US" smtClean="0"/>
              <a:t>17</a:t>
            </a:fld>
            <a:endParaRPr lang="en-US" dirty="0"/>
          </a:p>
        </p:txBody>
      </p:sp>
    </p:spTree>
    <p:extLst>
      <p:ext uri="{BB962C8B-B14F-4D97-AF65-F5344CB8AC3E}">
        <p14:creationId xmlns:p14="http://schemas.microsoft.com/office/powerpoint/2010/main" val="312851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cWSP is the first lightweight yet high performance whole-system persistence approach that significantly reduces hardware complexity to only 176 bytes and eliminates expensive just in time checkpointing in prior work. This is particularly important for many applications such as machine learning and HPC program </a:t>
            </a:r>
            <a:r>
              <a:rPr lang="en-US"/>
              <a:t>and future </a:t>
            </a:r>
            <a:r>
              <a:rPr lang="en-US" dirty="0"/>
              <a:t>CXL technology. </a:t>
            </a:r>
          </a:p>
        </p:txBody>
      </p:sp>
      <p:sp>
        <p:nvSpPr>
          <p:cNvPr id="4" name="Slide Number Placeholder 3"/>
          <p:cNvSpPr>
            <a:spLocks noGrp="1"/>
          </p:cNvSpPr>
          <p:nvPr>
            <p:ph type="sldNum" sz="quarter" idx="5"/>
          </p:nvPr>
        </p:nvSpPr>
        <p:spPr/>
        <p:txBody>
          <a:bodyPr/>
          <a:lstStyle/>
          <a:p>
            <a:fld id="{9E420758-0572-0948-BC66-823DA4FB7C08}" type="slidenum">
              <a:rPr lang="en-US" smtClean="0"/>
              <a:t>18</a:t>
            </a:fld>
            <a:endParaRPr lang="en-US" dirty="0"/>
          </a:p>
        </p:txBody>
      </p:sp>
    </p:spTree>
    <p:extLst>
      <p:ext uri="{BB962C8B-B14F-4D97-AF65-F5344CB8AC3E}">
        <p14:creationId xmlns:p14="http://schemas.microsoft.com/office/powerpoint/2010/main" val="13594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1c623cd4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1c623cd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solidFill>
                  <a:schemeClr val="dk1"/>
                </a:solidFill>
              </a:rPr>
              <a:t>As you know, nonvolatile memory (NVM) has been commercialized by many vendors, such as [click] Intel PMEM, [click] Samsung memory semantic SSD, [click] </a:t>
            </a:r>
            <a:r>
              <a:rPr lang="en-US" dirty="0" err="1">
                <a:solidFill>
                  <a:schemeClr val="dk1"/>
                </a:solidFill>
              </a:rPr>
              <a:t>Everspin</a:t>
            </a:r>
            <a:r>
              <a:rPr lang="en-US" dirty="0">
                <a:solidFill>
                  <a:schemeClr val="dk1"/>
                </a:solidFill>
              </a:rPr>
              <a:t> STT-MRAM, and [click]  Fujitsu ReRAM. They can be deployed in data centers to achieve high performance thanks to the unique benefits such as [click] high areal density,  meaning large memory space,  [click] comparable speed as DRAM, byte-addressability with regular </a:t>
            </a:r>
            <a:r>
              <a:rPr lang="en" dirty="0">
                <a:solidFill>
                  <a:schemeClr val="dk1"/>
                </a:solidFill>
              </a:rPr>
              <a:t>store and load instructions</a:t>
            </a:r>
            <a:r>
              <a:rPr lang="en-US" dirty="0">
                <a:solidFill>
                  <a:schemeClr val="dk1"/>
                </a:solidFill>
              </a:rPr>
              <a:t>, [click] and nonvolatility. </a:t>
            </a:r>
            <a:r>
              <a:rPr lang="en" dirty="0">
                <a:solidFill>
                  <a:schemeClr val="dk1"/>
                </a:solidFill>
              </a:rPr>
              <a:t>To better utilize the benefits of NVM</a:t>
            </a:r>
            <a:r>
              <a:rPr lang="en-US" dirty="0">
                <a:solidFill>
                  <a:schemeClr val="dk1"/>
                </a:solidFill>
              </a:rPr>
              <a:t> [click]</a:t>
            </a:r>
          </a:p>
          <a:p>
            <a:pPr marL="0" lvl="0" indent="0" algn="l" rtl="0">
              <a:lnSpc>
                <a:spcPct val="115000"/>
              </a:lnSpc>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36141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1c623cd4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1c623cd4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Intel PMEM provides two use modes; [click] memory mode and [click] app-direct mode. In memory mode, DRAM works as a last-level cache, while PMEM is used as a main memory, which is [click] transparent to user program. Thanks to the high areal density, [click] program sees a huge memory space and achieves high performance. However, [click] data in NVM are dead when power failure happens. Ironically, [click]  Persistent memory is not persistent at all!</a:t>
            </a: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On the other hand, in the app-direct mode, [click] data in NVM are durable and persistent. But [click] this mode is not transparent, meaning that we need to modify program source code, [click] leading to programming burden. As a result, both two modes do not fully utilize the potential of NVM technologies. </a:t>
            </a:r>
            <a:r>
              <a:rPr lang="en-US" dirty="0">
                <a:solidFill>
                  <a:schemeClr val="dk1"/>
                </a:solidFill>
              </a:rPr>
              <a:t>Then, there is a natural question coming up, can we have both high performance and transparency with persistence guaranteed? The answer is </a:t>
            </a:r>
            <a:r>
              <a:rPr lang="en-US" dirty="0"/>
              <a:t>yes. Let’s see how that is possible.</a:t>
            </a: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1c623cd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1c623cd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With PMEM memory mode, we already achieve [click] high performance with dram as a cache and [click] transparency. Our goal is to equip the entire system with persistence. To achieve that, [click] we extend the persistence domain up to covering register file including caches along the way.  [click] This is so-called whole system persistence. Here, whole system persistence requires correct power failure recovery, which is so-called crash consistency. To achieve high performance crash consistency [click]</a:t>
            </a:r>
          </a:p>
          <a:p>
            <a:pPr marL="0" lvl="0" indent="0" algn="l" rtl="0">
              <a:lnSpc>
                <a:spcPct val="115000"/>
              </a:lnSpc>
              <a:spcBef>
                <a:spcPts val="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a:t>
            </a:r>
            <a:endParaRPr lang="en" dirty="0">
              <a:solidFill>
                <a:schemeClr val="dk1"/>
              </a:solidFill>
            </a:endParaRPr>
          </a:p>
        </p:txBody>
      </p:sp>
    </p:spTree>
    <p:extLst>
      <p:ext uri="{BB962C8B-B14F-4D97-AF65-F5344CB8AC3E}">
        <p14:creationId xmlns:p14="http://schemas.microsoft.com/office/powerpoint/2010/main" val="408812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50e826a4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50e826a4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chemeClr val="dk1"/>
                </a:solidFill>
              </a:rPr>
              <a:t>[click] prior work DPO leverages the existing Intel non-temporal data path between the L1 data cache and NVM as a persist path to asynchronously persist the data being stored. That is, [click] for each single data merged into L1 data cache, [click] DPO also sends the data to the persist path so that they can arrive in NVM in program order [click] without using expensive persist barriers. However, [click] the persist path alone cannot provide whole system persistence. Let’s see what reason is behind that.</a:t>
            </a:r>
          </a:p>
        </p:txBody>
      </p:sp>
    </p:spTree>
    <p:extLst>
      <p:ext uri="{BB962C8B-B14F-4D97-AF65-F5344CB8AC3E}">
        <p14:creationId xmlns:p14="http://schemas.microsoft.com/office/powerpoint/2010/main" val="230194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power is on, [click] the processor executes the second store instruction, [click] writing the new data to the L1 data cache; we assume a cache hit here. After that, [click] the cache block is directly flushed to the NVM through the persist path. [click] Once power failure happens, all volatile states are lost. [click] When power comes back, [click] we have no choice but reexecuting the program from its beginning. [click] But this results in the load reading the new data instead of the old data from NVM, [click] leading to wrong program output and crash inconsistency. [click] We can see from this figure that the crash inconsistency is caused by the memory WAR dependence. To address this issue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6</a:t>
            </a:fld>
            <a:endParaRPr lang="en-US" dirty="0"/>
          </a:p>
        </p:txBody>
      </p:sp>
    </p:spTree>
    <p:extLst>
      <p:ext uri="{BB962C8B-B14F-4D97-AF65-F5344CB8AC3E}">
        <p14:creationId xmlns:p14="http://schemas.microsoft.com/office/powerpoint/2010/main" val="4696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work Capri proposes a battery-backed hardware redo buffer to ensure failure-atomic persistence. Here, because redo buffer size is limited, its overflow leads to failed power failure recovery. Therefore, [click] Capri compiler cuts off input program into [click] a series of regions with the redo buffer size in mind.  [click] When power is on, [click] the processor executes the store instruction of region 2, [click] writing the new data to the L1 data cache; we assume a cache hit here. After that, [click] the cache block is copied to the redo buffer.  [click] When power failure happens, [click] the new data in the redo buffer is dropped since region 2’s persistence is not completed yet. [click] once power comes back, [click] Capri runtime resumes the program execution from the beginning of region 2, [click] ensuring crash consistency. </a:t>
            </a:r>
            <a:r>
              <a:rPr lang="en-US" sz="1200" b="0" i="0" kern="1200" baseline="0" dirty="0">
                <a:solidFill>
                  <a:schemeClr val="tx1"/>
                </a:solidFill>
                <a:effectLst/>
                <a:latin typeface="+mn-lt"/>
                <a:ea typeface="+mn-ea"/>
                <a:cs typeface="+mn-cs"/>
              </a:rPr>
              <a:t>However, [click] Capri incurs a high run-time overhead for multiple memory controllers since Capri needs to stop store persistence at end of each region. In addition, [click] Capri requires complicated hardware design to deal with stale read issue due to the persist path. Moreover, [click] Capri requires high energy to just-in-time checkpoint the redo buffer. To address these issues [click]</a:t>
            </a:r>
          </a:p>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7</a:t>
            </a:fld>
            <a:endParaRPr lang="en-US" dirty="0"/>
          </a:p>
        </p:txBody>
      </p:sp>
    </p:spTree>
    <p:extLst>
      <p:ext uri="{BB962C8B-B14F-4D97-AF65-F5344CB8AC3E}">
        <p14:creationId xmlns:p14="http://schemas.microsoft.com/office/powerpoint/2010/main" val="132300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cWSP: a compiler-directed whole system persistence with minimal hardware support. [click] As we have seen before, even though Capri is hardware/software codesign, it incurs a high run-time overhead and requires complicated hardware support. [click] Another design is so-called whole-system persistence that just-in-time flushes all volatile states to NVM upon impending power failure, causing significantly high energy consumption. In addition, [click] naively adapting ReplayCache to server systems causes a 5x slowdown because of its software nature. [click] Even though cWSP is still a hardware/software codesign, we perform aggressive optimizations to make its performance as close to that of the ideal WSP as possible. Now, let’s see how cWSP works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8</a:t>
            </a:fld>
            <a:endParaRPr lang="en-US" dirty="0"/>
          </a:p>
        </p:txBody>
      </p:sp>
    </p:spTree>
    <p:extLst>
      <p:ext uri="{BB962C8B-B14F-4D97-AF65-F5344CB8AC3E}">
        <p14:creationId xmlns:p14="http://schemas.microsoft.com/office/powerpoint/2010/main" val="259032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deal with those memory WAR dependence, our compiler uses idempotent processing to cut off any input program so that there is no memory WAR dependence in each region as shown in this example. This figure shows the program states after power failure happens at end of region 2. Here, we repurpose Intel write combining buffer as a volatile persist buffer PB that connects the store buffer in the core to memory controller, bypassing the entire cache hierarchy. [click] In the wake of power failure, since there is no memory WAR dependence in region 2, [click] it is safe to re-execute the region from its beginning, [click] persisting the stores to NVM along the persist path [click] and generating the correct value of r4. But, we must deal with the potential stale read issue. Let’s see how it happens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9</a:t>
            </a:fld>
            <a:endParaRPr lang="en-US" dirty="0"/>
          </a:p>
        </p:txBody>
      </p:sp>
    </p:spTree>
    <p:extLst>
      <p:ext uri="{BB962C8B-B14F-4D97-AF65-F5344CB8AC3E}">
        <p14:creationId xmlns:p14="http://schemas.microsoft.com/office/powerpoint/2010/main" val="31543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2E6F-9F4E-4655-931D-9FE0A693D171}"/>
              </a:ext>
            </a:extLst>
          </p:cNvPr>
          <p:cNvSpPr>
            <a:spLocks noGrp="1"/>
          </p:cNvSpPr>
          <p:nvPr>
            <p:ph type="ctrTitle"/>
          </p:nvPr>
        </p:nvSpPr>
        <p:spPr>
          <a:xfrm>
            <a:off x="1524000" y="1122363"/>
            <a:ext cx="9144000" cy="2387600"/>
          </a:xfrm>
        </p:spPr>
        <p:txBody>
          <a:bodyPr anchor="b"/>
          <a:lstStyle>
            <a:lvl1pPr algn="ctr">
              <a:defRPr sz="6000"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Subtitle 2">
            <a:extLst>
              <a:ext uri="{FF2B5EF4-FFF2-40B4-BE49-F238E27FC236}">
                <a16:creationId xmlns:a16="http://schemas.microsoft.com/office/drawing/2014/main" id="{EC40DD0C-1C7A-4EB5-893E-89209A250E42}"/>
              </a:ext>
            </a:extLst>
          </p:cNvPr>
          <p:cNvSpPr>
            <a:spLocks noGrp="1"/>
          </p:cNvSpPr>
          <p:nvPr>
            <p:ph type="subTitle" idx="1"/>
          </p:nvPr>
        </p:nvSpPr>
        <p:spPr>
          <a:xfrm>
            <a:off x="1524000" y="3602038"/>
            <a:ext cx="9144000" cy="1655762"/>
          </a:xfrm>
        </p:spPr>
        <p:txBody>
          <a:bodyPr/>
          <a:lstStyle>
            <a:lvl1pPr marL="0" indent="0" algn="ctr">
              <a:buNone/>
              <a:defRPr sz="2400" b="0" i="0">
                <a:latin typeface="Gill Sans" panose="020B0502020104020203" pitchFamily="34" charset="-79"/>
                <a:ea typeface="Tahoma" panose="020B0604030504040204" pitchFamily="34" charset="0"/>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3FB8E7A-4070-47EC-AFBF-4BD4AD30D47F}"/>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2550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55A6-FAF3-4BE9-A37C-59CF4F787AF3}"/>
              </a:ext>
            </a:extLst>
          </p:cNvPr>
          <p:cNvSpPr>
            <a:spLocks noGrp="1"/>
          </p:cNvSpPr>
          <p:nvPr>
            <p:ph type="title" orient="vert"/>
          </p:nvPr>
        </p:nvSpPr>
        <p:spPr>
          <a:xfrm>
            <a:off x="8724900" y="365125"/>
            <a:ext cx="2628900" cy="5811838"/>
          </a:xfrm>
        </p:spPr>
        <p:txBody>
          <a:bodyPr vert="eaVert"/>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2B86473-0AD6-4D39-B2B0-835D14E5C8ED}"/>
              </a:ext>
            </a:extLst>
          </p:cNvPr>
          <p:cNvSpPr>
            <a:spLocks noGrp="1"/>
          </p:cNvSpPr>
          <p:nvPr>
            <p:ph type="body" orient="vert" idx="1"/>
          </p:nvPr>
        </p:nvSpPr>
        <p:spPr>
          <a:xfrm>
            <a:off x="838200" y="365125"/>
            <a:ext cx="7734300" cy="5811838"/>
          </a:xfrm>
        </p:spPr>
        <p:txBody>
          <a:bodyPr vert="eaVert"/>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EBFDCB1-D22E-48E5-A21B-15DE48B180D4}"/>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222132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9704677"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atin typeface="Gill Sans" panose="020B0502020104020203" pitchFamily="34" charset="-79"/>
                <a:cs typeface="Gill Sans" panose="020B0502020104020203" pitchFamily="34" charset="-79"/>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b="0" i="0">
                <a:latin typeface="Gill Sans" panose="020B0502020104020203" pitchFamily="34" charset="-79"/>
                <a:cs typeface="Gill Sans" panose="020B0502020104020203" pitchFamily="34" charset="-79"/>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8" name="Slide Number Placeholder 5">
            <a:extLst>
              <a:ext uri="{FF2B5EF4-FFF2-40B4-BE49-F238E27FC236}">
                <a16:creationId xmlns:a16="http://schemas.microsoft.com/office/drawing/2014/main" id="{42C0B391-3AD1-C9E0-4BE5-6EAF658A321C}"/>
              </a:ext>
            </a:extLst>
          </p:cNvPr>
          <p:cNvSpPr>
            <a:spLocks noGrp="1"/>
          </p:cNvSpPr>
          <p:nvPr>
            <p:ph type="sldNum" sz="quarter" idx="12"/>
          </p:nvPr>
        </p:nvSpPr>
        <p:spPr>
          <a:xfrm>
            <a:off x="9413030" y="6428920"/>
            <a:ext cx="2743200" cy="365125"/>
          </a:xfrm>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5628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DC68-6205-4502-A7A8-63F842BBF1FA}"/>
              </a:ext>
            </a:extLst>
          </p:cNvPr>
          <p:cNvSpPr>
            <a:spLocks noGrp="1"/>
          </p:cNvSpPr>
          <p:nvPr>
            <p:ph type="title"/>
          </p:nvPr>
        </p:nvSpPr>
        <p:spPr>
          <a:xfrm>
            <a:off x="0" y="0"/>
            <a:ext cx="9655629" cy="694117"/>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4D970-7EF1-4706-AC83-D2664FCEF923}"/>
              </a:ext>
            </a:extLst>
          </p:cNvPr>
          <p:cNvSpPr>
            <a:spLocks noGrp="1"/>
          </p:cNvSpPr>
          <p:nvPr>
            <p:ph idx="1"/>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58DDE5D-0768-4260-8A7F-333A0F0652A3}"/>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8741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0CF-FE50-469A-AB7A-B85714EDEA99}"/>
              </a:ext>
            </a:extLst>
          </p:cNvPr>
          <p:cNvSpPr>
            <a:spLocks noGrp="1"/>
          </p:cNvSpPr>
          <p:nvPr>
            <p:ph type="title"/>
          </p:nvPr>
        </p:nvSpPr>
        <p:spPr>
          <a:xfrm>
            <a:off x="831850" y="1709738"/>
            <a:ext cx="10515600" cy="2852737"/>
          </a:xfrm>
        </p:spPr>
        <p:txBody>
          <a:bodyPr anchor="b"/>
          <a:lstStyle>
            <a:lvl1pPr>
              <a:defRPr sz="6000"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672185DB-C605-409F-BBE6-4AD52BACAAD9}"/>
              </a:ext>
            </a:extLst>
          </p:cNvPr>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FF486B77-9E01-43B9-BEB7-9B29FCAF17EA}"/>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537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3A2A-72AE-4BAC-BBAA-33C95D2FAB4C}"/>
              </a:ext>
            </a:extLst>
          </p:cNvPr>
          <p:cNvSpPr>
            <a:spLocks noGrp="1"/>
          </p:cNvSpPr>
          <p:nvPr>
            <p:ph type="title"/>
          </p:nvPr>
        </p:nvSpPr>
        <p:spPr>
          <a:xfrm>
            <a:off x="0" y="0"/>
            <a:ext cx="9655629" cy="694117"/>
          </a:xfrm>
        </p:spPr>
        <p:txBody>
          <a:bodyPr>
            <a:noAutofit/>
          </a:bodyPr>
          <a:lstStyle>
            <a:lvl1pPr>
              <a:defRPr lang="en-US" sz="4400" b="0" kern="1200" dirty="0">
                <a:solidFill>
                  <a:srgbClr val="3B31BD"/>
                </a:solidFill>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3EBD40DA-F5D5-40E1-B009-3B29D570FE64}"/>
              </a:ext>
            </a:extLst>
          </p:cNvPr>
          <p:cNvSpPr>
            <a:spLocks noGrp="1"/>
          </p:cNvSpPr>
          <p:nvPr>
            <p:ph sz="half" idx="1"/>
          </p:nvPr>
        </p:nvSpPr>
        <p:spPr>
          <a:xfrm>
            <a:off x="838200" y="1825625"/>
            <a:ext cx="5181600" cy="435133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59A82D-08B7-49E6-B49F-F59A9E0897CA}"/>
              </a:ext>
            </a:extLst>
          </p:cNvPr>
          <p:cNvSpPr>
            <a:spLocks noGrp="1"/>
          </p:cNvSpPr>
          <p:nvPr>
            <p:ph sz="half" idx="2"/>
          </p:nvPr>
        </p:nvSpPr>
        <p:spPr>
          <a:xfrm>
            <a:off x="6172200" y="1825625"/>
            <a:ext cx="5181600" cy="435133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FA94FAB-B093-47EB-87F3-0A82A6A168B6}"/>
              </a:ext>
            </a:extLst>
          </p:cNvPr>
          <p:cNvSpPr>
            <a:spLocks noGrp="1"/>
          </p:cNvSpPr>
          <p:nvPr>
            <p:ph type="sldNum" sz="quarter" idx="12"/>
          </p:nvPr>
        </p:nvSpPr>
        <p:spPr/>
        <p:txBody>
          <a:bodyPr/>
          <a:lstStyle>
            <a:lvl1pPr>
              <a:defRPr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13055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F7B-BE85-4746-AD74-E3F420E20793}"/>
              </a:ext>
            </a:extLst>
          </p:cNvPr>
          <p:cNvSpPr>
            <a:spLocks noGrp="1"/>
          </p:cNvSpPr>
          <p:nvPr>
            <p:ph type="title"/>
          </p:nvPr>
        </p:nvSpPr>
        <p:spPr>
          <a:xfrm>
            <a:off x="0" y="0"/>
            <a:ext cx="8102600" cy="823913"/>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54AC7080-BCDF-437E-BBDF-F765E34F3903}"/>
              </a:ext>
            </a:extLst>
          </p:cNvPr>
          <p:cNvSpPr>
            <a:spLocks noGrp="1"/>
          </p:cNvSpPr>
          <p:nvPr>
            <p:ph type="body" idx="1"/>
          </p:nvPr>
        </p:nvSpPr>
        <p:spPr>
          <a:xfrm>
            <a:off x="839788" y="1681163"/>
            <a:ext cx="5157787" cy="823912"/>
          </a:xfrm>
        </p:spPr>
        <p:txBody>
          <a:bodyPr anchor="b"/>
          <a:lstStyle>
            <a:lvl1pPr marL="0" indent="0">
              <a:buNone/>
              <a:defRPr sz="24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74060-5742-42A4-8A1D-B0D210A12A6F}"/>
              </a:ext>
            </a:extLst>
          </p:cNvPr>
          <p:cNvSpPr>
            <a:spLocks noGrp="1"/>
          </p:cNvSpPr>
          <p:nvPr>
            <p:ph sz="half" idx="2"/>
          </p:nvPr>
        </p:nvSpPr>
        <p:spPr>
          <a:xfrm>
            <a:off x="839788" y="2505075"/>
            <a:ext cx="5157787" cy="368458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99FF7-DBAF-4015-9C12-8AA8C947AF49}"/>
              </a:ext>
            </a:extLst>
          </p:cNvPr>
          <p:cNvSpPr>
            <a:spLocks noGrp="1"/>
          </p:cNvSpPr>
          <p:nvPr>
            <p:ph type="body" sz="quarter" idx="3"/>
          </p:nvPr>
        </p:nvSpPr>
        <p:spPr>
          <a:xfrm>
            <a:off x="6172200" y="1681163"/>
            <a:ext cx="5183188" cy="823912"/>
          </a:xfrm>
        </p:spPr>
        <p:txBody>
          <a:bodyPr anchor="b"/>
          <a:lstStyle>
            <a:lvl1pPr marL="0" indent="0">
              <a:buNone/>
              <a:defRPr sz="24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0EAA7-13B5-44BA-9E10-0566E4B09E7A}"/>
              </a:ext>
            </a:extLst>
          </p:cNvPr>
          <p:cNvSpPr>
            <a:spLocks noGrp="1"/>
          </p:cNvSpPr>
          <p:nvPr>
            <p:ph sz="quarter" idx="4"/>
          </p:nvPr>
        </p:nvSpPr>
        <p:spPr>
          <a:xfrm>
            <a:off x="6172200" y="2505075"/>
            <a:ext cx="5183188" cy="3684588"/>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AEE641-7B6C-450E-BE45-94940B9397DE}"/>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1958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933-F905-4D80-9EE4-49C63987E28B}"/>
              </a:ext>
            </a:extLst>
          </p:cNvPr>
          <p:cNvSpPr>
            <a:spLocks noGrp="1"/>
          </p:cNvSpPr>
          <p:nvPr>
            <p:ph type="title"/>
          </p:nvPr>
        </p:nvSpPr>
        <p:spPr>
          <a:xfrm>
            <a:off x="0" y="0"/>
            <a:ext cx="9655629" cy="694117"/>
          </a:xfrm>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0D961F2-377A-4F39-B67B-E22267490826}"/>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536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FEAC-54FA-4FB0-853B-0FA8D69C8509}"/>
              </a:ext>
            </a:extLst>
          </p:cNvPr>
          <p:cNvSpPr>
            <a:spLocks noGrp="1"/>
          </p:cNvSpPr>
          <p:nvPr>
            <p:ph type="title"/>
          </p:nvPr>
        </p:nvSpPr>
        <p:spPr>
          <a:xfrm>
            <a:off x="839788" y="457200"/>
            <a:ext cx="3932237" cy="1600200"/>
          </a:xfrm>
        </p:spPr>
        <p:txBody>
          <a:bodyPr anchor="b"/>
          <a:lstStyle>
            <a:lvl1pPr>
              <a:defRPr sz="3200"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CA523592-3480-42BB-97C3-2F5D2A8086BC}"/>
              </a:ext>
            </a:extLst>
          </p:cNvPr>
          <p:cNvSpPr>
            <a:spLocks noGrp="1"/>
          </p:cNvSpPr>
          <p:nvPr>
            <p:ph idx="1"/>
          </p:nvPr>
        </p:nvSpPr>
        <p:spPr>
          <a:xfrm>
            <a:off x="5183188" y="987425"/>
            <a:ext cx="6172200" cy="4873625"/>
          </a:xfrm>
        </p:spPr>
        <p:txBody>
          <a:bodyPr/>
          <a:lstStyle>
            <a:lvl1pPr>
              <a:defRPr sz="3200" b="0" i="0">
                <a:latin typeface="Gill Sans" panose="020B0502020104020203" pitchFamily="34" charset="-79"/>
                <a:ea typeface="Tahoma" panose="020B0604030504040204" pitchFamily="34" charset="0"/>
                <a:cs typeface="Gill Sans" panose="020B0502020104020203" pitchFamily="34" charset="-79"/>
              </a:defRPr>
            </a:lvl1pPr>
            <a:lvl2pPr>
              <a:defRPr sz="2800" b="0" i="0">
                <a:latin typeface="Gill Sans" panose="020B0502020104020203" pitchFamily="34" charset="-79"/>
                <a:ea typeface="Tahoma" panose="020B0604030504040204" pitchFamily="34" charset="0"/>
                <a:cs typeface="Gill Sans" panose="020B0502020104020203" pitchFamily="34" charset="-79"/>
              </a:defRPr>
            </a:lvl2pPr>
            <a:lvl3pPr>
              <a:defRPr sz="2400" b="0" i="0">
                <a:latin typeface="Gill Sans" panose="020B0502020104020203" pitchFamily="34" charset="-79"/>
                <a:ea typeface="Tahoma" panose="020B0604030504040204" pitchFamily="34" charset="0"/>
                <a:cs typeface="Gill Sans" panose="020B0502020104020203" pitchFamily="34" charset="-79"/>
              </a:defRPr>
            </a:lvl3pPr>
            <a:lvl4pPr>
              <a:defRPr sz="2000" b="0" i="0">
                <a:latin typeface="Gill Sans" panose="020B0502020104020203" pitchFamily="34" charset="-79"/>
                <a:ea typeface="Tahoma" panose="020B0604030504040204" pitchFamily="34" charset="0"/>
                <a:cs typeface="Gill Sans" panose="020B0502020104020203" pitchFamily="34" charset="-79"/>
              </a:defRPr>
            </a:lvl4pPr>
            <a:lvl5pPr>
              <a:defRPr sz="2000" b="0" i="0">
                <a:latin typeface="Gill Sans" panose="020B0502020104020203" pitchFamily="34" charset="-79"/>
                <a:ea typeface="Tahoma" panose="020B0604030504040204" pitchFamily="34" charset="0"/>
                <a:cs typeface="Gill Sans" panose="020B0502020104020203" pitchFamily="34" charset="-79"/>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4EA90-225D-4D54-8CA5-021A0B66118A}"/>
              </a:ext>
            </a:extLst>
          </p:cNvPr>
          <p:cNvSpPr>
            <a:spLocks noGrp="1"/>
          </p:cNvSpPr>
          <p:nvPr>
            <p:ph type="body" sz="half" idx="2"/>
          </p:nvPr>
        </p:nvSpPr>
        <p:spPr>
          <a:xfrm>
            <a:off x="839788" y="2057400"/>
            <a:ext cx="3932237" cy="3811588"/>
          </a:xfrm>
        </p:spPr>
        <p:txBody>
          <a:bodyPr/>
          <a:lstStyle>
            <a:lvl1pPr marL="0" indent="0">
              <a:buNone/>
              <a:defRPr sz="16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E2FDAF4-6D20-4F8D-B184-763FEAD91B30}"/>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98757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723-8061-4138-900A-3E3A07B3CD0E}"/>
              </a:ext>
            </a:extLst>
          </p:cNvPr>
          <p:cNvSpPr>
            <a:spLocks noGrp="1"/>
          </p:cNvSpPr>
          <p:nvPr>
            <p:ph type="title"/>
          </p:nvPr>
        </p:nvSpPr>
        <p:spPr>
          <a:xfrm>
            <a:off x="839788" y="457200"/>
            <a:ext cx="3932237" cy="1600200"/>
          </a:xfrm>
        </p:spPr>
        <p:txBody>
          <a:bodyPr anchor="b"/>
          <a:lstStyle>
            <a:lvl1pPr>
              <a:defRPr sz="3200"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2EB06B69-2167-4BD6-96C4-D9B6DEA390E5}"/>
              </a:ext>
            </a:extLst>
          </p:cNvPr>
          <p:cNvSpPr>
            <a:spLocks noGrp="1"/>
          </p:cNvSpPr>
          <p:nvPr>
            <p:ph type="pic" idx="1"/>
          </p:nvPr>
        </p:nvSpPr>
        <p:spPr>
          <a:xfrm>
            <a:off x="5183188" y="987425"/>
            <a:ext cx="6172200" cy="4873625"/>
          </a:xfrm>
        </p:spPr>
        <p:txBody>
          <a:bodyPr/>
          <a:lstStyle>
            <a:lvl1pPr marL="0" indent="0">
              <a:buNone/>
              <a:defRPr sz="32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6404E-3D2A-49E6-9BC7-0318662F2107}"/>
              </a:ext>
            </a:extLst>
          </p:cNvPr>
          <p:cNvSpPr>
            <a:spLocks noGrp="1"/>
          </p:cNvSpPr>
          <p:nvPr>
            <p:ph type="body" sz="half" idx="2"/>
          </p:nvPr>
        </p:nvSpPr>
        <p:spPr>
          <a:xfrm>
            <a:off x="839788" y="2057400"/>
            <a:ext cx="3932237" cy="3811588"/>
          </a:xfrm>
        </p:spPr>
        <p:txBody>
          <a:bodyPr/>
          <a:lstStyle>
            <a:lvl1pPr marL="0" indent="0">
              <a:buNone/>
              <a:defRPr sz="1600" b="0" i="0">
                <a:latin typeface="Gill Sans" panose="020B0502020104020203" pitchFamily="34" charset="-79"/>
                <a:ea typeface="Tahoma" panose="020B0604030504040204" pitchFamily="34" charset="0"/>
                <a:cs typeface="Gill Sans" panose="020B0502020104020203" pitchFamily="34" charset="-79"/>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19E4C372-88B0-4F92-92FF-2F817BCA2179}"/>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9285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2885-14AD-47E9-A80F-49DAC9637C17}"/>
              </a:ext>
            </a:extLst>
          </p:cNvPr>
          <p:cNvSpPr>
            <a:spLocks noGrp="1"/>
          </p:cNvSpPr>
          <p:nvPr>
            <p:ph type="title"/>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09FF32E-FDE7-4A47-881E-ECFC373CC6D7}"/>
              </a:ext>
            </a:extLst>
          </p:cNvPr>
          <p:cNvSpPr>
            <a:spLocks noGrp="1"/>
          </p:cNvSpPr>
          <p:nvPr>
            <p:ph type="body" orient="vert" idx="1"/>
          </p:nvPr>
        </p:nvSpPr>
        <p:spPr/>
        <p:txBody>
          <a:bodyPr vert="eaVert"/>
          <a:lstStyle>
            <a:lvl1pPr>
              <a:defRPr b="0" i="0">
                <a:latin typeface="Gill Sans" panose="020B0502020104020203" pitchFamily="34" charset="-79"/>
                <a:ea typeface="Tahoma" panose="020B0604030504040204" pitchFamily="34" charset="0"/>
                <a:cs typeface="Gill Sans" panose="020B0502020104020203" pitchFamily="34" charset="-79"/>
              </a:defRPr>
            </a:lvl1pPr>
            <a:lvl2pPr>
              <a:defRPr b="0" i="0">
                <a:latin typeface="Gill Sans" panose="020B0502020104020203" pitchFamily="34" charset="-79"/>
                <a:ea typeface="Tahoma" panose="020B0604030504040204" pitchFamily="34" charset="0"/>
                <a:cs typeface="Gill Sans" panose="020B0502020104020203" pitchFamily="34" charset="-79"/>
              </a:defRPr>
            </a:lvl2pPr>
            <a:lvl3pPr>
              <a:defRPr b="0" i="0">
                <a:latin typeface="Gill Sans" panose="020B0502020104020203" pitchFamily="34" charset="-79"/>
                <a:ea typeface="Tahoma" panose="020B0604030504040204" pitchFamily="34" charset="0"/>
                <a:cs typeface="Gill Sans" panose="020B0502020104020203" pitchFamily="34" charset="-79"/>
              </a:defRPr>
            </a:lvl3pPr>
            <a:lvl4pPr>
              <a:defRPr b="0" i="0">
                <a:latin typeface="Gill Sans" panose="020B0502020104020203" pitchFamily="34" charset="-79"/>
                <a:ea typeface="Tahoma" panose="020B0604030504040204" pitchFamily="34" charset="0"/>
                <a:cs typeface="Gill Sans" panose="020B0502020104020203" pitchFamily="34" charset="-79"/>
              </a:defRPr>
            </a:lvl4pPr>
            <a:lvl5pPr>
              <a:defRPr b="0" i="0">
                <a:latin typeface="Gill Sans" panose="020B0502020104020203" pitchFamily="34" charset="-79"/>
                <a:ea typeface="Tahoma" panose="020B0604030504040204" pitchFamily="34" charset="0"/>
                <a:cs typeface="Gill Sans" panose="020B05020201040202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C0B729-9526-407D-8F10-99C9E975C87A}"/>
              </a:ext>
            </a:extLst>
          </p:cNvPr>
          <p:cNvSpPr>
            <a:spLocks noGrp="1"/>
          </p:cNvSpPr>
          <p:nvPr>
            <p:ph type="sldNum" sz="quarter" idx="12"/>
          </p:nvPr>
        </p:nvSpPr>
        <p:spPr/>
        <p:txBody>
          <a:bodyPr/>
          <a:lstStyle>
            <a:lvl1pPr>
              <a:defRPr b="0" i="0">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33401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B123-0E00-4ED4-BF7B-7ADCD0F7CE25}"/>
              </a:ext>
            </a:extLst>
          </p:cNvPr>
          <p:cNvSpPr>
            <a:spLocks noGrp="1"/>
          </p:cNvSpPr>
          <p:nvPr>
            <p:ph type="title"/>
          </p:nvPr>
        </p:nvSpPr>
        <p:spPr>
          <a:xfrm>
            <a:off x="0" y="0"/>
            <a:ext cx="9655629" cy="6941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7C17CB4F-A1FB-432E-8F71-B9CAF85F174C}"/>
              </a:ext>
            </a:extLst>
          </p:cNvPr>
          <p:cNvSpPr>
            <a:spLocks noGrp="1"/>
          </p:cNvSpPr>
          <p:nvPr>
            <p:ph type="body" idx="1"/>
          </p:nvPr>
        </p:nvSpPr>
        <p:spPr>
          <a:xfrm>
            <a:off x="41728" y="960903"/>
            <a:ext cx="12147731" cy="5304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C41B0C6-20AA-4E8A-BBBD-1E089AAF7A01}"/>
              </a:ext>
            </a:extLst>
          </p:cNvPr>
          <p:cNvSpPr>
            <a:spLocks noGrp="1"/>
          </p:cNvSpPr>
          <p:nvPr>
            <p:ph type="sldNum" sz="quarter" idx="4"/>
          </p:nvPr>
        </p:nvSpPr>
        <p:spPr>
          <a:xfrm>
            <a:off x="9413030" y="6428920"/>
            <a:ext cx="2743200" cy="365125"/>
          </a:xfrm>
          <a:prstGeom prst="rect">
            <a:avLst/>
          </a:prstGeom>
        </p:spPr>
        <p:txBody>
          <a:bodyPr vert="horz" lIns="91440" tIns="45720" rIns="91440" bIns="45720" rtlCol="0" anchor="ctr"/>
          <a:lstStyle>
            <a:lvl1pPr algn="r">
              <a:defRPr sz="1800" b="0" i="0">
                <a:solidFill>
                  <a:schemeClr val="tx1"/>
                </a:solidFill>
                <a:latin typeface="Gill Sans" panose="020B0502020104020203" pitchFamily="34" charset="-79"/>
                <a:ea typeface="Tahoma" panose="020B0604030504040204" pitchFamily="34" charset="0"/>
                <a:cs typeface="Gill Sans" panose="020B0502020104020203" pitchFamily="34" charset="-79"/>
              </a:defRPr>
            </a:lvl1pPr>
          </a:lstStyle>
          <a:p>
            <a:fld id="{BEF5F9A7-FFD9-4159-A58F-AE73538ED447}" type="slidenum">
              <a:rPr lang="en-US" smtClean="0"/>
              <a:pPr/>
              <a:t>‹#›</a:t>
            </a:fld>
            <a:endParaRPr lang="en-US" dirty="0"/>
          </a:p>
        </p:txBody>
      </p:sp>
      <p:sp>
        <p:nvSpPr>
          <p:cNvPr id="11" name="object 95">
            <a:extLst>
              <a:ext uri="{FF2B5EF4-FFF2-40B4-BE49-F238E27FC236}">
                <a16:creationId xmlns:a16="http://schemas.microsoft.com/office/drawing/2014/main" id="{3A04983A-3BE9-4191-9A56-37CD35078BF5}"/>
              </a:ext>
            </a:extLst>
          </p:cNvPr>
          <p:cNvSpPr/>
          <p:nvPr userDrawn="1"/>
        </p:nvSpPr>
        <p:spPr>
          <a:xfrm>
            <a:off x="-2541" y="6310084"/>
            <a:ext cx="12192000" cy="18288"/>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b="0" i="0">
              <a:latin typeface="Gill Sans" panose="020B0502020104020203" pitchFamily="34" charset="-79"/>
              <a:ea typeface="Tahoma" panose="020B0604030504040204" pitchFamily="34" charset="0"/>
              <a:cs typeface="Gill Sans" panose="020B0502020104020203" pitchFamily="34" charset="-79"/>
            </a:endParaRPr>
          </a:p>
        </p:txBody>
      </p:sp>
      <p:sp>
        <p:nvSpPr>
          <p:cNvPr id="8" name="object 7" descr="Purdue University Logo" title="Purdue University Logo">
            <a:extLst>
              <a:ext uri="{FF2B5EF4-FFF2-40B4-BE49-F238E27FC236}">
                <a16:creationId xmlns:a16="http://schemas.microsoft.com/office/drawing/2014/main" id="{5CB5FF7F-025D-F9DB-070C-10E7DB1BF168}"/>
              </a:ext>
            </a:extLst>
          </p:cNvPr>
          <p:cNvSpPr/>
          <p:nvPr userDrawn="1"/>
        </p:nvSpPr>
        <p:spPr>
          <a:xfrm>
            <a:off x="35770" y="6373547"/>
            <a:ext cx="1575904" cy="470673"/>
          </a:xfrm>
          <a:prstGeom prst="rect">
            <a:avLst/>
          </a:prstGeom>
          <a:blipFill>
            <a:blip r:embed="rId13" cstate="print"/>
            <a:stretch>
              <a:fillRect/>
            </a:stretch>
          </a:blipFill>
        </p:spPr>
        <p:txBody>
          <a:bodyPr wrap="square" lIns="0" tIns="0" rIns="0" bIns="0" rtlCol="0"/>
          <a:lstStyle/>
          <a:p>
            <a:endParaRPr b="0" i="0">
              <a:latin typeface="Gill Sans" panose="020B0502020104020203" pitchFamily="34" charset="-79"/>
              <a:cs typeface="Gill Sans" panose="020B0502020104020203" pitchFamily="34" charset="-79"/>
            </a:endParaRPr>
          </a:p>
        </p:txBody>
      </p:sp>
      <p:sp>
        <p:nvSpPr>
          <p:cNvPr id="4" name="TextBox 3">
            <a:extLst>
              <a:ext uri="{FF2B5EF4-FFF2-40B4-BE49-F238E27FC236}">
                <a16:creationId xmlns:a16="http://schemas.microsoft.com/office/drawing/2014/main" id="{5FBAD981-E110-B6A4-0B12-BA40E02FFED0}"/>
              </a:ext>
            </a:extLst>
          </p:cNvPr>
          <p:cNvSpPr txBox="1"/>
          <p:nvPr userDrawn="1"/>
        </p:nvSpPr>
        <p:spPr>
          <a:xfrm>
            <a:off x="3921759" y="6289972"/>
            <a:ext cx="4343400" cy="584775"/>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dirty="0">
                <a:latin typeface="Gill Sans" panose="020B0502020104020203" pitchFamily="34" charset="-79"/>
                <a:cs typeface="Gill Sans" panose="020B0502020104020203" pitchFamily="34" charset="-79"/>
              </a:rPr>
              <a:t>51th International ACM/IEEE Symposium on Computer Architecture (ISCA’ 24)</a:t>
            </a:r>
          </a:p>
        </p:txBody>
      </p:sp>
    </p:spTree>
    <p:extLst>
      <p:ext uri="{BB962C8B-B14F-4D97-AF65-F5344CB8AC3E}">
        <p14:creationId xmlns:p14="http://schemas.microsoft.com/office/powerpoint/2010/main" val="171871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lang="en-US" sz="4400" b="0" i="0" kern="1200" dirty="0">
          <a:solidFill>
            <a:srgbClr val="3B31BD"/>
          </a:solidFill>
          <a:latin typeface="Gill Sans" panose="020B0502020104020203" pitchFamily="34" charset="-79"/>
          <a:ea typeface="Tahoma" panose="020B0604030504040204" pitchFamily="34" charset="0"/>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ill Sans" panose="020B0502020104020203" pitchFamily="34" charset="-79"/>
          <a:ea typeface="Tahoma" panose="020B0604030504040204" pitchFamily="34" charset="0"/>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6.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png"/><Relationship Id="rId5" Type="http://schemas.microsoft.com/office/2007/relationships/hdphoto" Target="../media/hdphoto5.wdp"/><Relationship Id="rId10" Type="http://schemas.openxmlformats.org/officeDocument/2006/relationships/image" Target="../media/image15.png"/><Relationship Id="rId4" Type="http://schemas.openxmlformats.org/officeDocument/2006/relationships/image" Target="../media/image7.pn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FD0C90D-FA58-45E7-A18E-CBAB04F2C036}"/>
              </a:ext>
            </a:extLst>
          </p:cNvPr>
          <p:cNvSpPr txBox="1">
            <a:spLocks/>
          </p:cNvSpPr>
          <p:nvPr/>
        </p:nvSpPr>
        <p:spPr>
          <a:xfrm>
            <a:off x="113306" y="1199836"/>
            <a:ext cx="12042924" cy="18545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3B31BD"/>
                </a:solidFill>
                <a:latin typeface="Gill Sans" panose="020B0502020104020203" pitchFamily="34" charset="-79"/>
                <a:ea typeface="Tahoma" panose="020B0604030504040204" pitchFamily="34" charset="0"/>
                <a:cs typeface="Gill Sans" panose="020B0502020104020203" pitchFamily="34" charset="-79"/>
              </a:rPr>
              <a:t>Compiler-Directed Whole-System Persistence</a:t>
            </a:r>
          </a:p>
        </p:txBody>
      </p:sp>
      <p:sp>
        <p:nvSpPr>
          <p:cNvPr id="2" name="Slide Number Placeholder 1">
            <a:extLst>
              <a:ext uri="{FF2B5EF4-FFF2-40B4-BE49-F238E27FC236}">
                <a16:creationId xmlns:a16="http://schemas.microsoft.com/office/drawing/2014/main" id="{F5A4EC94-AA39-7B3E-B148-D1A8D75888DE}"/>
              </a:ext>
            </a:extLst>
          </p:cNvPr>
          <p:cNvSpPr>
            <a:spLocks noGrp="1"/>
          </p:cNvSpPr>
          <p:nvPr>
            <p:ph type="sldNum" sz="quarter" idx="12"/>
          </p:nvPr>
        </p:nvSpPr>
        <p:spPr/>
        <p:txBody>
          <a:bodyPr/>
          <a:lstStyle/>
          <a:p>
            <a:fld id="{BEF5F9A7-FFD9-4159-A58F-AE73538ED447}" type="slidenum">
              <a:rPr lang="en-US" smtClean="0"/>
              <a:pPr/>
              <a:t>1</a:t>
            </a:fld>
            <a:endParaRPr lang="en-US" dirty="0"/>
          </a:p>
        </p:txBody>
      </p:sp>
      <p:sp>
        <p:nvSpPr>
          <p:cNvPr id="9" name="Google Shape;55;p13">
            <a:extLst>
              <a:ext uri="{FF2B5EF4-FFF2-40B4-BE49-F238E27FC236}">
                <a16:creationId xmlns:a16="http://schemas.microsoft.com/office/drawing/2014/main" id="{53D1B7F9-1F4C-3B17-D238-D6D9F6F68C86}"/>
              </a:ext>
            </a:extLst>
          </p:cNvPr>
          <p:cNvSpPr txBox="1">
            <a:spLocks/>
          </p:cNvSpPr>
          <p:nvPr/>
        </p:nvSpPr>
        <p:spPr>
          <a:xfrm>
            <a:off x="1233697" y="3202621"/>
            <a:ext cx="9802141" cy="64633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a:latin typeface="Gill Sans" panose="020B0502020104020203" pitchFamily="34" charset="-79"/>
                <a:cs typeface="Gill Sans" panose="020B0502020104020203" pitchFamily="34" charset="-79"/>
              </a:rPr>
              <a:t>Jianping Zeng</a:t>
            </a:r>
            <a:r>
              <a:rPr lang="en-US" baseline="30000" dirty="0">
                <a:latin typeface="Gill Sans" panose="020B0502020104020203" pitchFamily="34" charset="-79"/>
                <a:cs typeface="Gill Sans" panose="020B0502020104020203" pitchFamily="34" charset="-79"/>
              </a:rPr>
              <a:t>1</a:t>
            </a:r>
            <a:r>
              <a:rPr lang="en-US" dirty="0">
                <a:latin typeface="Gill Sans" panose="020B0502020104020203" pitchFamily="34" charset="-79"/>
                <a:cs typeface="Gill Sans" panose="020B0502020104020203" pitchFamily="34" charset="-79"/>
              </a:rPr>
              <a:t>, Tong Zhang</a:t>
            </a:r>
            <a:r>
              <a:rPr lang="en-US" baseline="30000" dirty="0">
                <a:latin typeface="Gill Sans" panose="020B0502020104020203" pitchFamily="34" charset="-79"/>
                <a:cs typeface="Gill Sans" panose="020B0502020104020203" pitchFamily="34" charset="-79"/>
              </a:rPr>
              <a:t>2</a:t>
            </a:r>
            <a:r>
              <a:rPr lang="en-US" dirty="0">
                <a:latin typeface="Gill Sans" panose="020B0502020104020203" pitchFamily="34" charset="-79"/>
                <a:cs typeface="Gill Sans" panose="020B0502020104020203" pitchFamily="34" charset="-79"/>
              </a:rPr>
              <a:t>, Changhee Jung</a:t>
            </a:r>
            <a:r>
              <a:rPr lang="en-US" baseline="30000" dirty="0">
                <a:latin typeface="Gill Sans" panose="020B0502020104020203" pitchFamily="34" charset="-79"/>
                <a:cs typeface="Gill Sans" panose="020B0502020104020203" pitchFamily="34" charset="-79"/>
              </a:rPr>
              <a:t>1</a:t>
            </a:r>
          </a:p>
        </p:txBody>
      </p:sp>
      <p:sp>
        <p:nvSpPr>
          <p:cNvPr id="10" name="TextBox 9">
            <a:extLst>
              <a:ext uri="{FF2B5EF4-FFF2-40B4-BE49-F238E27FC236}">
                <a16:creationId xmlns:a16="http://schemas.microsoft.com/office/drawing/2014/main" id="{EE229306-EF73-E9E6-793B-D917D5DB091A}"/>
              </a:ext>
            </a:extLst>
          </p:cNvPr>
          <p:cNvSpPr txBox="1"/>
          <p:nvPr/>
        </p:nvSpPr>
        <p:spPr>
          <a:xfrm>
            <a:off x="2971491" y="3931903"/>
            <a:ext cx="6249018" cy="954107"/>
          </a:xfrm>
          <a:prstGeom prst="rect">
            <a:avLst/>
          </a:prstGeom>
          <a:noFill/>
        </p:spPr>
        <p:txBody>
          <a:bodyPr wrap="none" rtlCol="0">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1. </a:t>
            </a:r>
            <a:r>
              <a:rPr lang="en-US" sz="2800" dirty="0" err="1">
                <a:latin typeface="Gill Sans" panose="020B0502020104020203" pitchFamily="34" charset="-79"/>
                <a:ea typeface="Tahoma" panose="020B0604030504040204" pitchFamily="34" charset="0"/>
                <a:cs typeface="Gill Sans" panose="020B0502020104020203" pitchFamily="34" charset="-79"/>
              </a:rPr>
              <a:t>CompArch</a:t>
            </a:r>
            <a:r>
              <a:rPr lang="en-US" sz="2800" dirty="0">
                <a:latin typeface="Gill Sans" panose="020B0502020104020203" pitchFamily="34" charset="-79"/>
                <a:ea typeface="Tahoma" panose="020B0604030504040204" pitchFamily="34" charset="0"/>
                <a:cs typeface="Gill Sans" panose="020B0502020104020203" pitchFamily="34" charset="-79"/>
              </a:rPr>
              <a:t> Lab, Purdue University, USA</a:t>
            </a:r>
          </a:p>
          <a:p>
            <a:pPr algn="ctr"/>
            <a:r>
              <a:rPr lang="en-US" sz="2800" dirty="0">
                <a:latin typeface="Gill Sans" panose="020B0502020104020203" pitchFamily="34" charset="-79"/>
                <a:ea typeface="Tahoma" panose="020B0604030504040204" pitchFamily="34" charset="0"/>
                <a:cs typeface="Gill Sans" panose="020B0502020104020203" pitchFamily="34" charset="-79"/>
              </a:rPr>
              <a:t>2. Samsung Electronics, USA</a:t>
            </a:r>
          </a:p>
        </p:txBody>
      </p:sp>
    </p:spTree>
    <p:extLst>
      <p:ext uri="{BB962C8B-B14F-4D97-AF65-F5344CB8AC3E}">
        <p14:creationId xmlns:p14="http://schemas.microsoft.com/office/powerpoint/2010/main" val="3839648102"/>
      </p:ext>
    </p:extLst>
  </p:cSld>
  <p:clrMapOvr>
    <a:masterClrMapping/>
  </p:clrMapOvr>
  <mc:AlternateContent xmlns:mc="http://schemas.openxmlformats.org/markup-compatibility/2006" xmlns:p14="http://schemas.microsoft.com/office/powerpoint/2010/main">
    <mc:Choice Requires="p14">
      <p:transition spd="slow" p14:dur="2000" advTm="4168"/>
    </mc:Choice>
    <mc:Fallback xmlns="">
      <p:transition spd="slow" advTm="4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5308-64D1-9525-B924-03948A1BE9DB}"/>
              </a:ext>
            </a:extLst>
          </p:cNvPr>
          <p:cNvSpPr>
            <a:spLocks noGrp="1"/>
          </p:cNvSpPr>
          <p:nvPr>
            <p:ph type="title"/>
          </p:nvPr>
        </p:nvSpPr>
        <p:spPr>
          <a:xfrm>
            <a:off x="0" y="0"/>
            <a:ext cx="11995594" cy="1211656"/>
          </a:xfrm>
        </p:spPr>
        <p:txBody>
          <a:bodyPr/>
          <a:lstStyle/>
          <a:p>
            <a:r>
              <a:rPr lang="en-US" dirty="0"/>
              <a:t>Potential Stale Read Issue Due to No Ordering between Persist Path and Regular Path (Caches)</a:t>
            </a:r>
          </a:p>
        </p:txBody>
      </p:sp>
      <p:sp>
        <p:nvSpPr>
          <p:cNvPr id="5" name="Slide Number Placeholder 4">
            <a:extLst>
              <a:ext uri="{FF2B5EF4-FFF2-40B4-BE49-F238E27FC236}">
                <a16:creationId xmlns:a16="http://schemas.microsoft.com/office/drawing/2014/main" id="{95B9B52B-EE4F-D689-675F-1FD8F1FCD505}"/>
              </a:ext>
            </a:extLst>
          </p:cNvPr>
          <p:cNvSpPr>
            <a:spLocks noGrp="1"/>
          </p:cNvSpPr>
          <p:nvPr>
            <p:ph type="sldNum" sz="quarter" idx="12"/>
          </p:nvPr>
        </p:nvSpPr>
        <p:spPr/>
        <p:txBody>
          <a:bodyPr/>
          <a:lstStyle/>
          <a:p>
            <a:fld id="{BEF5F9A7-FFD9-4159-A58F-AE73538ED447}" type="slidenum">
              <a:rPr lang="en-US" smtClean="0"/>
              <a:pPr/>
              <a:t>10</a:t>
            </a:fld>
            <a:endParaRPr lang="en-US" dirty="0"/>
          </a:p>
        </p:txBody>
      </p:sp>
      <p:sp>
        <p:nvSpPr>
          <p:cNvPr id="45" name="TextBox 44">
            <a:extLst>
              <a:ext uri="{FF2B5EF4-FFF2-40B4-BE49-F238E27FC236}">
                <a16:creationId xmlns:a16="http://schemas.microsoft.com/office/drawing/2014/main" id="{64FD1355-047D-8286-D5FC-0DDC0962E952}"/>
              </a:ext>
            </a:extLst>
          </p:cNvPr>
          <p:cNvSpPr txBox="1"/>
          <p:nvPr/>
        </p:nvSpPr>
        <p:spPr>
          <a:xfrm>
            <a:off x="8079321" y="1247984"/>
            <a:ext cx="3986784" cy="923330"/>
          </a:xfrm>
          <a:prstGeom prst="rect">
            <a:avLst/>
          </a:prstGeom>
          <a:noFill/>
        </p:spPr>
        <p:txBody>
          <a:bodyPr wrap="squar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a:p>
            <a:r>
              <a:rPr lang="en-US" dirty="0">
                <a:latin typeface="Gill Sans" panose="020B0502020104020203" pitchFamily="34" charset="-79"/>
                <a:ea typeface="Tahoma" panose="020B0604030504040204" pitchFamily="34" charset="0"/>
                <a:cs typeface="Gill Sans" panose="020B0502020104020203" pitchFamily="34" charset="-79"/>
              </a:rPr>
              <a:t>* PB: volatile persist buffer based on Intel WCB</a:t>
            </a:r>
          </a:p>
        </p:txBody>
      </p:sp>
      <p:pic>
        <p:nvPicPr>
          <p:cNvPr id="46" name="Picture 2" descr="Image result for power">
            <a:extLst>
              <a:ext uri="{FF2B5EF4-FFF2-40B4-BE49-F238E27FC236}">
                <a16:creationId xmlns:a16="http://schemas.microsoft.com/office/drawing/2014/main" id="{1D848659-FEE7-52FD-9D63-3D68D8CC9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8683" y="3017020"/>
            <a:ext cx="1640170" cy="1647492"/>
          </a:xfrm>
          <a:prstGeom prst="rect">
            <a:avLst/>
          </a:prstGeom>
          <a:noFill/>
          <a:extLst>
            <a:ext uri="{909E8E84-426E-40dd-AFC4-6F175D3DCCD1}">
              <a14:hiddenFill xmlns=""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84C6ADE5-8ED0-DAD9-C94F-30278F72EFB0}"/>
              </a:ext>
            </a:extLst>
          </p:cNvPr>
          <p:cNvSpPr/>
          <p:nvPr/>
        </p:nvSpPr>
        <p:spPr>
          <a:xfrm>
            <a:off x="627582" y="2837820"/>
            <a:ext cx="2885957" cy="211950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r3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r0,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62" name="TextBox 61">
            <a:extLst>
              <a:ext uri="{FF2B5EF4-FFF2-40B4-BE49-F238E27FC236}">
                <a16:creationId xmlns:a16="http://schemas.microsoft.com/office/drawing/2014/main" id="{055AF471-1AAA-C948-81E4-586BEC2189B1}"/>
              </a:ext>
            </a:extLst>
          </p:cNvPr>
          <p:cNvSpPr txBox="1"/>
          <p:nvPr/>
        </p:nvSpPr>
        <p:spPr>
          <a:xfrm>
            <a:off x="3538678" y="2865144"/>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67" name="Rectangle 66">
            <a:extLst>
              <a:ext uri="{FF2B5EF4-FFF2-40B4-BE49-F238E27FC236}">
                <a16:creationId xmlns:a16="http://schemas.microsoft.com/office/drawing/2014/main" id="{BDEF7D79-F21E-FCEF-E271-C4D3D3F6F0B1}"/>
              </a:ext>
            </a:extLst>
          </p:cNvPr>
          <p:cNvSpPr/>
          <p:nvPr/>
        </p:nvSpPr>
        <p:spPr>
          <a:xfrm>
            <a:off x="3520053" y="3479313"/>
            <a:ext cx="1625796"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sp>
        <p:nvSpPr>
          <p:cNvPr id="68" name="Google Shape;148;p18">
            <a:extLst>
              <a:ext uri="{FF2B5EF4-FFF2-40B4-BE49-F238E27FC236}">
                <a16:creationId xmlns:a16="http://schemas.microsoft.com/office/drawing/2014/main" id="{DD442DE3-832F-5911-BCA3-73A60154990A}"/>
              </a:ext>
            </a:extLst>
          </p:cNvPr>
          <p:cNvSpPr/>
          <p:nvPr/>
        </p:nvSpPr>
        <p:spPr>
          <a:xfrm>
            <a:off x="5938467" y="1497214"/>
            <a:ext cx="102263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9" name="Google Shape;151;p18">
            <a:extLst>
              <a:ext uri="{FF2B5EF4-FFF2-40B4-BE49-F238E27FC236}">
                <a16:creationId xmlns:a16="http://schemas.microsoft.com/office/drawing/2014/main" id="{A396BDED-7825-7160-1170-6CE0CD2E6CFB}"/>
              </a:ext>
            </a:extLst>
          </p:cNvPr>
          <p:cNvSpPr/>
          <p:nvPr/>
        </p:nvSpPr>
        <p:spPr>
          <a:xfrm>
            <a:off x="5337673" y="5013925"/>
            <a:ext cx="3744794"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70" name="Straight Arrow Connector 69">
            <a:extLst>
              <a:ext uri="{FF2B5EF4-FFF2-40B4-BE49-F238E27FC236}">
                <a16:creationId xmlns:a16="http://schemas.microsoft.com/office/drawing/2014/main" id="{FBD16FF6-4EF7-5DBF-21A6-12B16F55C673}"/>
              </a:ext>
            </a:extLst>
          </p:cNvPr>
          <p:cNvCxnSpPr>
            <a:cxnSpLocks/>
            <a:stCxn id="68" idx="2"/>
            <a:endCxn id="78" idx="0"/>
          </p:cNvCxnSpPr>
          <p:nvPr/>
        </p:nvCxnSpPr>
        <p:spPr>
          <a:xfrm>
            <a:off x="6449784" y="1965554"/>
            <a:ext cx="2250" cy="1873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90A39C1-8317-D5E7-434E-4F96B74108E6}"/>
              </a:ext>
            </a:extLst>
          </p:cNvPr>
          <p:cNvCxnSpPr>
            <a:cxnSpLocks/>
            <a:stCxn id="78" idx="2"/>
            <a:endCxn id="74" idx="0"/>
          </p:cNvCxnSpPr>
          <p:nvPr/>
        </p:nvCxnSpPr>
        <p:spPr>
          <a:xfrm>
            <a:off x="6452034" y="2623667"/>
            <a:ext cx="0" cy="19640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3C9366D-6EB2-C065-90E6-6DB30F112101}"/>
              </a:ext>
            </a:extLst>
          </p:cNvPr>
          <p:cNvCxnSpPr>
            <a:cxnSpLocks/>
            <a:stCxn id="73" idx="2"/>
          </p:cNvCxnSpPr>
          <p:nvPr/>
        </p:nvCxnSpPr>
        <p:spPr>
          <a:xfrm>
            <a:off x="6459337" y="4757736"/>
            <a:ext cx="0" cy="25618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3" name="Google Shape;150;p18">
            <a:extLst>
              <a:ext uri="{FF2B5EF4-FFF2-40B4-BE49-F238E27FC236}">
                <a16:creationId xmlns:a16="http://schemas.microsoft.com/office/drawing/2014/main" id="{287C83DE-C1A7-E623-C727-525A1F0D35B8}"/>
              </a:ext>
            </a:extLst>
          </p:cNvPr>
          <p:cNvSpPr/>
          <p:nvPr/>
        </p:nvSpPr>
        <p:spPr>
          <a:xfrm>
            <a:off x="5337673" y="4164205"/>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74" name="Google Shape;149;p18">
            <a:extLst>
              <a:ext uri="{FF2B5EF4-FFF2-40B4-BE49-F238E27FC236}">
                <a16:creationId xmlns:a16="http://schemas.microsoft.com/office/drawing/2014/main" id="{E0EF902B-2D77-92D2-7DFA-026A2631D2F9}"/>
              </a:ext>
            </a:extLst>
          </p:cNvPr>
          <p:cNvSpPr/>
          <p:nvPr/>
        </p:nvSpPr>
        <p:spPr>
          <a:xfrm>
            <a:off x="5860907" y="2820075"/>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75" name="Google Shape;149;p18">
            <a:extLst>
              <a:ext uri="{FF2B5EF4-FFF2-40B4-BE49-F238E27FC236}">
                <a16:creationId xmlns:a16="http://schemas.microsoft.com/office/drawing/2014/main" id="{87022FF6-60E5-D17F-8637-69B5148D1DBA}"/>
              </a:ext>
            </a:extLst>
          </p:cNvPr>
          <p:cNvSpPr/>
          <p:nvPr/>
        </p:nvSpPr>
        <p:spPr>
          <a:xfrm>
            <a:off x="5729552" y="3492896"/>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76" name="Straight Arrow Connector 75">
            <a:extLst>
              <a:ext uri="{FF2B5EF4-FFF2-40B4-BE49-F238E27FC236}">
                <a16:creationId xmlns:a16="http://schemas.microsoft.com/office/drawing/2014/main" id="{F21E80AC-9E65-A032-92CF-8A92D6658098}"/>
              </a:ext>
            </a:extLst>
          </p:cNvPr>
          <p:cNvCxnSpPr>
            <a:cxnSpLocks/>
            <a:stCxn id="74" idx="2"/>
            <a:endCxn id="75" idx="0"/>
          </p:cNvCxnSpPr>
          <p:nvPr/>
        </p:nvCxnSpPr>
        <p:spPr>
          <a:xfrm>
            <a:off x="6452034" y="3288415"/>
            <a:ext cx="0" cy="20448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78D4500F-D9F4-FDC5-873A-70FACA0AF3DC}"/>
              </a:ext>
            </a:extLst>
          </p:cNvPr>
          <p:cNvCxnSpPr>
            <a:cxnSpLocks/>
            <a:stCxn id="75" idx="2"/>
            <a:endCxn id="73" idx="0"/>
          </p:cNvCxnSpPr>
          <p:nvPr/>
        </p:nvCxnSpPr>
        <p:spPr>
          <a:xfrm>
            <a:off x="6452034" y="3961237"/>
            <a:ext cx="7303" cy="20296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Google Shape;149;p18">
            <a:extLst>
              <a:ext uri="{FF2B5EF4-FFF2-40B4-BE49-F238E27FC236}">
                <a16:creationId xmlns:a16="http://schemas.microsoft.com/office/drawing/2014/main" id="{E44C6AFD-9EFA-7E91-EA54-682B45FA907D}"/>
              </a:ext>
            </a:extLst>
          </p:cNvPr>
          <p:cNvSpPr/>
          <p:nvPr/>
        </p:nvSpPr>
        <p:spPr>
          <a:xfrm>
            <a:off x="5952723" y="2152928"/>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79" name="TextBox 78">
            <a:extLst>
              <a:ext uri="{FF2B5EF4-FFF2-40B4-BE49-F238E27FC236}">
                <a16:creationId xmlns:a16="http://schemas.microsoft.com/office/drawing/2014/main" id="{EBEF7B1D-69C4-3EE4-5522-D59684811D92}"/>
              </a:ext>
            </a:extLst>
          </p:cNvPr>
          <p:cNvSpPr txBox="1"/>
          <p:nvPr/>
        </p:nvSpPr>
        <p:spPr>
          <a:xfrm>
            <a:off x="5359194" y="4980656"/>
            <a:ext cx="1400710"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Main</a:t>
            </a:r>
          </a:p>
          <a:p>
            <a:pPr algn="ctr"/>
            <a:r>
              <a:rPr lang="en-US" sz="2000" dirty="0">
                <a:latin typeface="Gill Sans" panose="020B0502020104020203" pitchFamily="34" charset="-79"/>
                <a:ea typeface="Tahoma" panose="020B0604030504040204" pitchFamily="34" charset="0"/>
                <a:cs typeface="Gill Sans" panose="020B0502020104020203" pitchFamily="34" charset="-79"/>
              </a:rPr>
              <a:t>Memory</a:t>
            </a:r>
          </a:p>
        </p:txBody>
      </p:sp>
      <p:sp>
        <p:nvSpPr>
          <p:cNvPr id="80" name="TextBox 79">
            <a:extLst>
              <a:ext uri="{FF2B5EF4-FFF2-40B4-BE49-F238E27FC236}">
                <a16:creationId xmlns:a16="http://schemas.microsoft.com/office/drawing/2014/main" id="{4B9E5821-FDE3-9D34-C2C0-44B09BDA4160}"/>
              </a:ext>
            </a:extLst>
          </p:cNvPr>
          <p:cNvSpPr txBox="1"/>
          <p:nvPr/>
        </p:nvSpPr>
        <p:spPr>
          <a:xfrm>
            <a:off x="7625007" y="3515407"/>
            <a:ext cx="1637308" cy="461665"/>
          </a:xfrm>
          <a:prstGeom prst="rect">
            <a:avLst/>
          </a:prstGeom>
          <a:noFill/>
        </p:spPr>
        <p:txBody>
          <a:bodyPr wrap="none" rtlCol="0">
            <a:spAutoFit/>
          </a:bodyPr>
          <a:lstStyle/>
          <a:p>
            <a:r>
              <a:rPr lang="en-US" sz="2400" dirty="0">
                <a:solidFill>
                  <a:schemeClr val="accent1"/>
                </a:solidFill>
                <a:latin typeface="Gill Sans" panose="020B0502020104020203" pitchFamily="34" charset="-79"/>
                <a:cs typeface="Gill Sans" panose="020B0502020104020203" pitchFamily="34" charset="-79"/>
              </a:rPr>
              <a:t>Persist path</a:t>
            </a:r>
          </a:p>
        </p:txBody>
      </p:sp>
      <p:sp>
        <p:nvSpPr>
          <p:cNvPr id="82" name="Rectangle 81">
            <a:extLst>
              <a:ext uri="{FF2B5EF4-FFF2-40B4-BE49-F238E27FC236}">
                <a16:creationId xmlns:a16="http://schemas.microsoft.com/office/drawing/2014/main" id="{CF41F9CB-804B-6E3C-55A2-E4579BA812DE}"/>
              </a:ext>
            </a:extLst>
          </p:cNvPr>
          <p:cNvSpPr/>
          <p:nvPr/>
        </p:nvSpPr>
        <p:spPr>
          <a:xfrm>
            <a:off x="4327421" y="2150491"/>
            <a:ext cx="1626123"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sp>
        <p:nvSpPr>
          <p:cNvPr id="83" name="Rectangle 82">
            <a:extLst>
              <a:ext uri="{FF2B5EF4-FFF2-40B4-BE49-F238E27FC236}">
                <a16:creationId xmlns:a16="http://schemas.microsoft.com/office/drawing/2014/main" id="{F668C53D-3C6B-FC68-0DD8-9DB3649279CC}"/>
              </a:ext>
            </a:extLst>
          </p:cNvPr>
          <p:cNvSpPr/>
          <p:nvPr/>
        </p:nvSpPr>
        <p:spPr>
          <a:xfrm>
            <a:off x="5002495" y="4011594"/>
            <a:ext cx="4574093" cy="18141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149;p18">
            <a:extLst>
              <a:ext uri="{FF2B5EF4-FFF2-40B4-BE49-F238E27FC236}">
                <a16:creationId xmlns:a16="http://schemas.microsoft.com/office/drawing/2014/main" id="{036162A6-2047-6CE3-C0FE-207282EA060D}"/>
              </a:ext>
            </a:extLst>
          </p:cNvPr>
          <p:cNvSpPr/>
          <p:nvPr/>
        </p:nvSpPr>
        <p:spPr>
          <a:xfrm>
            <a:off x="7290755" y="2152555"/>
            <a:ext cx="729014"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PB</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85" name="Straight Arrow Connector 84">
            <a:extLst>
              <a:ext uri="{FF2B5EF4-FFF2-40B4-BE49-F238E27FC236}">
                <a16:creationId xmlns:a16="http://schemas.microsoft.com/office/drawing/2014/main" id="{29AF021E-31AB-E596-3ECB-F3B25C898C61}"/>
              </a:ext>
            </a:extLst>
          </p:cNvPr>
          <p:cNvCxnSpPr>
            <a:cxnSpLocks/>
          </p:cNvCxnSpPr>
          <p:nvPr/>
        </p:nvCxnSpPr>
        <p:spPr>
          <a:xfrm>
            <a:off x="6778113" y="4757736"/>
            <a:ext cx="0" cy="25618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Multiply 85">
            <a:extLst>
              <a:ext uri="{FF2B5EF4-FFF2-40B4-BE49-F238E27FC236}">
                <a16:creationId xmlns:a16="http://schemas.microsoft.com/office/drawing/2014/main" id="{FD573ADC-4023-091C-C7CF-4D27D6BD6F01}"/>
              </a:ext>
            </a:extLst>
          </p:cNvPr>
          <p:cNvSpPr/>
          <p:nvPr/>
        </p:nvSpPr>
        <p:spPr>
          <a:xfrm>
            <a:off x="6627662" y="4730936"/>
            <a:ext cx="300588" cy="25618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25BDAA9D-F19C-DBF0-A038-7A9E534C0686}"/>
              </a:ext>
            </a:extLst>
          </p:cNvPr>
          <p:cNvSpPr txBox="1"/>
          <p:nvPr/>
        </p:nvSpPr>
        <p:spPr>
          <a:xfrm>
            <a:off x="7852077" y="4265187"/>
            <a:ext cx="1640171" cy="646331"/>
          </a:xfrm>
          <a:prstGeom prst="wedgeRectCallout">
            <a:avLst>
              <a:gd name="adj1" fmla="val -112336"/>
              <a:gd name="adj2" fmla="val 47122"/>
            </a:avLst>
          </a:prstGeom>
          <a:noFill/>
          <a:ln>
            <a:solidFill>
              <a:schemeClr val="tx1"/>
            </a:solidFill>
          </a:ln>
        </p:spPr>
        <p:txBody>
          <a:bodyPr wrap="square" rtlCol="0">
            <a:spAutoFit/>
          </a:bodyPr>
          <a:lstStyle/>
          <a:p>
            <a:pPr algn="ctr"/>
            <a:r>
              <a:rPr lang="en-US" dirty="0">
                <a:latin typeface="Gill Sans" panose="020B0502020104020203" pitchFamily="34" charset="-79"/>
                <a:cs typeface="Gill Sans" panose="020B0502020104020203" pitchFamily="34" charset="-79"/>
              </a:rPr>
              <a:t>Silently Eviction</a:t>
            </a:r>
          </a:p>
          <a:p>
            <a:pPr algn="ctr"/>
            <a:r>
              <a:rPr lang="en-US" dirty="0">
                <a:latin typeface="Gill Sans" panose="020B0502020104020203" pitchFamily="34" charset="-79"/>
                <a:cs typeface="Gill Sans" panose="020B0502020104020203" pitchFamily="34" charset="-79"/>
              </a:rPr>
              <a:t>Dropping</a:t>
            </a:r>
          </a:p>
        </p:txBody>
      </p:sp>
      <p:cxnSp>
        <p:nvCxnSpPr>
          <p:cNvPr id="88" name="Elbow Connector 87">
            <a:extLst>
              <a:ext uri="{FF2B5EF4-FFF2-40B4-BE49-F238E27FC236}">
                <a16:creationId xmlns:a16="http://schemas.microsoft.com/office/drawing/2014/main" id="{44A69A75-5053-8477-FD08-721B84FE7C9F}"/>
              </a:ext>
            </a:extLst>
          </p:cNvPr>
          <p:cNvCxnSpPr>
            <a:cxnSpLocks/>
            <a:stCxn id="68" idx="3"/>
            <a:endCxn id="84" idx="0"/>
          </p:cNvCxnSpPr>
          <p:nvPr/>
        </p:nvCxnSpPr>
        <p:spPr>
          <a:xfrm>
            <a:off x="6961100" y="1731384"/>
            <a:ext cx="694162" cy="421171"/>
          </a:xfrm>
          <a:prstGeom prst="bentConnector2">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00DEFF5-03CB-B539-47E6-6DA6C69275FB}"/>
              </a:ext>
            </a:extLst>
          </p:cNvPr>
          <p:cNvCxnSpPr>
            <a:cxnSpLocks/>
            <a:stCxn id="84" idx="2"/>
          </p:cNvCxnSpPr>
          <p:nvPr/>
        </p:nvCxnSpPr>
        <p:spPr>
          <a:xfrm>
            <a:off x="7655262" y="2623294"/>
            <a:ext cx="5935" cy="2390631"/>
          </a:xfrm>
          <a:prstGeom prst="straightConnector1">
            <a:avLst/>
          </a:prstGeom>
          <a:ln w="254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DAC6BBF4-5945-4113-C9B9-DE6D9DA7BC08}"/>
              </a:ext>
            </a:extLst>
          </p:cNvPr>
          <p:cNvSpPr/>
          <p:nvPr/>
        </p:nvSpPr>
        <p:spPr>
          <a:xfrm>
            <a:off x="7331779" y="2150492"/>
            <a:ext cx="1637307"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sp>
        <p:nvSpPr>
          <p:cNvPr id="91" name="TextBox 90">
            <a:extLst>
              <a:ext uri="{FF2B5EF4-FFF2-40B4-BE49-F238E27FC236}">
                <a16:creationId xmlns:a16="http://schemas.microsoft.com/office/drawing/2014/main" id="{4F692EFF-64BF-28F6-1C5C-B9BC03F398CE}"/>
              </a:ext>
            </a:extLst>
          </p:cNvPr>
          <p:cNvSpPr txBox="1"/>
          <p:nvPr/>
        </p:nvSpPr>
        <p:spPr>
          <a:xfrm>
            <a:off x="4783068" y="5789538"/>
            <a:ext cx="4830040"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Integrated Memory Controller (</a:t>
            </a:r>
            <a:r>
              <a:rPr lang="en-US" sz="2400" dirty="0" err="1">
                <a:latin typeface="Gill Sans" panose="020B0502020104020203" pitchFamily="34" charset="-79"/>
                <a:cs typeface="Gill Sans" panose="020B0502020104020203" pitchFamily="34" charset="-79"/>
              </a:rPr>
              <a:t>iMC</a:t>
            </a:r>
            <a:r>
              <a:rPr lang="en-US" sz="2400" dirty="0">
                <a:latin typeface="Gill Sans" panose="020B0502020104020203" pitchFamily="34" charset="-79"/>
                <a:cs typeface="Gill Sans" panose="020B0502020104020203" pitchFamily="34" charset="-79"/>
              </a:rPr>
              <a:t>)</a:t>
            </a:r>
          </a:p>
        </p:txBody>
      </p:sp>
      <p:sp>
        <p:nvSpPr>
          <p:cNvPr id="92" name="Rectangle 91">
            <a:extLst>
              <a:ext uri="{FF2B5EF4-FFF2-40B4-BE49-F238E27FC236}">
                <a16:creationId xmlns:a16="http://schemas.microsoft.com/office/drawing/2014/main" id="{58785AD8-6785-592C-BFE9-17F987819211}"/>
              </a:ext>
            </a:extLst>
          </p:cNvPr>
          <p:cNvSpPr/>
          <p:nvPr/>
        </p:nvSpPr>
        <p:spPr>
          <a:xfrm>
            <a:off x="3527029" y="3471956"/>
            <a:ext cx="1626122"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cxnSp>
        <p:nvCxnSpPr>
          <p:cNvPr id="93" name="Straight Arrow Connector 92">
            <a:extLst>
              <a:ext uri="{FF2B5EF4-FFF2-40B4-BE49-F238E27FC236}">
                <a16:creationId xmlns:a16="http://schemas.microsoft.com/office/drawing/2014/main" id="{9A892A41-8223-5D49-142E-868C19E97523}"/>
              </a:ext>
            </a:extLst>
          </p:cNvPr>
          <p:cNvCxnSpPr>
            <a:cxnSpLocks/>
          </p:cNvCxnSpPr>
          <p:nvPr/>
        </p:nvCxnSpPr>
        <p:spPr>
          <a:xfrm flipH="1">
            <a:off x="320856" y="2997278"/>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C92DC9CC-4225-0442-744C-B0EF344987BF}"/>
              </a:ext>
            </a:extLst>
          </p:cNvPr>
          <p:cNvSpPr txBox="1"/>
          <p:nvPr/>
        </p:nvSpPr>
        <p:spPr>
          <a:xfrm>
            <a:off x="-56686" y="2475764"/>
            <a:ext cx="747320" cy="646331"/>
          </a:xfrm>
          <a:prstGeom prst="rect">
            <a:avLst/>
          </a:prstGeom>
          <a:noFill/>
        </p:spPr>
        <p:txBody>
          <a:bodyPr wrap="none" rtlCol="0">
            <a:spAutoFit/>
          </a:bodyPr>
          <a:lstStyle/>
          <a:p>
            <a:r>
              <a:rPr lang="en-US" sz="3600" dirty="0">
                <a:latin typeface="Gill Sans" panose="020B0502020104020203" pitchFamily="34" charset="-79"/>
                <a:cs typeface="Gill Sans" panose="020B0502020104020203" pitchFamily="34" charset="-79"/>
              </a:rPr>
              <a:t>PC</a:t>
            </a:r>
          </a:p>
        </p:txBody>
      </p:sp>
      <p:sp>
        <p:nvSpPr>
          <p:cNvPr id="95" name="Rectangle 94">
            <a:extLst>
              <a:ext uri="{FF2B5EF4-FFF2-40B4-BE49-F238E27FC236}">
                <a16:creationId xmlns:a16="http://schemas.microsoft.com/office/drawing/2014/main" id="{5A5CCC74-CBD3-B6EF-8DDF-AE6107FDDE0C}"/>
              </a:ext>
            </a:extLst>
          </p:cNvPr>
          <p:cNvSpPr/>
          <p:nvPr/>
        </p:nvSpPr>
        <p:spPr>
          <a:xfrm>
            <a:off x="647544" y="3471144"/>
            <a:ext cx="2899360"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8" name="Rectangle 17">
            <a:extLst>
              <a:ext uri="{FF2B5EF4-FFF2-40B4-BE49-F238E27FC236}">
                <a16:creationId xmlns:a16="http://schemas.microsoft.com/office/drawing/2014/main" id="{927EA93C-A31C-4D6C-744F-861100E2ED28}"/>
              </a:ext>
            </a:extLst>
          </p:cNvPr>
          <p:cNvSpPr/>
          <p:nvPr/>
        </p:nvSpPr>
        <p:spPr>
          <a:xfrm>
            <a:off x="7331779" y="5135116"/>
            <a:ext cx="1640169"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0</a:t>
            </a:r>
          </a:p>
        </p:txBody>
      </p:sp>
      <p:pic>
        <p:nvPicPr>
          <p:cNvPr id="1026" name="Picture 2" descr="Clog Drain Pipe Linear Icon Plumbing Stock Vector (Royalty Free) 2361727539  | Shutterstock">
            <a:extLst>
              <a:ext uri="{FF2B5EF4-FFF2-40B4-BE49-F238E27FC236}">
                <a16:creationId xmlns:a16="http://schemas.microsoft.com/office/drawing/2014/main" id="{39B56C34-C5D3-5895-6775-9436A1EA4E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37" t="17645" r="18222" b="25154"/>
          <a:stretch/>
        </p:blipFill>
        <p:spPr bwMode="auto">
          <a:xfrm>
            <a:off x="7750562" y="2710719"/>
            <a:ext cx="869655" cy="84583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14" descr="You can share this smiley to express your frustration. | Emoticons emojis,  Funny emoticons, Emoji pictures">
            <a:extLst>
              <a:ext uri="{FF2B5EF4-FFF2-40B4-BE49-F238E27FC236}">
                <a16:creationId xmlns:a16="http://schemas.microsoft.com/office/drawing/2014/main" id="{E3BD6BF9-CD9F-DD85-4872-D7978A9A4E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985" y="5012164"/>
            <a:ext cx="829202" cy="829202"/>
          </a:xfrm>
          <a:prstGeom prst="rect">
            <a:avLst/>
          </a:prstGeom>
          <a:noFill/>
          <a:extLst>
            <a:ext uri="{909E8E84-426E-40DD-AFC4-6F175D3DCCD1}">
              <a14:hiddenFill xmlns:a14="http://schemas.microsoft.com/office/drawing/2010/main">
                <a:solidFill>
                  <a:srgbClr val="FFFFFF"/>
                </a:solidFill>
              </a14:hiddenFill>
            </a:ext>
          </a:extLst>
        </p:spPr>
      </p:pic>
      <p:sp>
        <p:nvSpPr>
          <p:cNvPr id="101" name="TextBox 100">
            <a:extLst>
              <a:ext uri="{FF2B5EF4-FFF2-40B4-BE49-F238E27FC236}">
                <a16:creationId xmlns:a16="http://schemas.microsoft.com/office/drawing/2014/main" id="{F3EE85BB-0587-DD8B-33A0-F9CF81948A30}"/>
              </a:ext>
            </a:extLst>
          </p:cNvPr>
          <p:cNvSpPr txBox="1"/>
          <p:nvPr/>
        </p:nvSpPr>
        <p:spPr>
          <a:xfrm>
            <a:off x="531295" y="5163210"/>
            <a:ext cx="1655197"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not my </a:t>
            </a:r>
            <a:r>
              <a:rPr lang="en-US" sz="2000" dirty="0">
                <a:solidFill>
                  <a:srgbClr val="FF0000"/>
                </a:solidFill>
                <a:latin typeface="Gill Sans" panose="020B0502020104020203" pitchFamily="34" charset="-79"/>
                <a:cs typeface="Gill Sans" panose="020B0502020104020203" pitchFamily="34" charset="-79"/>
              </a:rPr>
              <a:t>r4</a:t>
            </a:r>
          </a:p>
        </p:txBody>
      </p:sp>
      <p:sp>
        <p:nvSpPr>
          <p:cNvPr id="102" name="Rectangular Callout 101">
            <a:extLst>
              <a:ext uri="{FF2B5EF4-FFF2-40B4-BE49-F238E27FC236}">
                <a16:creationId xmlns:a16="http://schemas.microsoft.com/office/drawing/2014/main" id="{F2C93161-7E22-993F-0119-E66F6D363A0F}"/>
              </a:ext>
            </a:extLst>
          </p:cNvPr>
          <p:cNvSpPr/>
          <p:nvPr/>
        </p:nvSpPr>
        <p:spPr>
          <a:xfrm rot="5400000">
            <a:off x="1142847" y="4590245"/>
            <a:ext cx="485710" cy="1601578"/>
          </a:xfrm>
          <a:prstGeom prst="wedgeRectCallout">
            <a:avLst>
              <a:gd name="adj1" fmla="val -111056"/>
              <a:gd name="adj2" fmla="val 149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4BF9F59-8A34-8CCC-74A3-D64EECE25A9B}"/>
              </a:ext>
            </a:extLst>
          </p:cNvPr>
          <p:cNvSpPr/>
          <p:nvPr/>
        </p:nvSpPr>
        <p:spPr>
          <a:xfrm>
            <a:off x="-43153" y="2505820"/>
            <a:ext cx="12235153" cy="1792161"/>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Prior approaches complicate the underlying hardware due to including the PB in cache coherence domain or using bloom filter.</a:t>
            </a:r>
          </a:p>
        </p:txBody>
      </p:sp>
    </p:spTree>
    <p:extLst>
      <p:ext uri="{BB962C8B-B14F-4D97-AF65-F5344CB8AC3E}">
        <p14:creationId xmlns:p14="http://schemas.microsoft.com/office/powerpoint/2010/main" val="5513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45833E-6 2.96296E-6 L 0.05898 -0.19537 " pathEditMode="relative" rAng="0" ptsTypes="AA">
                                      <p:cBhvr>
                                        <p:cTn id="20" dur="1000" fill="hold"/>
                                        <p:tgtEl>
                                          <p:spTgt spid="67"/>
                                        </p:tgtEl>
                                        <p:attrNameLst>
                                          <p:attrName>ppt_x</p:attrName>
                                          <p:attrName>ppt_y</p:attrName>
                                        </p:attrNameLst>
                                      </p:cBhvr>
                                      <p:rCtr x="2943" y="-9769"/>
                                    </p:animMotion>
                                  </p:childTnLst>
                                  <p:subTnLst>
                                    <p:set>
                                      <p:cBhvr override="childStyle">
                                        <p:cTn dur="1" fill="hold" display="0" masterRel="sameClick" afterEffect="1">
                                          <p:stCondLst>
                                            <p:cond evt="end" delay="0">
                                              <p:tn val="19"/>
                                            </p:cond>
                                          </p:stCondLst>
                                        </p:cTn>
                                        <p:tgtEl>
                                          <p:spTgt spid="67"/>
                                        </p:tgtEl>
                                        <p:attrNameLst>
                                          <p:attrName>style.visibility</p:attrName>
                                        </p:attrNameLst>
                                      </p:cBhvr>
                                      <p:to>
                                        <p:strVal val="hidden"/>
                                      </p:to>
                                    </p:set>
                                  </p:subTnLst>
                                </p:cTn>
                              </p:par>
                              <p:par>
                                <p:cTn id="21" presetID="42" presetClass="path" presetSubtype="0" accel="50000" decel="50000" fill="hold" grpId="1" nodeType="withEffect">
                                  <p:stCondLst>
                                    <p:cond delay="0"/>
                                  </p:stCondLst>
                                  <p:childTnLst>
                                    <p:animMotion origin="layout" path="M 4.16667E-7 3.7037E-7 L 0.31263 -0.19097 " pathEditMode="relative" rAng="0" ptsTypes="AA">
                                      <p:cBhvr>
                                        <p:cTn id="22" dur="1000" fill="hold"/>
                                        <p:tgtEl>
                                          <p:spTgt spid="92"/>
                                        </p:tgtEl>
                                        <p:attrNameLst>
                                          <p:attrName>ppt_x</p:attrName>
                                          <p:attrName>ppt_y</p:attrName>
                                        </p:attrNameLst>
                                      </p:cBhvr>
                                      <p:rCtr x="15625" y="-9560"/>
                                    </p:animMotion>
                                  </p:childTnLst>
                                  <p:subTnLst>
                                    <p:set>
                                      <p:cBhvr override="childStyle">
                                        <p:cTn dur="1" fill="hold" display="0" masterRel="sameClick" afterEffect="1">
                                          <p:stCondLst>
                                            <p:cond evt="end" delay="0">
                                              <p:tn val="21"/>
                                            </p:cond>
                                          </p:stCondLst>
                                        </p:cTn>
                                        <p:tgtEl>
                                          <p:spTgt spid="92"/>
                                        </p:tgtEl>
                                        <p:attrNameLst>
                                          <p:attrName>style.visibility</p:attrName>
                                        </p:attrNameLst>
                                      </p:cBhvr>
                                      <p:to>
                                        <p:strVal val="hidden"/>
                                      </p:to>
                                    </p:set>
                                  </p:subTnLst>
                                </p:cTn>
                              </p:par>
                              <p:par>
                                <p:cTn id="23" presetID="1" presetClass="entr" presetSubtype="0" fill="hold" grpId="0" nodeType="withEffect">
                                  <p:stCondLst>
                                    <p:cond delay="1000"/>
                                  </p:stCondLst>
                                  <p:childTnLst>
                                    <p:set>
                                      <p:cBhvr>
                                        <p:cTn id="24" dur="1" fill="hold">
                                          <p:stCondLst>
                                            <p:cond delay="0"/>
                                          </p:stCondLst>
                                        </p:cTn>
                                        <p:tgtEl>
                                          <p:spTgt spid="90"/>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4.58333E-6 3.33333E-6 L 0.00027 0.30902 " pathEditMode="relative" rAng="0" ptsTypes="AA">
                                      <p:cBhvr>
                                        <p:cTn id="34" dur="2000" fill="hold"/>
                                        <p:tgtEl>
                                          <p:spTgt spid="82"/>
                                        </p:tgtEl>
                                        <p:attrNameLst>
                                          <p:attrName>ppt_x</p:attrName>
                                          <p:attrName>ppt_y</p:attrName>
                                        </p:attrNameLst>
                                      </p:cBhvr>
                                      <p:rCtr x="13" y="15440"/>
                                    </p:animMotion>
                                  </p:childTnLst>
                                  <p:subTnLst>
                                    <p:set>
                                      <p:cBhvr override="childStyle">
                                        <p:cTn dur="1" fill="hold" display="0" masterRel="sameClick" afterEffect="1">
                                          <p:stCondLst>
                                            <p:cond evt="end" delay="0">
                                              <p:tn val="33"/>
                                            </p:cond>
                                          </p:stCondLst>
                                        </p:cTn>
                                        <p:tgtEl>
                                          <p:spTgt spid="8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4.79167E-6 -2.59259E-6 L -0.00222 0.1419 " pathEditMode="relative" rAng="0" ptsTypes="AA">
                                      <p:cBhvr>
                                        <p:cTn id="38" dur="2000" fill="hold"/>
                                        <p:tgtEl>
                                          <p:spTgt spid="95"/>
                                        </p:tgtEl>
                                        <p:attrNameLst>
                                          <p:attrName>ppt_x</p:attrName>
                                          <p:attrName>ppt_y</p:attrName>
                                        </p:attrNameLst>
                                      </p:cBhvr>
                                      <p:rCtr x="-117" y="7083"/>
                                    </p:animMotion>
                                  </p:childTnLst>
                                </p:cTn>
                              </p:par>
                              <p:par>
                                <p:cTn id="39" presetID="42" presetClass="path" presetSubtype="0" accel="50000" decel="50000" fill="hold" grpId="1" nodeType="withEffect">
                                  <p:stCondLst>
                                    <p:cond delay="0"/>
                                  </p:stCondLst>
                                  <p:childTnLst>
                                    <p:animMotion origin="layout" path="M -1.45833E-6 -1.85185E-6 L -0.00013 0.16158 " pathEditMode="relative" rAng="0" ptsTypes="AA">
                                      <p:cBhvr>
                                        <p:cTn id="40" dur="2000" fill="hold"/>
                                        <p:tgtEl>
                                          <p:spTgt spid="94"/>
                                        </p:tgtEl>
                                        <p:attrNameLst>
                                          <p:attrName>ppt_x</p:attrName>
                                          <p:attrName>ppt_y</p:attrName>
                                        </p:attrNameLst>
                                      </p:cBhvr>
                                      <p:rCtr x="-13" y="8079"/>
                                    </p:animMotion>
                                  </p:childTnLst>
                                </p:cTn>
                              </p:par>
                              <p:par>
                                <p:cTn id="41" presetID="42" presetClass="path" presetSubtype="0" accel="50000" decel="50000" fill="hold" nodeType="withEffect">
                                  <p:stCondLst>
                                    <p:cond delay="0"/>
                                  </p:stCondLst>
                                  <p:childTnLst>
                                    <p:animMotion origin="layout" path="M -2.08333E-6 -1.11111E-6 L -2.08333E-6 0.16945 " pathEditMode="relative" rAng="0" ptsTypes="AA">
                                      <p:cBhvr>
                                        <p:cTn id="42" dur="2000" fill="hold"/>
                                        <p:tgtEl>
                                          <p:spTgt spid="93"/>
                                        </p:tgtEl>
                                        <p:attrNameLst>
                                          <p:attrName>ppt_x</p:attrName>
                                          <p:attrName>ppt_y</p:attrName>
                                        </p:attrNameLst>
                                      </p:cBhvr>
                                      <p:rCtr x="0" y="8472"/>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08333E-7 -2.22222E-6 L -0.31367 -0.09791 " pathEditMode="relative" rAng="0" ptsTypes="AA">
                                      <p:cBhvr>
                                        <p:cTn id="46" dur="2000" fill="hold"/>
                                        <p:tgtEl>
                                          <p:spTgt spid="18"/>
                                        </p:tgtEl>
                                        <p:attrNameLst>
                                          <p:attrName>ppt_x</p:attrName>
                                          <p:attrName>ppt_y</p:attrName>
                                        </p:attrNameLst>
                                      </p:cBhvr>
                                      <p:rCtr x="-15690" y="-4907"/>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3" presetClass="entr" presetSubtype="10" fill="hold" nodeType="withEffect">
                                  <p:stCondLst>
                                    <p:cond delay="0"/>
                                  </p:stCondLst>
                                  <p:childTnLst>
                                    <p:set>
                                      <p:cBhvr>
                                        <p:cTn id="60" dur="1" fill="hold">
                                          <p:stCondLst>
                                            <p:cond delay="0"/>
                                          </p:stCondLst>
                                        </p:cTn>
                                        <p:tgtEl>
                                          <p:spTgt spid="103">
                                            <p:txEl>
                                              <p:pRg st="0" end="0"/>
                                            </p:txEl>
                                          </p:spTgt>
                                        </p:tgtEl>
                                        <p:attrNameLst>
                                          <p:attrName>style.visibility</p:attrName>
                                        </p:attrNameLst>
                                      </p:cBhvr>
                                      <p:to>
                                        <p:strVal val="visible"/>
                                      </p:to>
                                    </p:set>
                                    <p:animEffect transition="in" filter="blinds(horizontal)">
                                      <p:cBhvr>
                                        <p:cTn id="61"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82" grpId="0" animBg="1"/>
      <p:bldP spid="82" grpId="1" animBg="1"/>
      <p:bldP spid="90" grpId="0" animBg="1"/>
      <p:bldP spid="92" grpId="0" animBg="1"/>
      <p:bldP spid="92" grpId="1" animBg="1"/>
      <p:bldP spid="94" grpId="0"/>
      <p:bldP spid="94" grpId="1"/>
      <p:bldP spid="95" grpId="0" animBg="1"/>
      <p:bldP spid="95" grpId="1" animBg="1"/>
      <p:bldP spid="18" grpId="0" animBg="1"/>
      <p:bldP spid="101" grpId="0"/>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5E2A-ADE5-102D-954C-AFE6F43E68CD}"/>
              </a:ext>
            </a:extLst>
          </p:cNvPr>
          <p:cNvSpPr>
            <a:spLocks noGrp="1"/>
          </p:cNvSpPr>
          <p:nvPr>
            <p:ph type="title"/>
          </p:nvPr>
        </p:nvSpPr>
        <p:spPr>
          <a:xfrm>
            <a:off x="0" y="0"/>
            <a:ext cx="12156230" cy="1264024"/>
          </a:xfrm>
        </p:spPr>
        <p:txBody>
          <a:bodyPr/>
          <a:lstStyle/>
          <a:p>
            <a:r>
              <a:rPr lang="en-US" dirty="0"/>
              <a:t>Enforcing Load-After-Store Order by Occasionally Delaying the Regular Path (Caches)</a:t>
            </a:r>
          </a:p>
        </p:txBody>
      </p:sp>
      <p:sp>
        <p:nvSpPr>
          <p:cNvPr id="5" name="Slide Number Placeholder 4">
            <a:extLst>
              <a:ext uri="{FF2B5EF4-FFF2-40B4-BE49-F238E27FC236}">
                <a16:creationId xmlns:a16="http://schemas.microsoft.com/office/drawing/2014/main" id="{C22B3EB5-D278-02E2-7754-8BCF2C0CC35E}"/>
              </a:ext>
            </a:extLst>
          </p:cNvPr>
          <p:cNvSpPr>
            <a:spLocks noGrp="1"/>
          </p:cNvSpPr>
          <p:nvPr>
            <p:ph type="sldNum" sz="quarter" idx="12"/>
          </p:nvPr>
        </p:nvSpPr>
        <p:spPr/>
        <p:txBody>
          <a:bodyPr/>
          <a:lstStyle/>
          <a:p>
            <a:fld id="{BEF5F9A7-FFD9-4159-A58F-AE73538ED447}" type="slidenum">
              <a:rPr lang="en-US" smtClean="0"/>
              <a:pPr/>
              <a:t>11</a:t>
            </a:fld>
            <a:endParaRPr lang="en-US" dirty="0"/>
          </a:p>
        </p:txBody>
      </p:sp>
      <p:pic>
        <p:nvPicPr>
          <p:cNvPr id="6" name="Picture 2" descr="Image result for power">
            <a:extLst>
              <a:ext uri="{FF2B5EF4-FFF2-40B4-BE49-F238E27FC236}">
                <a16:creationId xmlns:a16="http://schemas.microsoft.com/office/drawing/2014/main" id="{7B32EBE3-8FD0-C3D7-A01F-4ACF3F692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8683" y="3017020"/>
            <a:ext cx="1640170" cy="164749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84BDFA3-4F22-9DCF-74E5-5694EE23FAC8}"/>
              </a:ext>
            </a:extLst>
          </p:cNvPr>
          <p:cNvSpPr/>
          <p:nvPr/>
        </p:nvSpPr>
        <p:spPr>
          <a:xfrm>
            <a:off x="627582" y="2837820"/>
            <a:ext cx="2885957" cy="211950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r3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r0,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8" name="TextBox 7">
            <a:extLst>
              <a:ext uri="{FF2B5EF4-FFF2-40B4-BE49-F238E27FC236}">
                <a16:creationId xmlns:a16="http://schemas.microsoft.com/office/drawing/2014/main" id="{4BA9C745-6904-5142-5C13-83F97F5E360B}"/>
              </a:ext>
            </a:extLst>
          </p:cNvPr>
          <p:cNvSpPr txBox="1"/>
          <p:nvPr/>
        </p:nvSpPr>
        <p:spPr>
          <a:xfrm>
            <a:off x="3538678" y="2865144"/>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10" name="Google Shape;148;p18">
            <a:extLst>
              <a:ext uri="{FF2B5EF4-FFF2-40B4-BE49-F238E27FC236}">
                <a16:creationId xmlns:a16="http://schemas.microsoft.com/office/drawing/2014/main" id="{549F72A0-42C6-BEA8-DC56-0C7A4A93F8AC}"/>
              </a:ext>
            </a:extLst>
          </p:cNvPr>
          <p:cNvSpPr/>
          <p:nvPr/>
        </p:nvSpPr>
        <p:spPr>
          <a:xfrm>
            <a:off x="5938467" y="1497214"/>
            <a:ext cx="102263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1" name="Google Shape;151;p18">
            <a:extLst>
              <a:ext uri="{FF2B5EF4-FFF2-40B4-BE49-F238E27FC236}">
                <a16:creationId xmlns:a16="http://schemas.microsoft.com/office/drawing/2014/main" id="{E3C510B7-A1D5-6326-5251-E6E2702AE2D5}"/>
              </a:ext>
            </a:extLst>
          </p:cNvPr>
          <p:cNvSpPr/>
          <p:nvPr/>
        </p:nvSpPr>
        <p:spPr>
          <a:xfrm>
            <a:off x="5337673" y="5013925"/>
            <a:ext cx="3744794"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2" name="Straight Arrow Connector 11">
            <a:extLst>
              <a:ext uri="{FF2B5EF4-FFF2-40B4-BE49-F238E27FC236}">
                <a16:creationId xmlns:a16="http://schemas.microsoft.com/office/drawing/2014/main" id="{A203D561-86B4-E58F-C6AA-D6F64BC860BD}"/>
              </a:ext>
            </a:extLst>
          </p:cNvPr>
          <p:cNvCxnSpPr>
            <a:cxnSpLocks/>
            <a:stCxn id="10" idx="2"/>
            <a:endCxn id="20" idx="0"/>
          </p:cNvCxnSpPr>
          <p:nvPr/>
        </p:nvCxnSpPr>
        <p:spPr>
          <a:xfrm>
            <a:off x="6449784" y="1965554"/>
            <a:ext cx="2250" cy="1873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E0DD838-C8E7-EBD6-98A0-A87CF55B9FF2}"/>
              </a:ext>
            </a:extLst>
          </p:cNvPr>
          <p:cNvCxnSpPr>
            <a:cxnSpLocks/>
            <a:stCxn id="20" idx="2"/>
            <a:endCxn id="16" idx="0"/>
          </p:cNvCxnSpPr>
          <p:nvPr/>
        </p:nvCxnSpPr>
        <p:spPr>
          <a:xfrm>
            <a:off x="6452034" y="2623667"/>
            <a:ext cx="0" cy="19640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8E2C5D1-2FDE-BBA5-85F5-458183CCDD99}"/>
              </a:ext>
            </a:extLst>
          </p:cNvPr>
          <p:cNvCxnSpPr>
            <a:cxnSpLocks/>
            <a:stCxn id="15" idx="2"/>
          </p:cNvCxnSpPr>
          <p:nvPr/>
        </p:nvCxnSpPr>
        <p:spPr>
          <a:xfrm>
            <a:off x="6459337" y="4757736"/>
            <a:ext cx="0" cy="25618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Google Shape;150;p18">
            <a:extLst>
              <a:ext uri="{FF2B5EF4-FFF2-40B4-BE49-F238E27FC236}">
                <a16:creationId xmlns:a16="http://schemas.microsoft.com/office/drawing/2014/main" id="{B995F75C-73FD-68BC-AF9F-03DB1B63EDAE}"/>
              </a:ext>
            </a:extLst>
          </p:cNvPr>
          <p:cNvSpPr/>
          <p:nvPr/>
        </p:nvSpPr>
        <p:spPr>
          <a:xfrm>
            <a:off x="5337673" y="4164205"/>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6" name="Google Shape;149;p18">
            <a:extLst>
              <a:ext uri="{FF2B5EF4-FFF2-40B4-BE49-F238E27FC236}">
                <a16:creationId xmlns:a16="http://schemas.microsoft.com/office/drawing/2014/main" id="{8FB70348-EB5B-B615-6E87-9342480A8B7E}"/>
              </a:ext>
            </a:extLst>
          </p:cNvPr>
          <p:cNvSpPr/>
          <p:nvPr/>
        </p:nvSpPr>
        <p:spPr>
          <a:xfrm>
            <a:off x="5860907" y="2820075"/>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7" name="Google Shape;149;p18">
            <a:extLst>
              <a:ext uri="{FF2B5EF4-FFF2-40B4-BE49-F238E27FC236}">
                <a16:creationId xmlns:a16="http://schemas.microsoft.com/office/drawing/2014/main" id="{25E3AA2A-247A-8CCF-2346-A0CB24E88023}"/>
              </a:ext>
            </a:extLst>
          </p:cNvPr>
          <p:cNvSpPr/>
          <p:nvPr/>
        </p:nvSpPr>
        <p:spPr>
          <a:xfrm>
            <a:off x="5729552" y="3492896"/>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8" name="Straight Arrow Connector 17">
            <a:extLst>
              <a:ext uri="{FF2B5EF4-FFF2-40B4-BE49-F238E27FC236}">
                <a16:creationId xmlns:a16="http://schemas.microsoft.com/office/drawing/2014/main" id="{25FAF1BA-4D6D-4CF0-DD16-93F1C2F56357}"/>
              </a:ext>
            </a:extLst>
          </p:cNvPr>
          <p:cNvCxnSpPr>
            <a:cxnSpLocks/>
            <a:stCxn id="16" idx="2"/>
            <a:endCxn id="17" idx="0"/>
          </p:cNvCxnSpPr>
          <p:nvPr/>
        </p:nvCxnSpPr>
        <p:spPr>
          <a:xfrm>
            <a:off x="6452034" y="3288415"/>
            <a:ext cx="0" cy="20448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1E4D4E-54F8-F925-8219-B8C4165306E3}"/>
              </a:ext>
            </a:extLst>
          </p:cNvPr>
          <p:cNvCxnSpPr>
            <a:cxnSpLocks/>
            <a:stCxn id="17" idx="2"/>
            <a:endCxn id="15" idx="0"/>
          </p:cNvCxnSpPr>
          <p:nvPr/>
        </p:nvCxnSpPr>
        <p:spPr>
          <a:xfrm>
            <a:off x="6452034" y="3961237"/>
            <a:ext cx="7303" cy="20296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Google Shape;149;p18">
            <a:extLst>
              <a:ext uri="{FF2B5EF4-FFF2-40B4-BE49-F238E27FC236}">
                <a16:creationId xmlns:a16="http://schemas.microsoft.com/office/drawing/2014/main" id="{7D524DBE-40BF-0A04-D3AB-98E69AA03260}"/>
              </a:ext>
            </a:extLst>
          </p:cNvPr>
          <p:cNvSpPr/>
          <p:nvPr/>
        </p:nvSpPr>
        <p:spPr>
          <a:xfrm>
            <a:off x="5952723" y="2152928"/>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1" name="TextBox 20">
            <a:extLst>
              <a:ext uri="{FF2B5EF4-FFF2-40B4-BE49-F238E27FC236}">
                <a16:creationId xmlns:a16="http://schemas.microsoft.com/office/drawing/2014/main" id="{EFE0457C-AB7F-5EA8-7447-2930A0427474}"/>
              </a:ext>
            </a:extLst>
          </p:cNvPr>
          <p:cNvSpPr txBox="1"/>
          <p:nvPr/>
        </p:nvSpPr>
        <p:spPr>
          <a:xfrm>
            <a:off x="5359194" y="4980656"/>
            <a:ext cx="1400710"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Main</a:t>
            </a:r>
          </a:p>
          <a:p>
            <a:pPr algn="ctr"/>
            <a:r>
              <a:rPr lang="en-US" sz="2000" dirty="0">
                <a:latin typeface="Gill Sans" panose="020B0502020104020203" pitchFamily="34" charset="-79"/>
                <a:ea typeface="Tahoma" panose="020B0604030504040204" pitchFamily="34" charset="0"/>
                <a:cs typeface="Gill Sans" panose="020B0502020104020203" pitchFamily="34" charset="-79"/>
              </a:rPr>
              <a:t>Memory</a:t>
            </a:r>
          </a:p>
        </p:txBody>
      </p:sp>
      <p:sp>
        <p:nvSpPr>
          <p:cNvPr id="22" name="TextBox 21">
            <a:extLst>
              <a:ext uri="{FF2B5EF4-FFF2-40B4-BE49-F238E27FC236}">
                <a16:creationId xmlns:a16="http://schemas.microsoft.com/office/drawing/2014/main" id="{C76BE6C4-13DE-2B5A-F940-78D5ABC92033}"/>
              </a:ext>
            </a:extLst>
          </p:cNvPr>
          <p:cNvSpPr txBox="1"/>
          <p:nvPr/>
        </p:nvSpPr>
        <p:spPr>
          <a:xfrm>
            <a:off x="7625007" y="3515407"/>
            <a:ext cx="1637308" cy="461665"/>
          </a:xfrm>
          <a:prstGeom prst="rect">
            <a:avLst/>
          </a:prstGeom>
          <a:noFill/>
        </p:spPr>
        <p:txBody>
          <a:bodyPr wrap="none" rtlCol="0">
            <a:spAutoFit/>
          </a:bodyPr>
          <a:lstStyle/>
          <a:p>
            <a:r>
              <a:rPr lang="en-US" sz="2400" dirty="0">
                <a:solidFill>
                  <a:schemeClr val="accent1"/>
                </a:solidFill>
                <a:latin typeface="Gill Sans" panose="020B0502020104020203" pitchFamily="34" charset="-79"/>
                <a:cs typeface="Gill Sans" panose="020B0502020104020203" pitchFamily="34" charset="-79"/>
              </a:rPr>
              <a:t>Persist path</a:t>
            </a:r>
          </a:p>
        </p:txBody>
      </p:sp>
      <p:sp>
        <p:nvSpPr>
          <p:cNvPr id="23" name="Rectangle 22">
            <a:extLst>
              <a:ext uri="{FF2B5EF4-FFF2-40B4-BE49-F238E27FC236}">
                <a16:creationId xmlns:a16="http://schemas.microsoft.com/office/drawing/2014/main" id="{5ECF893B-D9EC-13EB-DAD1-58967C186E85}"/>
              </a:ext>
            </a:extLst>
          </p:cNvPr>
          <p:cNvSpPr/>
          <p:nvPr/>
        </p:nvSpPr>
        <p:spPr>
          <a:xfrm>
            <a:off x="4327421" y="2150491"/>
            <a:ext cx="1626123"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sp>
        <p:nvSpPr>
          <p:cNvPr id="24" name="Rectangle 23">
            <a:extLst>
              <a:ext uri="{FF2B5EF4-FFF2-40B4-BE49-F238E27FC236}">
                <a16:creationId xmlns:a16="http://schemas.microsoft.com/office/drawing/2014/main" id="{9A38186C-4503-8FC9-AB2B-201C2D10A445}"/>
              </a:ext>
            </a:extLst>
          </p:cNvPr>
          <p:cNvSpPr/>
          <p:nvPr/>
        </p:nvSpPr>
        <p:spPr>
          <a:xfrm>
            <a:off x="5002495" y="4011594"/>
            <a:ext cx="4581397" cy="18141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149;p18">
            <a:extLst>
              <a:ext uri="{FF2B5EF4-FFF2-40B4-BE49-F238E27FC236}">
                <a16:creationId xmlns:a16="http://schemas.microsoft.com/office/drawing/2014/main" id="{4CBD8D44-72D7-8B14-FF47-E28C93BF2C62}"/>
              </a:ext>
            </a:extLst>
          </p:cNvPr>
          <p:cNvSpPr/>
          <p:nvPr/>
        </p:nvSpPr>
        <p:spPr>
          <a:xfrm>
            <a:off x="7290755" y="2152555"/>
            <a:ext cx="729014"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PB</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26" name="Straight Arrow Connector 25">
            <a:extLst>
              <a:ext uri="{FF2B5EF4-FFF2-40B4-BE49-F238E27FC236}">
                <a16:creationId xmlns:a16="http://schemas.microsoft.com/office/drawing/2014/main" id="{7840523A-1276-A3B6-8B83-556F1C5F60B8}"/>
              </a:ext>
            </a:extLst>
          </p:cNvPr>
          <p:cNvCxnSpPr>
            <a:cxnSpLocks/>
          </p:cNvCxnSpPr>
          <p:nvPr/>
        </p:nvCxnSpPr>
        <p:spPr>
          <a:xfrm>
            <a:off x="6778113" y="4757736"/>
            <a:ext cx="0" cy="25618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Multiply 26">
            <a:extLst>
              <a:ext uri="{FF2B5EF4-FFF2-40B4-BE49-F238E27FC236}">
                <a16:creationId xmlns:a16="http://schemas.microsoft.com/office/drawing/2014/main" id="{D39FFEFD-9CA2-4217-9A15-CBC99517EDD2}"/>
              </a:ext>
            </a:extLst>
          </p:cNvPr>
          <p:cNvSpPr/>
          <p:nvPr/>
        </p:nvSpPr>
        <p:spPr>
          <a:xfrm>
            <a:off x="6627662" y="4730936"/>
            <a:ext cx="300588" cy="25618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a:extLst>
              <a:ext uri="{FF2B5EF4-FFF2-40B4-BE49-F238E27FC236}">
                <a16:creationId xmlns:a16="http://schemas.microsoft.com/office/drawing/2014/main" id="{6C0EFC0A-2547-6186-212A-95EB15A6DBBE}"/>
              </a:ext>
            </a:extLst>
          </p:cNvPr>
          <p:cNvCxnSpPr>
            <a:cxnSpLocks/>
            <a:stCxn id="10" idx="3"/>
            <a:endCxn id="25" idx="0"/>
          </p:cNvCxnSpPr>
          <p:nvPr/>
        </p:nvCxnSpPr>
        <p:spPr>
          <a:xfrm>
            <a:off x="6961100" y="1731384"/>
            <a:ext cx="694162" cy="421171"/>
          </a:xfrm>
          <a:prstGeom prst="bentConnector2">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C79906F-A2AC-210A-7DED-15471FF36269}"/>
              </a:ext>
            </a:extLst>
          </p:cNvPr>
          <p:cNvCxnSpPr>
            <a:cxnSpLocks/>
            <a:stCxn id="25" idx="2"/>
          </p:cNvCxnSpPr>
          <p:nvPr/>
        </p:nvCxnSpPr>
        <p:spPr>
          <a:xfrm>
            <a:off x="7655262" y="2623294"/>
            <a:ext cx="5935" cy="2390631"/>
          </a:xfrm>
          <a:prstGeom prst="straightConnector1">
            <a:avLst/>
          </a:prstGeom>
          <a:ln w="254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589E886-B53F-F508-5B9F-2B82F32749AC}"/>
              </a:ext>
            </a:extLst>
          </p:cNvPr>
          <p:cNvSpPr txBox="1"/>
          <p:nvPr/>
        </p:nvSpPr>
        <p:spPr>
          <a:xfrm>
            <a:off x="4783068" y="5789538"/>
            <a:ext cx="4830040"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Integrated Memory Controller (</a:t>
            </a:r>
            <a:r>
              <a:rPr lang="en-US" sz="2400" dirty="0" err="1">
                <a:latin typeface="Gill Sans" panose="020B0502020104020203" pitchFamily="34" charset="-79"/>
                <a:cs typeface="Gill Sans" panose="020B0502020104020203" pitchFamily="34" charset="-79"/>
              </a:rPr>
              <a:t>iMC</a:t>
            </a:r>
            <a:r>
              <a:rPr lang="en-US" sz="2400" dirty="0">
                <a:latin typeface="Gill Sans" panose="020B0502020104020203" pitchFamily="34" charset="-79"/>
                <a:cs typeface="Gill Sans" panose="020B0502020104020203" pitchFamily="34" charset="-79"/>
              </a:rPr>
              <a:t>)</a:t>
            </a:r>
          </a:p>
        </p:txBody>
      </p:sp>
      <p:cxnSp>
        <p:nvCxnSpPr>
          <p:cNvPr id="34" name="Straight Arrow Connector 33">
            <a:extLst>
              <a:ext uri="{FF2B5EF4-FFF2-40B4-BE49-F238E27FC236}">
                <a16:creationId xmlns:a16="http://schemas.microsoft.com/office/drawing/2014/main" id="{A0CFA99A-3DCF-9A06-A2C4-DB468D2ED108}"/>
              </a:ext>
            </a:extLst>
          </p:cNvPr>
          <p:cNvCxnSpPr>
            <a:cxnSpLocks/>
          </p:cNvCxnSpPr>
          <p:nvPr/>
        </p:nvCxnSpPr>
        <p:spPr>
          <a:xfrm flipH="1">
            <a:off x="320856" y="2997278"/>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8379873-EEAA-FF2E-B9A1-89096BCC3044}"/>
              </a:ext>
            </a:extLst>
          </p:cNvPr>
          <p:cNvSpPr txBox="1"/>
          <p:nvPr/>
        </p:nvSpPr>
        <p:spPr>
          <a:xfrm>
            <a:off x="-56686" y="2475764"/>
            <a:ext cx="747320" cy="646331"/>
          </a:xfrm>
          <a:prstGeom prst="rect">
            <a:avLst/>
          </a:prstGeom>
          <a:noFill/>
        </p:spPr>
        <p:txBody>
          <a:bodyPr wrap="none" rtlCol="0">
            <a:spAutoFit/>
          </a:bodyPr>
          <a:lstStyle/>
          <a:p>
            <a:r>
              <a:rPr lang="en-US" sz="3600" dirty="0">
                <a:latin typeface="Gill Sans" panose="020B0502020104020203" pitchFamily="34" charset="-79"/>
                <a:cs typeface="Gill Sans" panose="020B0502020104020203" pitchFamily="34" charset="-79"/>
              </a:rPr>
              <a:t>PC</a:t>
            </a:r>
          </a:p>
        </p:txBody>
      </p:sp>
      <p:sp>
        <p:nvSpPr>
          <p:cNvPr id="36" name="Rectangle 35">
            <a:extLst>
              <a:ext uri="{FF2B5EF4-FFF2-40B4-BE49-F238E27FC236}">
                <a16:creationId xmlns:a16="http://schemas.microsoft.com/office/drawing/2014/main" id="{782840FD-1075-3634-4A32-A1D444F04DA7}"/>
              </a:ext>
            </a:extLst>
          </p:cNvPr>
          <p:cNvSpPr/>
          <p:nvPr/>
        </p:nvSpPr>
        <p:spPr>
          <a:xfrm>
            <a:off x="647544" y="3471144"/>
            <a:ext cx="2899360"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37" name="Rectangle 36">
            <a:extLst>
              <a:ext uri="{FF2B5EF4-FFF2-40B4-BE49-F238E27FC236}">
                <a16:creationId xmlns:a16="http://schemas.microsoft.com/office/drawing/2014/main" id="{A5B8D042-CFB1-8FC4-AAC2-D68ECFA4A174}"/>
              </a:ext>
            </a:extLst>
          </p:cNvPr>
          <p:cNvSpPr/>
          <p:nvPr/>
        </p:nvSpPr>
        <p:spPr>
          <a:xfrm>
            <a:off x="7331779" y="5135116"/>
            <a:ext cx="1640169"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0</a:t>
            </a:r>
          </a:p>
        </p:txBody>
      </p:sp>
      <p:sp>
        <p:nvSpPr>
          <p:cNvPr id="40" name="TextBox 39">
            <a:extLst>
              <a:ext uri="{FF2B5EF4-FFF2-40B4-BE49-F238E27FC236}">
                <a16:creationId xmlns:a16="http://schemas.microsoft.com/office/drawing/2014/main" id="{A9CA1E23-AFA0-656F-B17A-43F61AD1CBEF}"/>
              </a:ext>
            </a:extLst>
          </p:cNvPr>
          <p:cNvSpPr txBox="1"/>
          <p:nvPr/>
        </p:nvSpPr>
        <p:spPr>
          <a:xfrm>
            <a:off x="745610" y="5163210"/>
            <a:ext cx="1230401"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my </a:t>
            </a:r>
            <a:r>
              <a:rPr lang="en-US" sz="2000" dirty="0">
                <a:solidFill>
                  <a:srgbClr val="FF0000"/>
                </a:solidFill>
                <a:latin typeface="Gill Sans" panose="020B0502020104020203" pitchFamily="34" charset="-79"/>
                <a:cs typeface="Gill Sans" panose="020B0502020104020203" pitchFamily="34" charset="-79"/>
              </a:rPr>
              <a:t>r4</a:t>
            </a:r>
          </a:p>
        </p:txBody>
      </p:sp>
      <p:sp>
        <p:nvSpPr>
          <p:cNvPr id="41" name="Rectangular Callout 40">
            <a:extLst>
              <a:ext uri="{FF2B5EF4-FFF2-40B4-BE49-F238E27FC236}">
                <a16:creationId xmlns:a16="http://schemas.microsoft.com/office/drawing/2014/main" id="{E0EDDBF5-1BCB-3D7E-B4C7-489471B4B96A}"/>
              </a:ext>
            </a:extLst>
          </p:cNvPr>
          <p:cNvSpPr/>
          <p:nvPr/>
        </p:nvSpPr>
        <p:spPr>
          <a:xfrm rot="5400000">
            <a:off x="1142847" y="4590245"/>
            <a:ext cx="485710" cy="1601578"/>
          </a:xfrm>
          <a:prstGeom prst="wedgeRectCallout">
            <a:avLst>
              <a:gd name="adj1" fmla="val -111056"/>
              <a:gd name="adj2" fmla="val 149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8" descr="Image result for timer image">
            <a:extLst>
              <a:ext uri="{FF2B5EF4-FFF2-40B4-BE49-F238E27FC236}">
                <a16:creationId xmlns:a16="http://schemas.microsoft.com/office/drawing/2014/main" id="{586D863A-194F-78CE-DEB4-774CAE4577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2" y="1360419"/>
            <a:ext cx="741930" cy="741930"/>
          </a:xfrm>
          <a:prstGeom prst="rect">
            <a:avLst/>
          </a:prstGeom>
          <a:noFill/>
          <a:extLst>
            <a:ext uri="{909E8E84-426E-40DD-AFC4-6F175D3DCCD1}">
              <a14:hiddenFill xmlns:a14="http://schemas.microsoft.com/office/drawing/2010/main">
                <a:solidFill>
                  <a:srgbClr val="FFFFFF"/>
                </a:solidFill>
              </a14:hiddenFill>
            </a:ext>
          </a:extLst>
        </p:spPr>
      </p:pic>
      <p:sp>
        <p:nvSpPr>
          <p:cNvPr id="43" name="Rounded Rectangular Callout 42">
            <a:extLst>
              <a:ext uri="{FF2B5EF4-FFF2-40B4-BE49-F238E27FC236}">
                <a16:creationId xmlns:a16="http://schemas.microsoft.com/office/drawing/2014/main" id="{87179BEE-9A63-20EA-D380-234E645210E0}"/>
              </a:ext>
            </a:extLst>
          </p:cNvPr>
          <p:cNvSpPr/>
          <p:nvPr/>
        </p:nvSpPr>
        <p:spPr>
          <a:xfrm>
            <a:off x="4447990" y="1384458"/>
            <a:ext cx="1334529" cy="518399"/>
          </a:xfrm>
          <a:prstGeom prst="wedgeRoundRectCallout">
            <a:avLst>
              <a:gd name="adj1" fmla="val 15566"/>
              <a:gd name="adj2" fmla="val 961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F971EA-0864-1BA1-9221-DD5E47ABCC2C}"/>
              </a:ext>
            </a:extLst>
          </p:cNvPr>
          <p:cNvSpPr txBox="1"/>
          <p:nvPr/>
        </p:nvSpPr>
        <p:spPr>
          <a:xfrm>
            <a:off x="4595237" y="1383776"/>
            <a:ext cx="987065" cy="523220"/>
          </a:xfrm>
          <a:prstGeom prst="rect">
            <a:avLst/>
          </a:prstGeom>
          <a:noFill/>
        </p:spPr>
        <p:txBody>
          <a:bodyPr wrap="none" rtlCol="0">
            <a:spAutoFit/>
          </a:bodyPr>
          <a:lstStyle/>
          <a:p>
            <a:r>
              <a:rPr lang="en-US" sz="2800" dirty="0">
                <a:solidFill>
                  <a:srgbClr val="FF0000"/>
                </a:solidFill>
                <a:latin typeface="Gill Sans" panose="020B0502020104020203" pitchFamily="34" charset="-79"/>
                <a:cs typeface="Gill Sans" panose="020B0502020104020203" pitchFamily="34" charset="-79"/>
              </a:rPr>
              <a:t>Wait!</a:t>
            </a:r>
          </a:p>
        </p:txBody>
      </p:sp>
      <p:sp>
        <p:nvSpPr>
          <p:cNvPr id="31" name="Rectangle 30">
            <a:extLst>
              <a:ext uri="{FF2B5EF4-FFF2-40B4-BE49-F238E27FC236}">
                <a16:creationId xmlns:a16="http://schemas.microsoft.com/office/drawing/2014/main" id="{C55DF184-11D8-53BC-D370-D4FE2ABF8EEA}"/>
              </a:ext>
            </a:extLst>
          </p:cNvPr>
          <p:cNvSpPr/>
          <p:nvPr/>
        </p:nvSpPr>
        <p:spPr>
          <a:xfrm>
            <a:off x="7331779" y="2150492"/>
            <a:ext cx="1637307"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sp>
        <p:nvSpPr>
          <p:cNvPr id="44" name="Rectangle 43">
            <a:extLst>
              <a:ext uri="{FF2B5EF4-FFF2-40B4-BE49-F238E27FC236}">
                <a16:creationId xmlns:a16="http://schemas.microsoft.com/office/drawing/2014/main" id="{8A179C4D-D00A-FF3E-588F-02F066702549}"/>
              </a:ext>
            </a:extLst>
          </p:cNvPr>
          <p:cNvSpPr/>
          <p:nvPr/>
        </p:nvSpPr>
        <p:spPr>
          <a:xfrm>
            <a:off x="7328350" y="5139916"/>
            <a:ext cx="1637307"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pic>
        <p:nvPicPr>
          <p:cNvPr id="45" name="Picture 6" descr="Crazy Smiling Emoji Sticker">
            <a:extLst>
              <a:ext uri="{FF2B5EF4-FFF2-40B4-BE49-F238E27FC236}">
                <a16:creationId xmlns:a16="http://schemas.microsoft.com/office/drawing/2014/main" id="{922D116A-F65E-D8F1-1564-049067BDF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730" y="5051034"/>
            <a:ext cx="774695" cy="77469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318B7E0D-7FB9-C356-A962-77732AA6E99B}"/>
              </a:ext>
            </a:extLst>
          </p:cNvPr>
          <p:cNvSpPr/>
          <p:nvPr/>
        </p:nvSpPr>
        <p:spPr>
          <a:xfrm>
            <a:off x="7334251" y="5142508"/>
            <a:ext cx="1637307"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Mem[r3] = 100</a:t>
            </a:r>
          </a:p>
        </p:txBody>
      </p:sp>
      <p:sp>
        <p:nvSpPr>
          <p:cNvPr id="48" name="TextBox 47">
            <a:extLst>
              <a:ext uri="{FF2B5EF4-FFF2-40B4-BE49-F238E27FC236}">
                <a16:creationId xmlns:a16="http://schemas.microsoft.com/office/drawing/2014/main" id="{B74085B3-FF95-6B8E-55ED-C707CE47153E}"/>
              </a:ext>
            </a:extLst>
          </p:cNvPr>
          <p:cNvSpPr txBox="1"/>
          <p:nvPr/>
        </p:nvSpPr>
        <p:spPr>
          <a:xfrm>
            <a:off x="8079321" y="1247984"/>
            <a:ext cx="3986784" cy="923330"/>
          </a:xfrm>
          <a:prstGeom prst="rect">
            <a:avLst/>
          </a:prstGeom>
          <a:noFill/>
        </p:spPr>
        <p:txBody>
          <a:bodyPr wrap="squar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a:p>
            <a:r>
              <a:rPr lang="en-US" dirty="0">
                <a:latin typeface="Gill Sans" panose="020B0502020104020203" pitchFamily="34" charset="-79"/>
                <a:ea typeface="Tahoma" panose="020B0604030504040204" pitchFamily="34" charset="0"/>
                <a:cs typeface="Gill Sans" panose="020B0502020104020203" pitchFamily="34" charset="-79"/>
              </a:rPr>
              <a:t>* PB: volatile persist buffer based on Intel WCB</a:t>
            </a:r>
          </a:p>
        </p:txBody>
      </p:sp>
      <p:sp>
        <p:nvSpPr>
          <p:cNvPr id="49" name="TextBox 48">
            <a:extLst>
              <a:ext uri="{FF2B5EF4-FFF2-40B4-BE49-F238E27FC236}">
                <a16:creationId xmlns:a16="http://schemas.microsoft.com/office/drawing/2014/main" id="{EAE6EF59-9090-8312-D867-5D048149AFD2}"/>
              </a:ext>
            </a:extLst>
          </p:cNvPr>
          <p:cNvSpPr txBox="1"/>
          <p:nvPr/>
        </p:nvSpPr>
        <p:spPr>
          <a:xfrm>
            <a:off x="7852077" y="4265187"/>
            <a:ext cx="1640171" cy="646331"/>
          </a:xfrm>
          <a:prstGeom prst="wedgeRectCallout">
            <a:avLst>
              <a:gd name="adj1" fmla="val -112336"/>
              <a:gd name="adj2" fmla="val 47122"/>
            </a:avLst>
          </a:prstGeom>
          <a:noFill/>
          <a:ln>
            <a:solidFill>
              <a:schemeClr val="tx1"/>
            </a:solidFill>
          </a:ln>
        </p:spPr>
        <p:txBody>
          <a:bodyPr wrap="square" rtlCol="0">
            <a:spAutoFit/>
          </a:bodyPr>
          <a:lstStyle/>
          <a:p>
            <a:pPr algn="ctr"/>
            <a:r>
              <a:rPr lang="en-US" dirty="0">
                <a:latin typeface="Gill Sans" panose="020B0502020104020203" pitchFamily="34" charset="-79"/>
                <a:cs typeface="Gill Sans" panose="020B0502020104020203" pitchFamily="34" charset="-79"/>
              </a:rPr>
              <a:t>Silently Eviction</a:t>
            </a:r>
          </a:p>
          <a:p>
            <a:pPr algn="ctr"/>
            <a:r>
              <a:rPr lang="en-US" dirty="0">
                <a:latin typeface="Gill Sans" panose="020B0502020104020203" pitchFamily="34" charset="-79"/>
                <a:cs typeface="Gill Sans" panose="020B0502020104020203" pitchFamily="34" charset="-79"/>
              </a:rPr>
              <a:t>Dropping</a:t>
            </a:r>
          </a:p>
        </p:txBody>
      </p:sp>
      <p:sp>
        <p:nvSpPr>
          <p:cNvPr id="46" name="Rectangle 45">
            <a:extLst>
              <a:ext uri="{FF2B5EF4-FFF2-40B4-BE49-F238E27FC236}">
                <a16:creationId xmlns:a16="http://schemas.microsoft.com/office/drawing/2014/main" id="{2BA009E3-E3E9-6E26-BA99-7C5803465625}"/>
              </a:ext>
            </a:extLst>
          </p:cNvPr>
          <p:cNvSpPr/>
          <p:nvPr/>
        </p:nvSpPr>
        <p:spPr>
          <a:xfrm>
            <a:off x="-43153" y="3579246"/>
            <a:ext cx="12235153" cy="1415272"/>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Practically no run-time overhead as the order is not enforced almost at all time due to fast persist path.</a:t>
            </a:r>
          </a:p>
        </p:txBody>
      </p:sp>
    </p:spTree>
    <p:extLst>
      <p:ext uri="{BB962C8B-B14F-4D97-AF65-F5344CB8AC3E}">
        <p14:creationId xmlns:p14="http://schemas.microsoft.com/office/powerpoint/2010/main" val="117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subTnLst>
                                    <p:set>
                                      <p:cBhvr override="childStyle">
                                        <p:cTn dur="1" fill="hold" display="0" masterRel="nextClick" afterEffect="1"/>
                                        <p:tgtEl>
                                          <p:spTgt spid="42"/>
                                        </p:tgtEl>
                                        <p:attrNameLst>
                                          <p:attrName>style.visibility</p:attrName>
                                        </p:attrNameLst>
                                      </p:cBhvr>
                                      <p:to>
                                        <p:strVal val="hidden"/>
                                      </p:to>
                                    </p:set>
                                  </p:subTnLst>
                                </p:cTn>
                              </p:par>
                              <p:par>
                                <p:cTn id="8" presetID="8" presetClass="emph" presetSubtype="0" fill="hold" nodeType="withEffect">
                                  <p:stCondLst>
                                    <p:cond delay="0"/>
                                  </p:stCondLst>
                                  <p:childTnLst>
                                    <p:animRot by="21600000">
                                      <p:cBhvr>
                                        <p:cTn id="9" dur="2000" fill="hold"/>
                                        <p:tgtEl>
                                          <p:spTgt spid="42"/>
                                        </p:tgtEl>
                                        <p:attrNameLst>
                                          <p:attrName>r</p:attrName>
                                        </p:attrNameLst>
                                      </p:cBhvr>
                                    </p:animRot>
                                  </p:childTnLst>
                                  <p:subTnLst>
                                    <p:set>
                                      <p:cBhvr override="childStyle">
                                        <p:cTn dur="1" fill="hold" display="0" masterRel="nextClick" afterEffect="1"/>
                                        <p:tgtEl>
                                          <p:spTgt spid="42"/>
                                        </p:tgtEl>
                                        <p:attrNameLst>
                                          <p:attrName>style.visibility</p:attrName>
                                        </p:attrNameLst>
                                      </p:cBhvr>
                                      <p:to>
                                        <p:strVal val="hidden"/>
                                      </p:to>
                                    </p:set>
                                  </p:subTnLst>
                                </p:cTn>
                              </p:par>
                              <p:par>
                                <p:cTn id="10" presetID="3" presetClass="entr" presetSubtype="1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sub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6" presetID="42" presetClass="path" presetSubtype="0" accel="50000" decel="50000" fill="hold" grpId="0" nodeType="withEffect">
                                  <p:stCondLst>
                                    <p:cond delay="0"/>
                                  </p:stCondLst>
                                  <p:childTnLst>
                                    <p:animMotion origin="layout" path="M 4.16667E-7 -2.59259E-6 L 0.00013 0.43588 " pathEditMode="relative" rAng="0" ptsTypes="AA">
                                      <p:cBhvr>
                                        <p:cTn id="17" dur="2000" fill="hold"/>
                                        <p:tgtEl>
                                          <p:spTgt spid="31"/>
                                        </p:tgtEl>
                                        <p:attrNameLst>
                                          <p:attrName>ppt_x</p:attrName>
                                          <p:attrName>ppt_y</p:attrName>
                                        </p:attrNameLst>
                                      </p:cBhvr>
                                      <p:rCtr x="13" y="21667"/>
                                    </p:animMotion>
                                  </p:childTnLst>
                                  <p:subTnLst>
                                    <p:set>
                                      <p:cBhvr override="childStyle">
                                        <p:cTn dur="1" fill="hold" display="0" masterRel="sameClick" afterEffect="1">
                                          <p:stCondLst>
                                            <p:cond evt="end" delay="0">
                                              <p:tn val="16"/>
                                            </p:cond>
                                          </p:stCondLst>
                                        </p:cTn>
                                        <p:tgtEl>
                                          <p:spTgt spid="31"/>
                                        </p:tgtEl>
                                        <p:attrNameLst>
                                          <p:attrName>style.visibility</p:attrName>
                                        </p:attrNameLst>
                                      </p:cBhvr>
                                      <p:to>
                                        <p:strVal val="hidden"/>
                                      </p:to>
                                    </p:set>
                                  </p:subTnLst>
                                </p:cTn>
                              </p:par>
                              <p:par>
                                <p:cTn id="18" presetID="1" presetClass="entr" presetSubtype="0" fill="hold" grpId="0" nodeType="withEffect">
                                  <p:stCondLst>
                                    <p:cond delay="200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4.58333E-6 3.33333E-6 L -0.00143 0.30902 " pathEditMode="relative" rAng="0" ptsTypes="AA">
                                      <p:cBhvr>
                                        <p:cTn id="25" dur="2000" fill="hold"/>
                                        <p:tgtEl>
                                          <p:spTgt spid="23"/>
                                        </p:tgtEl>
                                        <p:attrNameLst>
                                          <p:attrName>ppt_x</p:attrName>
                                          <p:attrName>ppt_y</p:attrName>
                                        </p:attrNameLst>
                                      </p:cBhvr>
                                      <p:rCtr x="-78" y="15440"/>
                                    </p:animMotion>
                                  </p:childTnLst>
                                  <p:subTnLst>
                                    <p:set>
                                      <p:cBhvr override="childStyle">
                                        <p:cTn dur="1" fill="hold" display="0" masterRel="sameClick" afterEffect="1">
                                          <p:stCondLst>
                                            <p:cond evt="end" delay="0">
                                              <p:tn val="24"/>
                                            </p:cond>
                                          </p:stCondLst>
                                        </p:cTn>
                                        <p:tgtEl>
                                          <p:spTgt spid="23"/>
                                        </p:tgtEl>
                                        <p:attrNameLst>
                                          <p:attrName>style.visibility</p:attrName>
                                        </p:attrNameLst>
                                      </p:cBhvr>
                                      <p:to>
                                        <p:strVal val="hidden"/>
                                      </p:to>
                                    </p:set>
                                  </p:subTnLst>
                                </p:cTn>
                              </p:par>
                              <p:par>
                                <p:cTn id="26" presetID="1" presetClass="exit" presetSubtype="0" fill="hold" grpId="0" nodeType="withEffect">
                                  <p:stCondLst>
                                    <p:cond delay="2000"/>
                                  </p:stCondLst>
                                  <p:childTnLst>
                                    <p:set>
                                      <p:cBhvr>
                                        <p:cTn id="27" dur="1" fill="hold">
                                          <p:stCondLst>
                                            <p:cond delay="0"/>
                                          </p:stCondLst>
                                        </p:cTn>
                                        <p:tgtEl>
                                          <p:spTgt spid="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79167E-6 -2.59259E-6 L -0.00222 0.1419 " pathEditMode="relative" rAng="0" ptsTypes="AA">
                                      <p:cBhvr>
                                        <p:cTn id="31" dur="2000" fill="hold"/>
                                        <p:tgtEl>
                                          <p:spTgt spid="36"/>
                                        </p:tgtEl>
                                        <p:attrNameLst>
                                          <p:attrName>ppt_x</p:attrName>
                                          <p:attrName>ppt_y</p:attrName>
                                        </p:attrNameLst>
                                      </p:cBhvr>
                                      <p:rCtr x="-117" y="7083"/>
                                    </p:animMotion>
                                  </p:childTnLst>
                                </p:cTn>
                              </p:par>
                              <p:par>
                                <p:cTn id="32" presetID="42" presetClass="path" presetSubtype="0" accel="50000" decel="50000" fill="hold" grpId="0" nodeType="withEffect">
                                  <p:stCondLst>
                                    <p:cond delay="0"/>
                                  </p:stCondLst>
                                  <p:childTnLst>
                                    <p:animMotion origin="layout" path="M -1.45833E-6 -1.85185E-6 L -0.00013 0.16158 " pathEditMode="relative" rAng="0" ptsTypes="AA">
                                      <p:cBhvr>
                                        <p:cTn id="33" dur="2000" fill="hold"/>
                                        <p:tgtEl>
                                          <p:spTgt spid="35"/>
                                        </p:tgtEl>
                                        <p:attrNameLst>
                                          <p:attrName>ppt_x</p:attrName>
                                          <p:attrName>ppt_y</p:attrName>
                                        </p:attrNameLst>
                                      </p:cBhvr>
                                      <p:rCtr x="-13" y="8079"/>
                                    </p:animMotion>
                                  </p:childTnLst>
                                </p:cTn>
                              </p:par>
                              <p:par>
                                <p:cTn id="34" presetID="42" presetClass="path" presetSubtype="0" accel="50000" decel="50000" fill="hold" nodeType="withEffect">
                                  <p:stCondLst>
                                    <p:cond delay="0"/>
                                  </p:stCondLst>
                                  <p:childTnLst>
                                    <p:animMotion origin="layout" path="M -2.08333E-6 -1.11111E-6 L -2.08333E-6 0.16945 " pathEditMode="relative" rAng="0" ptsTypes="AA">
                                      <p:cBhvr>
                                        <p:cTn id="35" dur="2000" fill="hold"/>
                                        <p:tgtEl>
                                          <p:spTgt spid="34"/>
                                        </p:tgtEl>
                                        <p:attrNameLst>
                                          <p:attrName>ppt_x</p:attrName>
                                          <p:attrName>ppt_y</p:attrName>
                                        </p:attrNameLst>
                                      </p:cBhvr>
                                      <p:rCtr x="0" y="8472"/>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8.33333E-7 -2.22222E-6 L -0.31211 -0.09676 " pathEditMode="relative" rAng="0" ptsTypes="AA">
                                      <p:cBhvr>
                                        <p:cTn id="39" dur="2000" fill="hold"/>
                                        <p:tgtEl>
                                          <p:spTgt spid="44"/>
                                        </p:tgtEl>
                                        <p:attrNameLst>
                                          <p:attrName>ppt_x</p:attrName>
                                          <p:attrName>ppt_y</p:attrName>
                                        </p:attrNameLst>
                                      </p:cBhvr>
                                      <p:rCtr x="-15612" y="-4838"/>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childTnLst>
                                </p:cTn>
                              </p:par>
                              <p:par>
                                <p:cTn id="52" presetID="3" presetClass="entr" presetSubtype="10" fill="hold" nodeType="withEffect">
                                  <p:stCondLst>
                                    <p:cond delay="0"/>
                                  </p:stCondLst>
                                  <p:childTnLst>
                                    <p:set>
                                      <p:cBhvr>
                                        <p:cTn id="53" dur="1" fill="hold">
                                          <p:stCondLst>
                                            <p:cond delay="0"/>
                                          </p:stCondLst>
                                        </p:cTn>
                                        <p:tgtEl>
                                          <p:spTgt spid="46">
                                            <p:txEl>
                                              <p:pRg st="0" end="0"/>
                                            </p:txEl>
                                          </p:spTgt>
                                        </p:tgtEl>
                                        <p:attrNameLst>
                                          <p:attrName>style.visibility</p:attrName>
                                        </p:attrNameLst>
                                      </p:cBhvr>
                                      <p:to>
                                        <p:strVal val="visible"/>
                                      </p:to>
                                    </p:set>
                                    <p:animEffect transition="in" filter="blinds(horizontal)">
                                      <p:cBhvr>
                                        <p:cTn id="54"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p:bldP spid="36" grpId="0" animBg="1"/>
      <p:bldP spid="37" grpId="0" animBg="1"/>
      <p:bldP spid="40" grpId="0"/>
      <p:bldP spid="41" grpId="0" animBg="1"/>
      <p:bldP spid="43" grpId="0" animBg="1"/>
      <p:bldP spid="3" grpId="0"/>
      <p:bldP spid="31" grpId="0" animBg="1"/>
      <p:bldP spid="44" grpId="0" animBg="1"/>
      <p:bldP spid="44" grpId="1" animBg="1"/>
      <p:bldP spid="47"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B9BF-AD47-0A93-0E1E-3A8EE26EBA87}"/>
              </a:ext>
            </a:extLst>
          </p:cNvPr>
          <p:cNvSpPr>
            <a:spLocks noGrp="1"/>
          </p:cNvSpPr>
          <p:nvPr>
            <p:ph type="title"/>
          </p:nvPr>
        </p:nvSpPr>
        <p:spPr>
          <a:xfrm>
            <a:off x="0" y="11131"/>
            <a:ext cx="12388241" cy="1278344"/>
          </a:xfrm>
        </p:spPr>
        <p:txBody>
          <a:bodyPr/>
          <a:lstStyle/>
          <a:p>
            <a:r>
              <a:rPr lang="en-US" dirty="0"/>
              <a:t>Crash Inconsistency Due to NUMA Effect of Multiple Memory Controllers (MCs)</a:t>
            </a:r>
          </a:p>
        </p:txBody>
      </p:sp>
      <p:sp>
        <p:nvSpPr>
          <p:cNvPr id="5" name="Slide Number Placeholder 4">
            <a:extLst>
              <a:ext uri="{FF2B5EF4-FFF2-40B4-BE49-F238E27FC236}">
                <a16:creationId xmlns:a16="http://schemas.microsoft.com/office/drawing/2014/main" id="{AD6C6FF5-0039-9429-3995-D3F090787BAD}"/>
              </a:ext>
            </a:extLst>
          </p:cNvPr>
          <p:cNvSpPr>
            <a:spLocks noGrp="1"/>
          </p:cNvSpPr>
          <p:nvPr>
            <p:ph type="sldNum" sz="quarter" idx="12"/>
          </p:nvPr>
        </p:nvSpPr>
        <p:spPr/>
        <p:txBody>
          <a:bodyPr/>
          <a:lstStyle/>
          <a:p>
            <a:fld id="{BEF5F9A7-FFD9-4159-A58F-AE73538ED447}" type="slidenum">
              <a:rPr lang="en-US" smtClean="0"/>
              <a:pPr/>
              <a:t>12</a:t>
            </a:fld>
            <a:endParaRPr lang="en-US" dirty="0"/>
          </a:p>
        </p:txBody>
      </p:sp>
      <p:pic>
        <p:nvPicPr>
          <p:cNvPr id="6" name="Picture 2" descr="Image result for power">
            <a:extLst>
              <a:ext uri="{FF2B5EF4-FFF2-40B4-BE49-F238E27FC236}">
                <a16:creationId xmlns:a16="http://schemas.microsoft.com/office/drawing/2014/main" id="{2FB83AC5-CFBC-45F5-B40D-9CECC4833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972" y="2981075"/>
            <a:ext cx="1640170" cy="164749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877E150-55C3-19F2-7006-474AB2B2AAC5}"/>
              </a:ext>
            </a:extLst>
          </p:cNvPr>
          <p:cNvCxnSpPr>
            <a:cxnSpLocks/>
            <a:stCxn id="12" idx="4"/>
            <a:endCxn id="11" idx="0"/>
          </p:cNvCxnSpPr>
          <p:nvPr/>
        </p:nvCxnSpPr>
        <p:spPr>
          <a:xfrm>
            <a:off x="3874294" y="3859316"/>
            <a:ext cx="250122" cy="5717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8670F32-CD60-98E7-5CC1-3FA69CEE625F}"/>
              </a:ext>
            </a:extLst>
          </p:cNvPr>
          <p:cNvSpPr/>
          <p:nvPr/>
        </p:nvSpPr>
        <p:spPr>
          <a:xfrm>
            <a:off x="1360608" y="1746931"/>
            <a:ext cx="3228419" cy="211950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9" name="Rectangle 8">
            <a:extLst>
              <a:ext uri="{FF2B5EF4-FFF2-40B4-BE49-F238E27FC236}">
                <a16:creationId xmlns:a16="http://schemas.microsoft.com/office/drawing/2014/main" id="{CA0F7D77-EC82-DDAE-7F9A-BD81CCDE42E4}"/>
              </a:ext>
            </a:extLst>
          </p:cNvPr>
          <p:cNvSpPr/>
          <p:nvPr/>
        </p:nvSpPr>
        <p:spPr>
          <a:xfrm>
            <a:off x="1360170" y="4011594"/>
            <a:ext cx="3228419" cy="144477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r4, [r1]</a:t>
            </a:r>
          </a:p>
        </p:txBody>
      </p:sp>
      <p:sp>
        <p:nvSpPr>
          <p:cNvPr id="10" name="Rectangle 9">
            <a:extLst>
              <a:ext uri="{FF2B5EF4-FFF2-40B4-BE49-F238E27FC236}">
                <a16:creationId xmlns:a16="http://schemas.microsoft.com/office/drawing/2014/main" id="{13B181DC-E608-C86E-8DB6-043B3422B076}"/>
              </a:ext>
            </a:extLst>
          </p:cNvPr>
          <p:cNvSpPr/>
          <p:nvPr/>
        </p:nvSpPr>
        <p:spPr>
          <a:xfrm>
            <a:off x="1354944" y="3904704"/>
            <a:ext cx="3228419" cy="7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09CB312-1C53-0F9D-8D07-0049A31F5E1F}"/>
              </a:ext>
            </a:extLst>
          </p:cNvPr>
          <p:cNvSpPr/>
          <p:nvPr/>
        </p:nvSpPr>
        <p:spPr>
          <a:xfrm>
            <a:off x="3725777" y="4431104"/>
            <a:ext cx="797278" cy="6556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61A3CFE-7CF2-71CE-A1F2-06538ACEC6CC}"/>
              </a:ext>
            </a:extLst>
          </p:cNvPr>
          <p:cNvSpPr/>
          <p:nvPr/>
        </p:nvSpPr>
        <p:spPr>
          <a:xfrm>
            <a:off x="3457738" y="3267840"/>
            <a:ext cx="833112" cy="59147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870381F-B1CC-8AAB-5DEB-F4D0A66AC4F2}"/>
              </a:ext>
            </a:extLst>
          </p:cNvPr>
          <p:cNvCxnSpPr>
            <a:cxnSpLocks/>
            <a:stCxn id="12" idx="4"/>
            <a:endCxn id="11" idx="0"/>
          </p:cNvCxnSpPr>
          <p:nvPr/>
        </p:nvCxnSpPr>
        <p:spPr>
          <a:xfrm>
            <a:off x="3874294" y="3859316"/>
            <a:ext cx="250122" cy="5717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4BFE6CA-5F46-BF2C-4940-11C145DBCEFD}"/>
              </a:ext>
            </a:extLst>
          </p:cNvPr>
          <p:cNvSpPr txBox="1"/>
          <p:nvPr/>
        </p:nvSpPr>
        <p:spPr>
          <a:xfrm>
            <a:off x="94760" y="3267840"/>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16" name="Straight Connector 15">
            <a:extLst>
              <a:ext uri="{FF2B5EF4-FFF2-40B4-BE49-F238E27FC236}">
                <a16:creationId xmlns:a16="http://schemas.microsoft.com/office/drawing/2014/main" id="{28D83C3A-5754-44A9-9A32-A9581DDE7D41}"/>
              </a:ext>
            </a:extLst>
          </p:cNvPr>
          <p:cNvCxnSpPr>
            <a:cxnSpLocks/>
          </p:cNvCxnSpPr>
          <p:nvPr/>
        </p:nvCxnSpPr>
        <p:spPr>
          <a:xfrm>
            <a:off x="1007606" y="3402830"/>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13EF99-92A6-4CEC-ECD2-AE00E3349169}"/>
              </a:ext>
            </a:extLst>
          </p:cNvPr>
          <p:cNvSpPr txBox="1"/>
          <p:nvPr/>
        </p:nvSpPr>
        <p:spPr>
          <a:xfrm>
            <a:off x="731358" y="1708657"/>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19" name="TextBox 18">
            <a:extLst>
              <a:ext uri="{FF2B5EF4-FFF2-40B4-BE49-F238E27FC236}">
                <a16:creationId xmlns:a16="http://schemas.microsoft.com/office/drawing/2014/main" id="{17A454E2-C170-F3EF-519E-881160A1FFFE}"/>
              </a:ext>
            </a:extLst>
          </p:cNvPr>
          <p:cNvSpPr txBox="1"/>
          <p:nvPr/>
        </p:nvSpPr>
        <p:spPr>
          <a:xfrm>
            <a:off x="686917" y="3906309"/>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Rg2</a:t>
            </a:r>
          </a:p>
        </p:txBody>
      </p:sp>
      <p:sp>
        <p:nvSpPr>
          <p:cNvPr id="25" name="Google Shape;151;p18">
            <a:extLst>
              <a:ext uri="{FF2B5EF4-FFF2-40B4-BE49-F238E27FC236}">
                <a16:creationId xmlns:a16="http://schemas.microsoft.com/office/drawing/2014/main" id="{5582BD82-2ADF-75EF-D1B3-9140EF848EE1}"/>
              </a:ext>
            </a:extLst>
          </p:cNvPr>
          <p:cNvSpPr/>
          <p:nvPr/>
        </p:nvSpPr>
        <p:spPr>
          <a:xfrm>
            <a:off x="8880756" y="4424459"/>
            <a:ext cx="956031"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35" name="TextBox 34">
            <a:extLst>
              <a:ext uri="{FF2B5EF4-FFF2-40B4-BE49-F238E27FC236}">
                <a16:creationId xmlns:a16="http://schemas.microsoft.com/office/drawing/2014/main" id="{DB4B297B-6A95-615D-BD92-9EF09452A3C6}"/>
              </a:ext>
            </a:extLst>
          </p:cNvPr>
          <p:cNvSpPr txBox="1"/>
          <p:nvPr/>
        </p:nvSpPr>
        <p:spPr>
          <a:xfrm>
            <a:off x="8905582" y="5131133"/>
            <a:ext cx="931205"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DIMM</a:t>
            </a:r>
          </a:p>
        </p:txBody>
      </p:sp>
      <p:sp>
        <p:nvSpPr>
          <p:cNvPr id="38" name="Rectangle 37">
            <a:extLst>
              <a:ext uri="{FF2B5EF4-FFF2-40B4-BE49-F238E27FC236}">
                <a16:creationId xmlns:a16="http://schemas.microsoft.com/office/drawing/2014/main" id="{B3987743-0037-B1FD-7A7A-C8282C577042}"/>
              </a:ext>
            </a:extLst>
          </p:cNvPr>
          <p:cNvSpPr/>
          <p:nvPr/>
        </p:nvSpPr>
        <p:spPr>
          <a:xfrm>
            <a:off x="4613414" y="2379517"/>
            <a:ext cx="1863586"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Mem[r0]=0</a:t>
            </a:r>
          </a:p>
        </p:txBody>
      </p:sp>
      <p:cxnSp>
        <p:nvCxnSpPr>
          <p:cNvPr id="45" name="Straight Arrow Connector 44">
            <a:extLst>
              <a:ext uri="{FF2B5EF4-FFF2-40B4-BE49-F238E27FC236}">
                <a16:creationId xmlns:a16="http://schemas.microsoft.com/office/drawing/2014/main" id="{83D0CF49-669C-DB09-182E-449EE40C8D11}"/>
              </a:ext>
            </a:extLst>
          </p:cNvPr>
          <p:cNvCxnSpPr>
            <a:cxnSpLocks/>
            <a:stCxn id="47" idx="3"/>
            <a:endCxn id="25" idx="1"/>
          </p:cNvCxnSpPr>
          <p:nvPr/>
        </p:nvCxnSpPr>
        <p:spPr>
          <a:xfrm flipV="1">
            <a:off x="7894759" y="4768553"/>
            <a:ext cx="985997" cy="1"/>
          </a:xfrm>
          <a:prstGeom prst="straightConnector1">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129D0E8-8FCC-DFFE-6507-C7028659AECC}"/>
              </a:ext>
            </a:extLst>
          </p:cNvPr>
          <p:cNvSpPr/>
          <p:nvPr/>
        </p:nvSpPr>
        <p:spPr>
          <a:xfrm>
            <a:off x="4613414" y="4537721"/>
            <a:ext cx="186358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Mem[r3]=1</a:t>
            </a:r>
          </a:p>
        </p:txBody>
      </p:sp>
      <p:sp>
        <p:nvSpPr>
          <p:cNvPr id="47" name="TextBox 46">
            <a:extLst>
              <a:ext uri="{FF2B5EF4-FFF2-40B4-BE49-F238E27FC236}">
                <a16:creationId xmlns:a16="http://schemas.microsoft.com/office/drawing/2014/main" id="{C890D856-478A-2339-DDF9-FB14D1CA1579}"/>
              </a:ext>
            </a:extLst>
          </p:cNvPr>
          <p:cNvSpPr txBox="1"/>
          <p:nvPr/>
        </p:nvSpPr>
        <p:spPr>
          <a:xfrm>
            <a:off x="6525473" y="4537721"/>
            <a:ext cx="1369286" cy="461665"/>
          </a:xfrm>
          <a:prstGeom prst="rect">
            <a:avLst/>
          </a:prstGeom>
          <a:noFill/>
          <a:ln>
            <a:solidFill>
              <a:schemeClr val="tx1"/>
            </a:solidFill>
          </a:ln>
        </p:spPr>
        <p:txBody>
          <a:bodyPr wrap="none" rtlCol="0">
            <a:spAutoFit/>
          </a:bodyPr>
          <a:lstStyle/>
          <a:p>
            <a:pPr algn="ctr"/>
            <a:r>
              <a:rPr lang="en-US" sz="2400" dirty="0">
                <a:latin typeface="Gill Sans" panose="020B0502020104020203" pitchFamily="34" charset="-79"/>
                <a:cs typeface="Gill Sans" panose="020B0502020104020203" pitchFamily="34" charset="-79"/>
              </a:rPr>
              <a:t>Near MC</a:t>
            </a:r>
          </a:p>
        </p:txBody>
      </p:sp>
      <p:sp>
        <p:nvSpPr>
          <p:cNvPr id="33" name="Google Shape;151;p18">
            <a:extLst>
              <a:ext uri="{FF2B5EF4-FFF2-40B4-BE49-F238E27FC236}">
                <a16:creationId xmlns:a16="http://schemas.microsoft.com/office/drawing/2014/main" id="{FF5FD382-EBBE-928C-97DD-FE938E1E3E4C}"/>
              </a:ext>
            </a:extLst>
          </p:cNvPr>
          <p:cNvSpPr/>
          <p:nvPr/>
        </p:nvSpPr>
        <p:spPr>
          <a:xfrm>
            <a:off x="10737548" y="2261501"/>
            <a:ext cx="956031"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34" name="TextBox 33">
            <a:extLst>
              <a:ext uri="{FF2B5EF4-FFF2-40B4-BE49-F238E27FC236}">
                <a16:creationId xmlns:a16="http://schemas.microsoft.com/office/drawing/2014/main" id="{56835C12-5621-4899-15D5-4EC81E62889D}"/>
              </a:ext>
            </a:extLst>
          </p:cNvPr>
          <p:cNvSpPr txBox="1"/>
          <p:nvPr/>
        </p:nvSpPr>
        <p:spPr>
          <a:xfrm>
            <a:off x="10749960" y="1576887"/>
            <a:ext cx="931205"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DIMM</a:t>
            </a:r>
          </a:p>
        </p:txBody>
      </p:sp>
      <p:cxnSp>
        <p:nvCxnSpPr>
          <p:cNvPr id="39" name="Straight Arrow Connector 38">
            <a:extLst>
              <a:ext uri="{FF2B5EF4-FFF2-40B4-BE49-F238E27FC236}">
                <a16:creationId xmlns:a16="http://schemas.microsoft.com/office/drawing/2014/main" id="{33A0E5FD-85D2-E1E2-04E9-9AA49D7245D4}"/>
              </a:ext>
            </a:extLst>
          </p:cNvPr>
          <p:cNvCxnSpPr>
            <a:cxnSpLocks/>
            <a:stCxn id="40" idx="3"/>
            <a:endCxn id="33" idx="1"/>
          </p:cNvCxnSpPr>
          <p:nvPr/>
        </p:nvCxnSpPr>
        <p:spPr>
          <a:xfrm flipV="1">
            <a:off x="8266079" y="2605595"/>
            <a:ext cx="2471469" cy="1"/>
          </a:xfrm>
          <a:prstGeom prst="straightConnector1">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75298B0-743A-B96D-4C65-B882E28320D5}"/>
              </a:ext>
            </a:extLst>
          </p:cNvPr>
          <p:cNvSpPr txBox="1"/>
          <p:nvPr/>
        </p:nvSpPr>
        <p:spPr>
          <a:xfrm>
            <a:off x="6896793" y="2374763"/>
            <a:ext cx="1369286" cy="461665"/>
          </a:xfrm>
          <a:prstGeom prst="rect">
            <a:avLst/>
          </a:prstGeom>
          <a:noFill/>
          <a:ln>
            <a:solidFill>
              <a:schemeClr val="tx1"/>
            </a:solidFill>
          </a:ln>
        </p:spPr>
        <p:txBody>
          <a:bodyPr wrap="square" rtlCol="0">
            <a:spAutoFit/>
          </a:bodyPr>
          <a:lstStyle/>
          <a:p>
            <a:pPr algn="ctr"/>
            <a:r>
              <a:rPr lang="en-US" sz="2400" dirty="0">
                <a:latin typeface="Gill Sans" panose="020B0502020104020203" pitchFamily="34" charset="-79"/>
                <a:cs typeface="Gill Sans" panose="020B0502020104020203" pitchFamily="34" charset="-79"/>
              </a:rPr>
              <a:t>Far MC</a:t>
            </a:r>
          </a:p>
        </p:txBody>
      </p:sp>
      <p:sp>
        <p:nvSpPr>
          <p:cNvPr id="43" name="Rectangle 42">
            <a:extLst>
              <a:ext uri="{FF2B5EF4-FFF2-40B4-BE49-F238E27FC236}">
                <a16:creationId xmlns:a16="http://schemas.microsoft.com/office/drawing/2014/main" id="{842FDA52-6CA6-023D-B2E0-84699ECB457A}"/>
              </a:ext>
            </a:extLst>
          </p:cNvPr>
          <p:cNvSpPr/>
          <p:nvPr/>
        </p:nvSpPr>
        <p:spPr>
          <a:xfrm>
            <a:off x="8715632" y="2374763"/>
            <a:ext cx="1863586"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Mem[r0]=0</a:t>
            </a:r>
          </a:p>
        </p:txBody>
      </p:sp>
      <p:sp>
        <p:nvSpPr>
          <p:cNvPr id="17" name="Curved Right Arrow 16">
            <a:extLst>
              <a:ext uri="{FF2B5EF4-FFF2-40B4-BE49-F238E27FC236}">
                <a16:creationId xmlns:a16="http://schemas.microsoft.com/office/drawing/2014/main" id="{336FFDBB-B269-6E9D-751D-C88DECCCB1B9}"/>
              </a:ext>
            </a:extLst>
          </p:cNvPr>
          <p:cNvSpPr/>
          <p:nvPr/>
        </p:nvSpPr>
        <p:spPr>
          <a:xfrm rot="10800000">
            <a:off x="4636279" y="1662192"/>
            <a:ext cx="649007" cy="2197123"/>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pic>
        <p:nvPicPr>
          <p:cNvPr id="51" name="Picture 14" descr="You can share this smiley to express your frustration. | Emoticons emojis,  Funny emoticons, Emoji pictures">
            <a:extLst>
              <a:ext uri="{FF2B5EF4-FFF2-40B4-BE49-F238E27FC236}">
                <a16:creationId xmlns:a16="http://schemas.microsoft.com/office/drawing/2014/main" id="{4AA434F9-90B9-4B57-5899-CF821A972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17" y="2507942"/>
            <a:ext cx="829202" cy="82920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E1B9A586-BB08-288A-8D06-9FC244821045}"/>
              </a:ext>
            </a:extLst>
          </p:cNvPr>
          <p:cNvSpPr txBox="1"/>
          <p:nvPr/>
        </p:nvSpPr>
        <p:spPr>
          <a:xfrm>
            <a:off x="1567502" y="2824240"/>
            <a:ext cx="1655197"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not my </a:t>
            </a:r>
            <a:r>
              <a:rPr lang="en-US" sz="2000" dirty="0">
                <a:solidFill>
                  <a:srgbClr val="FF0000"/>
                </a:solidFill>
                <a:latin typeface="Gill Sans" panose="020B0502020104020203" pitchFamily="34" charset="-79"/>
                <a:cs typeface="Gill Sans" panose="020B0502020104020203" pitchFamily="34" charset="-79"/>
              </a:rPr>
              <a:t>r4</a:t>
            </a:r>
          </a:p>
        </p:txBody>
      </p:sp>
      <p:sp>
        <p:nvSpPr>
          <p:cNvPr id="53" name="Rectangular Callout 52">
            <a:extLst>
              <a:ext uri="{FF2B5EF4-FFF2-40B4-BE49-F238E27FC236}">
                <a16:creationId xmlns:a16="http://schemas.microsoft.com/office/drawing/2014/main" id="{FA0AC87A-10B6-E62E-7063-32153C71D86E}"/>
              </a:ext>
            </a:extLst>
          </p:cNvPr>
          <p:cNvSpPr/>
          <p:nvPr/>
        </p:nvSpPr>
        <p:spPr>
          <a:xfrm rot="5400000">
            <a:off x="2179054" y="2251275"/>
            <a:ext cx="485710" cy="1601578"/>
          </a:xfrm>
          <a:prstGeom prst="wedgeRectCallout">
            <a:avLst>
              <a:gd name="adj1" fmla="val 71228"/>
              <a:gd name="adj2" fmla="val 208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C93523-752F-1DF6-60CC-980A2B557959}"/>
              </a:ext>
            </a:extLst>
          </p:cNvPr>
          <p:cNvSpPr txBox="1"/>
          <p:nvPr/>
        </p:nvSpPr>
        <p:spPr>
          <a:xfrm>
            <a:off x="59424" y="5908836"/>
            <a:ext cx="3787383"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NUMA: non-uniform memory access</a:t>
            </a:r>
          </a:p>
        </p:txBody>
      </p:sp>
      <p:sp>
        <p:nvSpPr>
          <p:cNvPr id="37" name="Rectangle 36">
            <a:extLst>
              <a:ext uri="{FF2B5EF4-FFF2-40B4-BE49-F238E27FC236}">
                <a16:creationId xmlns:a16="http://schemas.microsoft.com/office/drawing/2014/main" id="{67640E2C-45E4-89CF-7227-B82023648811}"/>
              </a:ext>
            </a:extLst>
          </p:cNvPr>
          <p:cNvSpPr/>
          <p:nvPr/>
        </p:nvSpPr>
        <p:spPr>
          <a:xfrm>
            <a:off x="8588842" y="4522312"/>
            <a:ext cx="1863931"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Mem[r3]=0</a:t>
            </a:r>
          </a:p>
        </p:txBody>
      </p:sp>
      <p:sp>
        <p:nvSpPr>
          <p:cNvPr id="42" name="Rectangle 41">
            <a:extLst>
              <a:ext uri="{FF2B5EF4-FFF2-40B4-BE49-F238E27FC236}">
                <a16:creationId xmlns:a16="http://schemas.microsoft.com/office/drawing/2014/main" id="{6C9BA957-023B-D0E9-9688-0EF1F8344C3D}"/>
              </a:ext>
            </a:extLst>
          </p:cNvPr>
          <p:cNvSpPr/>
          <p:nvPr/>
        </p:nvSpPr>
        <p:spPr>
          <a:xfrm>
            <a:off x="8589187" y="4531912"/>
            <a:ext cx="1863586"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Mem[r3]=1</a:t>
            </a:r>
          </a:p>
        </p:txBody>
      </p:sp>
      <p:sp>
        <p:nvSpPr>
          <p:cNvPr id="41" name="Rectangle 40">
            <a:extLst>
              <a:ext uri="{FF2B5EF4-FFF2-40B4-BE49-F238E27FC236}">
                <a16:creationId xmlns:a16="http://schemas.microsoft.com/office/drawing/2014/main" id="{5BA43DBC-A63E-4D9A-6E39-1D73089CE5EC}"/>
              </a:ext>
            </a:extLst>
          </p:cNvPr>
          <p:cNvSpPr/>
          <p:nvPr/>
        </p:nvSpPr>
        <p:spPr>
          <a:xfrm>
            <a:off x="8575928" y="4523822"/>
            <a:ext cx="1863586"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Mem[r3]=1</a:t>
            </a:r>
          </a:p>
        </p:txBody>
      </p:sp>
      <p:sp>
        <p:nvSpPr>
          <p:cNvPr id="44" name="Rectangle 43">
            <a:extLst>
              <a:ext uri="{FF2B5EF4-FFF2-40B4-BE49-F238E27FC236}">
                <a16:creationId xmlns:a16="http://schemas.microsoft.com/office/drawing/2014/main" id="{0F9D78DF-8876-8711-9D96-79DC2DBF95CC}"/>
              </a:ext>
            </a:extLst>
          </p:cNvPr>
          <p:cNvSpPr/>
          <p:nvPr/>
        </p:nvSpPr>
        <p:spPr>
          <a:xfrm>
            <a:off x="10283771" y="2371519"/>
            <a:ext cx="1863586" cy="4828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Mem[r0]=1</a:t>
            </a:r>
          </a:p>
        </p:txBody>
      </p:sp>
      <p:sp>
        <p:nvSpPr>
          <p:cNvPr id="48" name="Rectangle 47">
            <a:extLst>
              <a:ext uri="{FF2B5EF4-FFF2-40B4-BE49-F238E27FC236}">
                <a16:creationId xmlns:a16="http://schemas.microsoft.com/office/drawing/2014/main" id="{2112B248-D2FE-5D78-8397-A62978229E3B}"/>
              </a:ext>
            </a:extLst>
          </p:cNvPr>
          <p:cNvSpPr/>
          <p:nvPr/>
        </p:nvSpPr>
        <p:spPr>
          <a:xfrm>
            <a:off x="1970085" y="3924869"/>
            <a:ext cx="1997724" cy="707886"/>
          </a:xfrm>
          <a:prstGeom prst="rect">
            <a:avLst/>
          </a:prstGeom>
        </p:spPr>
        <p:txBody>
          <a:bodyPr wrap="square">
            <a:spAutoFit/>
          </a:bodyPr>
          <a:lstStyle/>
          <a:p>
            <a:pPr algn="ctr"/>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Memory write-after-read dep.</a:t>
            </a:r>
          </a:p>
        </p:txBody>
      </p:sp>
      <p:pic>
        <p:nvPicPr>
          <p:cNvPr id="49" name="Picture 2" descr="Image result for power outage">
            <a:extLst>
              <a:ext uri="{FF2B5EF4-FFF2-40B4-BE49-F238E27FC236}">
                <a16:creationId xmlns:a16="http://schemas.microsoft.com/office/drawing/2014/main" id="{76BA1CE4-ED17-688E-5AC4-93E910296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8056" y="2973709"/>
            <a:ext cx="1877415" cy="1685545"/>
          </a:xfrm>
          <a:prstGeom prst="rect">
            <a:avLst/>
          </a:prstGeom>
          <a:noFill/>
          <a:extLst>
            <a:ext uri="{909E8E84-426E-40dd-AFC4-6F175D3DCCD1}">
              <a14:hiddenFill xmlns="" xmlns:a14="http://schemas.microsoft.com/office/drawing/2010/main">
                <a:solidFill>
                  <a:srgbClr val="FFFFFF"/>
                </a:solidFill>
              </a14:hiddenFill>
            </a:ext>
          </a:extLst>
        </p:spPr>
      </p:pic>
      <p:pic>
        <p:nvPicPr>
          <p:cNvPr id="50" name="Picture 2" descr="Image result for power">
            <a:extLst>
              <a:ext uri="{FF2B5EF4-FFF2-40B4-BE49-F238E27FC236}">
                <a16:creationId xmlns:a16="http://schemas.microsoft.com/office/drawing/2014/main" id="{5F971C0F-5CC7-10C7-FF7A-B76E3F3A3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771" y="2972264"/>
            <a:ext cx="1780385" cy="1788333"/>
          </a:xfrm>
          <a:prstGeom prst="rect">
            <a:avLst/>
          </a:prstGeom>
          <a:noFill/>
          <a:extLst>
            <a:ext uri="{909E8E84-426E-40dd-AFC4-6F175D3DCCD1}">
              <a14:hiddenFill xmlns=""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BCB40679-7F01-7DA4-8CCE-B8E835C16D60}"/>
              </a:ext>
            </a:extLst>
          </p:cNvPr>
          <p:cNvSpPr/>
          <p:nvPr/>
        </p:nvSpPr>
        <p:spPr>
          <a:xfrm>
            <a:off x="0" y="2371519"/>
            <a:ext cx="12192000" cy="2583729"/>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Stores persist out of region order if they target different MCs due to NUMA effect.</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Stopping store persistence at region boundaries solves the problem at the cost of high run-time overhead.</a:t>
            </a:r>
          </a:p>
        </p:txBody>
      </p:sp>
    </p:spTree>
    <p:extLst>
      <p:ext uri="{BB962C8B-B14F-4D97-AF65-F5344CB8AC3E}">
        <p14:creationId xmlns:p14="http://schemas.microsoft.com/office/powerpoint/2010/main" val="354817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9167E-6 -1.48148E-6 L 0.29192 -1.48148E-6 " pathEditMode="relative" rAng="0" ptsTypes="AA">
                                      <p:cBhvr>
                                        <p:cTn id="10" dur="2000" fill="hold"/>
                                        <p:tgtEl>
                                          <p:spTgt spid="38"/>
                                        </p:tgtEl>
                                        <p:attrNameLst>
                                          <p:attrName>ppt_x</p:attrName>
                                          <p:attrName>ppt_y</p:attrName>
                                        </p:attrNameLst>
                                      </p:cBhvr>
                                      <p:rCtr x="14596" y="0"/>
                                    </p:animMotion>
                                  </p:childTnLst>
                                  <p:subTnLst>
                                    <p:set>
                                      <p:cBhvr override="childStyle">
                                        <p:cTn dur="1" fill="hold" display="0" masterRel="sameClick" afterEffect="1">
                                          <p:stCondLst>
                                            <p:cond evt="end" delay="0">
                                              <p:tn val="9"/>
                                            </p:cond>
                                          </p:stCondLst>
                                        </p:cTn>
                                        <p:tgtEl>
                                          <p:spTgt spid="38"/>
                                        </p:tgtEl>
                                        <p:attrNameLst>
                                          <p:attrName>style.visibility</p:attrName>
                                        </p:attrNameLst>
                                      </p:cBhvr>
                                      <p:to>
                                        <p:strVal val="hidden"/>
                                      </p:to>
                                    </p:set>
                                  </p:subTnLst>
                                </p:cTn>
                              </p:par>
                              <p:par>
                                <p:cTn id="11" presetID="1" presetClass="entr" presetSubtype="0" fill="hold" grpId="0" nodeType="withEffect">
                                  <p:stCondLst>
                                    <p:cond delay="2000"/>
                                  </p:stCondLst>
                                  <p:childTnLst>
                                    <p:set>
                                      <p:cBhvr>
                                        <p:cTn id="12" dur="1" fill="hold">
                                          <p:stCondLst>
                                            <p:cond delay="0"/>
                                          </p:stCondLst>
                                        </p:cTn>
                                        <p:tgtEl>
                                          <p:spTgt spid="43"/>
                                        </p:tgtEl>
                                        <p:attrNameLst>
                                          <p:attrName>style.visibility</p:attrName>
                                        </p:attrNameLst>
                                      </p:cBhvr>
                                      <p:to>
                                        <p:strVal val="visible"/>
                                      </p:to>
                                    </p:set>
                                  </p:childTnLst>
                                </p:cTn>
                              </p:par>
                              <p:par>
                                <p:cTn id="13" presetID="42" presetClass="path" presetSubtype="0" accel="50000" decel="50000" fill="hold" grpId="0" nodeType="withEffect">
                                  <p:stCondLst>
                                    <p:cond delay="1000"/>
                                  </p:stCondLst>
                                  <p:childTnLst>
                                    <p:animMotion origin="layout" path="M 2.29167E-6 7.40741E-7 L 0.32747 -0.0037 " pathEditMode="relative" rAng="0" ptsTypes="AA">
                                      <p:cBhvr>
                                        <p:cTn id="14" dur="1000" fill="hold"/>
                                        <p:tgtEl>
                                          <p:spTgt spid="46"/>
                                        </p:tgtEl>
                                        <p:attrNameLst>
                                          <p:attrName>ppt_x</p:attrName>
                                          <p:attrName>ppt_y</p:attrName>
                                        </p:attrNameLst>
                                      </p:cBhvr>
                                      <p:rCtr x="16367" y="-185"/>
                                    </p:animMotion>
                                  </p:childTnLst>
                                  <p:subTnLst>
                                    <p:set>
                                      <p:cBhvr override="childStyle">
                                        <p:cTn dur="1" fill="hold" display="0" masterRel="sameClick" afterEffect="1">
                                          <p:stCondLst>
                                            <p:cond evt="end" delay="0">
                                              <p:tn val="13"/>
                                            </p:cond>
                                          </p:stCondLst>
                                        </p:cTn>
                                        <p:tgtEl>
                                          <p:spTgt spid="46"/>
                                        </p:tgtEl>
                                        <p:attrNameLst>
                                          <p:attrName>style.visibility</p:attrName>
                                        </p:attrNameLst>
                                      </p:cBhvr>
                                      <p:to>
                                        <p:strVal val="hidden"/>
                                      </p:to>
                                    </p:set>
                                  </p:subTnLst>
                                </p:cTn>
                              </p:par>
                              <p:par>
                                <p:cTn id="15" presetID="1" presetClass="entr" presetSubtype="0" fill="hold" grpId="0" nodeType="withEffect">
                                  <p:stCondLst>
                                    <p:cond delay="200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linds(horizontal)">
                                      <p:cBhvr>
                                        <p:cTn id="21" dur="500"/>
                                        <p:tgtEl>
                                          <p:spTgt spid="49"/>
                                        </p:tgtEl>
                                      </p:cBhvr>
                                    </p:animEffect>
                                  </p:childTnLst>
                                </p:cTn>
                              </p:par>
                              <p:par>
                                <p:cTn id="22" presetID="2" presetClass="exit" presetSubtype="3" fill="hold" grpId="1" nodeType="withEffect">
                                  <p:stCondLst>
                                    <p:cond delay="0"/>
                                  </p:stCondLst>
                                  <p:childTnLst>
                                    <p:anim calcmode="lin" valueType="num">
                                      <p:cBhvr additive="base">
                                        <p:cTn id="23" dur="500"/>
                                        <p:tgtEl>
                                          <p:spTgt spid="43"/>
                                        </p:tgtEl>
                                        <p:attrNameLst>
                                          <p:attrName>ppt_x</p:attrName>
                                        </p:attrNameLst>
                                      </p:cBhvr>
                                      <p:tavLst>
                                        <p:tav tm="0">
                                          <p:val>
                                            <p:strVal val="ppt_x"/>
                                          </p:val>
                                        </p:tav>
                                        <p:tav tm="100000">
                                          <p:val>
                                            <p:strVal val="1+ppt_w/2"/>
                                          </p:val>
                                        </p:tav>
                                      </p:tavLst>
                                    </p:anim>
                                    <p:anim calcmode="lin" valueType="num">
                                      <p:cBhvr additive="base">
                                        <p:cTn id="24" dur="500"/>
                                        <p:tgtEl>
                                          <p:spTgt spid="43"/>
                                        </p:tgtEl>
                                        <p:attrNameLst>
                                          <p:attrName>ppt_y</p:attrName>
                                        </p:attrNameLst>
                                      </p:cBhvr>
                                      <p:tavLst>
                                        <p:tav tm="0">
                                          <p:val>
                                            <p:strVal val="ppt_y"/>
                                          </p:val>
                                        </p:tav>
                                        <p:tav tm="100000">
                                          <p:val>
                                            <p:strVal val="0-ppt_h/2"/>
                                          </p:val>
                                        </p:tav>
                                      </p:tavLst>
                                    </p:anim>
                                    <p:set>
                                      <p:cBhvr>
                                        <p:cTn id="25" dur="1" fill="hold">
                                          <p:stCondLst>
                                            <p:cond delay="499"/>
                                          </p:stCondLst>
                                        </p:cTn>
                                        <p:tgtEl>
                                          <p:spTgt spid="4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42" presetClass="path" presetSubtype="0" accel="50000" decel="50000" fill="hold" grpId="1" nodeType="withEffect">
                                  <p:stCondLst>
                                    <p:cond delay="0"/>
                                  </p:stCondLst>
                                  <p:childTnLst>
                                    <p:animMotion origin="layout" path="M 2.29167E-6 2.59259E-6 L -0.32904 -0.16482 " pathEditMode="relative" rAng="0" ptsTypes="AA">
                                      <p:cBhvr>
                                        <p:cTn id="41" dur="2000" fill="hold"/>
                                        <p:tgtEl>
                                          <p:spTgt spid="41"/>
                                        </p:tgtEl>
                                        <p:attrNameLst>
                                          <p:attrName>ppt_x</p:attrName>
                                          <p:attrName>ppt_y</p:attrName>
                                        </p:attrNameLst>
                                      </p:cBhvr>
                                      <p:rCtr x="-16458" y="-8241"/>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3" presetClass="entr" presetSubtype="10" fill="hold" nodeType="withEffect">
                                  <p:stCondLst>
                                    <p:cond delay="0"/>
                                  </p:stCondLst>
                                  <p:childTnLst>
                                    <p:set>
                                      <p:cBhvr>
                                        <p:cTn id="55" dur="1" fill="hold">
                                          <p:stCondLst>
                                            <p:cond delay="0"/>
                                          </p:stCondLst>
                                        </p:cTn>
                                        <p:tgtEl>
                                          <p:spTgt spid="55">
                                            <p:txEl>
                                              <p:pRg st="0" end="0"/>
                                            </p:txEl>
                                          </p:spTgt>
                                        </p:tgtEl>
                                        <p:attrNameLst>
                                          <p:attrName>style.visibility</p:attrName>
                                        </p:attrNameLst>
                                      </p:cBhvr>
                                      <p:to>
                                        <p:strVal val="visible"/>
                                      </p:to>
                                    </p:set>
                                    <p:animEffect transition="in" filter="blinds(horizontal)">
                                      <p:cBhvr>
                                        <p:cTn id="56" dur="500"/>
                                        <p:tgtEl>
                                          <p:spTgt spid="55">
                                            <p:txEl>
                                              <p:pRg st="0" end="0"/>
                                            </p:txEl>
                                          </p:spTgt>
                                        </p:tgtEl>
                                      </p:cBhvr>
                                    </p:animEffect>
                                  </p:childTnLst>
                                </p:cTn>
                              </p:par>
                              <p:par>
                                <p:cTn id="57" presetID="3" presetClass="entr" presetSubtype="10" fill="hold" nodeType="withEffect">
                                  <p:stCondLst>
                                    <p:cond delay="0"/>
                                  </p:stCondLst>
                                  <p:childTnLst>
                                    <p:set>
                                      <p:cBhvr>
                                        <p:cTn id="58" dur="1" fill="hold">
                                          <p:stCondLst>
                                            <p:cond delay="0"/>
                                          </p:stCondLst>
                                        </p:cTn>
                                        <p:tgtEl>
                                          <p:spTgt spid="55">
                                            <p:txEl>
                                              <p:pRg st="1" end="1"/>
                                            </p:txEl>
                                          </p:spTgt>
                                        </p:tgtEl>
                                        <p:attrNameLst>
                                          <p:attrName>style.visibility</p:attrName>
                                        </p:attrNameLst>
                                      </p:cBhvr>
                                      <p:to>
                                        <p:strVal val="visible"/>
                                      </p:to>
                                    </p:set>
                                    <p:animEffect transition="in" filter="blinds(horizontal)">
                                      <p:cBhvr>
                                        <p:cTn id="59"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8" grpId="0" animBg="1"/>
      <p:bldP spid="46" grpId="0" animBg="1"/>
      <p:bldP spid="43" grpId="0" animBg="1"/>
      <p:bldP spid="43" grpId="1" animBg="1"/>
      <p:bldP spid="17" grpId="0" animBg="1"/>
      <p:bldP spid="52" grpId="0"/>
      <p:bldP spid="53" grpId="0" animBg="1"/>
      <p:bldP spid="42" grpId="0" animBg="1"/>
      <p:bldP spid="41" grpId="0" animBg="1"/>
      <p:bldP spid="41" grpId="1"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CE1E-03E0-279F-B0F3-AAE097BF28EB}"/>
              </a:ext>
            </a:extLst>
          </p:cNvPr>
          <p:cNvSpPr>
            <a:spLocks noGrp="1"/>
          </p:cNvSpPr>
          <p:nvPr>
            <p:ph type="title"/>
          </p:nvPr>
        </p:nvSpPr>
        <p:spPr>
          <a:xfrm>
            <a:off x="0" y="0"/>
            <a:ext cx="10997852" cy="694117"/>
          </a:xfrm>
        </p:spPr>
        <p:txBody>
          <a:bodyPr/>
          <a:lstStyle/>
          <a:p>
            <a:r>
              <a:rPr lang="en-US" dirty="0"/>
              <a:t>Solution: Memory Controller Speculation</a:t>
            </a:r>
          </a:p>
        </p:txBody>
      </p:sp>
      <p:sp>
        <p:nvSpPr>
          <p:cNvPr id="4" name="Content Placeholder 3">
            <a:extLst>
              <a:ext uri="{FF2B5EF4-FFF2-40B4-BE49-F238E27FC236}">
                <a16:creationId xmlns:a16="http://schemas.microsoft.com/office/drawing/2014/main" id="{202BC578-78DF-1F31-B0F2-D65455379B6A}"/>
              </a:ext>
            </a:extLst>
          </p:cNvPr>
          <p:cNvSpPr>
            <a:spLocks noGrp="1"/>
          </p:cNvSpPr>
          <p:nvPr>
            <p:ph sz="half" idx="2"/>
          </p:nvPr>
        </p:nvSpPr>
        <p:spPr>
          <a:xfrm>
            <a:off x="447804" y="1535656"/>
            <a:ext cx="11514552" cy="3259942"/>
          </a:xfrm>
          <a:solidFill>
            <a:schemeClr val="bg1"/>
          </a:solidFill>
        </p:spPr>
        <p:txBody>
          <a:bodyPr>
            <a:noAutofit/>
          </a:bodyPr>
          <a:lstStyle/>
          <a:p>
            <a:pPr>
              <a:buFont typeface="Wingdings" pitchFamily="2" charset="2"/>
              <a:buChar char="Ø"/>
            </a:pPr>
            <a:r>
              <a:rPr lang="en-US" sz="3600" dirty="0"/>
              <a:t>Persist reordering across regions is ok as long as there is no power failure!</a:t>
            </a:r>
          </a:p>
          <a:p>
            <a:pPr>
              <a:buFont typeface="Wingdings" pitchFamily="2" charset="2"/>
              <a:buChar char="Ø"/>
            </a:pPr>
            <a:endParaRPr lang="en-US" sz="3600" dirty="0"/>
          </a:p>
          <a:p>
            <a:pPr>
              <a:buFont typeface="Wingdings" pitchFamily="2" charset="2"/>
              <a:buChar char="Ø"/>
            </a:pPr>
            <a:r>
              <a:rPr lang="en-US" sz="3600" i="1" dirty="0">
                <a:solidFill>
                  <a:srgbClr val="FFC000"/>
                </a:solidFill>
              </a:rPr>
              <a:t>Speculate no power failure</a:t>
            </a:r>
            <a:r>
              <a:rPr lang="en-US" sz="3600" dirty="0"/>
              <a:t> in the oldest unpersisted region </a:t>
            </a:r>
            <a:r>
              <a:rPr lang="en-US" sz="3600" i="1" dirty="0">
                <a:solidFill>
                  <a:srgbClr val="FFC000"/>
                </a:solidFill>
              </a:rPr>
              <a:t>(i.e., not all its stores are persisted)</a:t>
            </a:r>
            <a:r>
              <a:rPr lang="en-US" sz="3600" dirty="0"/>
              <a:t> and keep persisting the following regions with their data undo-logged in NVM.</a:t>
            </a:r>
          </a:p>
        </p:txBody>
      </p:sp>
      <p:sp>
        <p:nvSpPr>
          <p:cNvPr id="5" name="Slide Number Placeholder 4">
            <a:extLst>
              <a:ext uri="{FF2B5EF4-FFF2-40B4-BE49-F238E27FC236}">
                <a16:creationId xmlns:a16="http://schemas.microsoft.com/office/drawing/2014/main" id="{38784C3A-7348-A972-9374-8DCE650A627B}"/>
              </a:ext>
            </a:extLst>
          </p:cNvPr>
          <p:cNvSpPr>
            <a:spLocks noGrp="1"/>
          </p:cNvSpPr>
          <p:nvPr>
            <p:ph type="sldNum" sz="quarter" idx="12"/>
          </p:nvPr>
        </p:nvSpPr>
        <p:spPr/>
        <p:txBody>
          <a:bodyPr/>
          <a:lstStyle/>
          <a:p>
            <a:fld id="{BEF5F9A7-FFD9-4159-A58F-AE73538ED447}" type="slidenum">
              <a:rPr lang="en-US" smtClean="0"/>
              <a:pPr/>
              <a:t>13</a:t>
            </a:fld>
            <a:endParaRPr lang="en-US" dirty="0"/>
          </a:p>
        </p:txBody>
      </p:sp>
    </p:spTree>
    <p:extLst>
      <p:ext uri="{BB962C8B-B14F-4D97-AF65-F5344CB8AC3E}">
        <p14:creationId xmlns:p14="http://schemas.microsoft.com/office/powerpoint/2010/main" val="247258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A468-DB9F-AA60-9800-478E9F425DBE}"/>
              </a:ext>
            </a:extLst>
          </p:cNvPr>
          <p:cNvSpPr>
            <a:spLocks noGrp="1"/>
          </p:cNvSpPr>
          <p:nvPr>
            <p:ph type="title"/>
          </p:nvPr>
        </p:nvSpPr>
        <p:spPr>
          <a:xfrm>
            <a:off x="0" y="0"/>
            <a:ext cx="11837096" cy="694117"/>
          </a:xfrm>
        </p:spPr>
        <p:txBody>
          <a:bodyPr/>
          <a:lstStyle/>
          <a:p>
            <a:r>
              <a:rPr lang="en-US" dirty="0"/>
              <a:t>Implementation of Memory Controller Speculation</a:t>
            </a:r>
          </a:p>
        </p:txBody>
      </p:sp>
      <p:sp>
        <p:nvSpPr>
          <p:cNvPr id="5" name="Slide Number Placeholder 4">
            <a:extLst>
              <a:ext uri="{FF2B5EF4-FFF2-40B4-BE49-F238E27FC236}">
                <a16:creationId xmlns:a16="http://schemas.microsoft.com/office/drawing/2014/main" id="{1AA503F8-E05E-6800-93F5-3AFE97E77969}"/>
              </a:ext>
            </a:extLst>
          </p:cNvPr>
          <p:cNvSpPr>
            <a:spLocks noGrp="1"/>
          </p:cNvSpPr>
          <p:nvPr>
            <p:ph type="sldNum" sz="quarter" idx="12"/>
          </p:nvPr>
        </p:nvSpPr>
        <p:spPr/>
        <p:txBody>
          <a:bodyPr/>
          <a:lstStyle/>
          <a:p>
            <a:fld id="{BEF5F9A7-FFD9-4159-A58F-AE73538ED447}" type="slidenum">
              <a:rPr lang="en-US" smtClean="0"/>
              <a:pPr/>
              <a:t>14</a:t>
            </a:fld>
            <a:endParaRPr lang="en-US" dirty="0"/>
          </a:p>
        </p:txBody>
      </p:sp>
      <p:pic>
        <p:nvPicPr>
          <p:cNvPr id="6" name="Picture 2" descr="Image result for power">
            <a:extLst>
              <a:ext uri="{FF2B5EF4-FFF2-40B4-BE49-F238E27FC236}">
                <a16:creationId xmlns:a16="http://schemas.microsoft.com/office/drawing/2014/main" id="{9F78B6D0-7C30-547A-65B8-F79431DA8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952" y="2738620"/>
            <a:ext cx="1640170" cy="164749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50E6502-85C7-F4A1-929A-5C4E3DDF4AC0}"/>
              </a:ext>
            </a:extLst>
          </p:cNvPr>
          <p:cNvCxnSpPr>
            <a:cxnSpLocks/>
            <a:stCxn id="12" idx="4"/>
            <a:endCxn id="11" idx="0"/>
          </p:cNvCxnSpPr>
          <p:nvPr/>
        </p:nvCxnSpPr>
        <p:spPr>
          <a:xfrm>
            <a:off x="3859854" y="3546166"/>
            <a:ext cx="250122" cy="5717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6675CB-1625-4ADF-5DA7-1E0CD2F80789}"/>
              </a:ext>
            </a:extLst>
          </p:cNvPr>
          <p:cNvSpPr/>
          <p:nvPr/>
        </p:nvSpPr>
        <p:spPr>
          <a:xfrm>
            <a:off x="1346168" y="1433781"/>
            <a:ext cx="3228419" cy="211950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9" name="Rectangle 8">
            <a:extLst>
              <a:ext uri="{FF2B5EF4-FFF2-40B4-BE49-F238E27FC236}">
                <a16:creationId xmlns:a16="http://schemas.microsoft.com/office/drawing/2014/main" id="{4306F4F4-89A3-6CF6-4AED-D9EFB9B2BB2F}"/>
              </a:ext>
            </a:extLst>
          </p:cNvPr>
          <p:cNvSpPr/>
          <p:nvPr/>
        </p:nvSpPr>
        <p:spPr>
          <a:xfrm>
            <a:off x="1345730" y="3698444"/>
            <a:ext cx="3228419" cy="144477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r4, [r1]</a:t>
            </a:r>
          </a:p>
        </p:txBody>
      </p:sp>
      <p:sp>
        <p:nvSpPr>
          <p:cNvPr id="10" name="Rectangle 9">
            <a:extLst>
              <a:ext uri="{FF2B5EF4-FFF2-40B4-BE49-F238E27FC236}">
                <a16:creationId xmlns:a16="http://schemas.microsoft.com/office/drawing/2014/main" id="{E2B872B6-6A6C-3745-AE37-588D3BA115DA}"/>
              </a:ext>
            </a:extLst>
          </p:cNvPr>
          <p:cNvSpPr/>
          <p:nvPr/>
        </p:nvSpPr>
        <p:spPr>
          <a:xfrm>
            <a:off x="1340504" y="3591554"/>
            <a:ext cx="3228419" cy="7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0F8D2A-9E1E-9951-AF1B-2C0248473B2F}"/>
              </a:ext>
            </a:extLst>
          </p:cNvPr>
          <p:cNvSpPr/>
          <p:nvPr/>
        </p:nvSpPr>
        <p:spPr>
          <a:xfrm>
            <a:off x="3711337" y="4117954"/>
            <a:ext cx="797278" cy="6556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965E4-E42C-1505-7BB7-31DED92E4E5F}"/>
              </a:ext>
            </a:extLst>
          </p:cNvPr>
          <p:cNvSpPr/>
          <p:nvPr/>
        </p:nvSpPr>
        <p:spPr>
          <a:xfrm>
            <a:off x="3443298" y="2954690"/>
            <a:ext cx="833112" cy="59147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4DD7579-4CCA-8167-D647-101F2C9858E9}"/>
              </a:ext>
            </a:extLst>
          </p:cNvPr>
          <p:cNvCxnSpPr>
            <a:cxnSpLocks/>
            <a:stCxn id="12" idx="4"/>
            <a:endCxn id="11" idx="0"/>
          </p:cNvCxnSpPr>
          <p:nvPr/>
        </p:nvCxnSpPr>
        <p:spPr>
          <a:xfrm>
            <a:off x="3859854" y="3546166"/>
            <a:ext cx="250122" cy="5717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254C9B-B9A0-7FDC-EDC6-DA1E051580F9}"/>
              </a:ext>
            </a:extLst>
          </p:cNvPr>
          <p:cNvSpPr txBox="1"/>
          <p:nvPr/>
        </p:nvSpPr>
        <p:spPr>
          <a:xfrm>
            <a:off x="716918" y="1395507"/>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17" name="TextBox 16">
            <a:extLst>
              <a:ext uri="{FF2B5EF4-FFF2-40B4-BE49-F238E27FC236}">
                <a16:creationId xmlns:a16="http://schemas.microsoft.com/office/drawing/2014/main" id="{E65CB312-838E-7FC9-1B82-F9A2603DC16D}"/>
              </a:ext>
            </a:extLst>
          </p:cNvPr>
          <p:cNvSpPr txBox="1"/>
          <p:nvPr/>
        </p:nvSpPr>
        <p:spPr>
          <a:xfrm>
            <a:off x="672477" y="3593159"/>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Rg2</a:t>
            </a:r>
          </a:p>
        </p:txBody>
      </p:sp>
      <p:sp>
        <p:nvSpPr>
          <p:cNvPr id="18" name="Google Shape;151;p18">
            <a:extLst>
              <a:ext uri="{FF2B5EF4-FFF2-40B4-BE49-F238E27FC236}">
                <a16:creationId xmlns:a16="http://schemas.microsoft.com/office/drawing/2014/main" id="{0A3E94F8-27E3-76CA-FB17-B99A7AA9C5C0}"/>
              </a:ext>
            </a:extLst>
          </p:cNvPr>
          <p:cNvSpPr/>
          <p:nvPr/>
        </p:nvSpPr>
        <p:spPr>
          <a:xfrm>
            <a:off x="8091616" y="4204964"/>
            <a:ext cx="2465548" cy="980700"/>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9" name="TextBox 18">
            <a:extLst>
              <a:ext uri="{FF2B5EF4-FFF2-40B4-BE49-F238E27FC236}">
                <a16:creationId xmlns:a16="http://schemas.microsoft.com/office/drawing/2014/main" id="{7D549183-AB28-9297-6A68-C4ACAE31CC78}"/>
              </a:ext>
            </a:extLst>
          </p:cNvPr>
          <p:cNvSpPr txBox="1"/>
          <p:nvPr/>
        </p:nvSpPr>
        <p:spPr>
          <a:xfrm>
            <a:off x="7990687" y="3588768"/>
            <a:ext cx="2844685" cy="523220"/>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DIMM</a:t>
            </a:r>
          </a:p>
        </p:txBody>
      </p:sp>
      <p:cxnSp>
        <p:nvCxnSpPr>
          <p:cNvPr id="21" name="Straight Arrow Connector 20">
            <a:extLst>
              <a:ext uri="{FF2B5EF4-FFF2-40B4-BE49-F238E27FC236}">
                <a16:creationId xmlns:a16="http://schemas.microsoft.com/office/drawing/2014/main" id="{9E30AEEA-715B-3198-6F6D-9848B24B230C}"/>
              </a:ext>
            </a:extLst>
          </p:cNvPr>
          <p:cNvCxnSpPr>
            <a:cxnSpLocks/>
            <a:stCxn id="23" idx="3"/>
            <a:endCxn id="18" idx="1"/>
          </p:cNvCxnSpPr>
          <p:nvPr/>
        </p:nvCxnSpPr>
        <p:spPr>
          <a:xfrm flipV="1">
            <a:off x="7365541" y="4695314"/>
            <a:ext cx="726075" cy="2692"/>
          </a:xfrm>
          <a:prstGeom prst="straightConnector1">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14A8176-9ECD-42A7-3A60-63802ABB992D}"/>
              </a:ext>
            </a:extLst>
          </p:cNvPr>
          <p:cNvSpPr/>
          <p:nvPr/>
        </p:nvSpPr>
        <p:spPr>
          <a:xfrm>
            <a:off x="4598975" y="4215124"/>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23" name="TextBox 22">
            <a:extLst>
              <a:ext uri="{FF2B5EF4-FFF2-40B4-BE49-F238E27FC236}">
                <a16:creationId xmlns:a16="http://schemas.microsoft.com/office/drawing/2014/main" id="{F62C048A-494D-EFF3-E498-369DCC1429E0}"/>
              </a:ext>
            </a:extLst>
          </p:cNvPr>
          <p:cNvSpPr txBox="1"/>
          <p:nvPr/>
        </p:nvSpPr>
        <p:spPr>
          <a:xfrm>
            <a:off x="5996255" y="4467173"/>
            <a:ext cx="1369286" cy="461665"/>
          </a:xfrm>
          <a:prstGeom prst="rect">
            <a:avLst/>
          </a:prstGeom>
          <a:noFill/>
          <a:ln>
            <a:solidFill>
              <a:schemeClr val="tx1"/>
            </a:solidFill>
          </a:ln>
        </p:spPr>
        <p:txBody>
          <a:bodyPr wrap="none" rtlCol="0">
            <a:spAutoFit/>
          </a:bodyPr>
          <a:lstStyle/>
          <a:p>
            <a:r>
              <a:rPr lang="en-US" sz="2400" dirty="0">
                <a:latin typeface="Gill Sans" panose="020B0502020104020203" pitchFamily="34" charset="-79"/>
                <a:cs typeface="Gill Sans" panose="020B0502020104020203" pitchFamily="34" charset="-79"/>
              </a:rPr>
              <a:t>Near MC</a:t>
            </a:r>
          </a:p>
        </p:txBody>
      </p:sp>
      <p:sp>
        <p:nvSpPr>
          <p:cNvPr id="24" name="Google Shape;151;p18">
            <a:extLst>
              <a:ext uri="{FF2B5EF4-FFF2-40B4-BE49-F238E27FC236}">
                <a16:creationId xmlns:a16="http://schemas.microsoft.com/office/drawing/2014/main" id="{E1C2AAE7-27A7-7C99-C13F-4E8E4CA99EC5}"/>
              </a:ext>
            </a:extLst>
          </p:cNvPr>
          <p:cNvSpPr/>
          <p:nvPr/>
        </p:nvSpPr>
        <p:spPr>
          <a:xfrm>
            <a:off x="9275308" y="1948351"/>
            <a:ext cx="1990729"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 name="TextBox 24">
            <a:extLst>
              <a:ext uri="{FF2B5EF4-FFF2-40B4-BE49-F238E27FC236}">
                <a16:creationId xmlns:a16="http://schemas.microsoft.com/office/drawing/2014/main" id="{B8D2F7F8-5FDF-564C-705A-DDA9DB809E89}"/>
              </a:ext>
            </a:extLst>
          </p:cNvPr>
          <p:cNvSpPr txBox="1"/>
          <p:nvPr/>
        </p:nvSpPr>
        <p:spPr>
          <a:xfrm>
            <a:off x="9119324" y="1337335"/>
            <a:ext cx="2224029" cy="523220"/>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DIMM</a:t>
            </a:r>
          </a:p>
        </p:txBody>
      </p:sp>
      <p:cxnSp>
        <p:nvCxnSpPr>
          <p:cNvPr id="26" name="Straight Arrow Connector 25">
            <a:extLst>
              <a:ext uri="{FF2B5EF4-FFF2-40B4-BE49-F238E27FC236}">
                <a16:creationId xmlns:a16="http://schemas.microsoft.com/office/drawing/2014/main" id="{AEE066ED-6511-73C4-4B5D-F9BB49E15322}"/>
              </a:ext>
            </a:extLst>
          </p:cNvPr>
          <p:cNvCxnSpPr>
            <a:cxnSpLocks/>
            <a:stCxn id="27" idx="3"/>
            <a:endCxn id="24" idx="1"/>
          </p:cNvCxnSpPr>
          <p:nvPr/>
        </p:nvCxnSpPr>
        <p:spPr>
          <a:xfrm flipV="1">
            <a:off x="7990202" y="2292445"/>
            <a:ext cx="1285106" cy="1"/>
          </a:xfrm>
          <a:prstGeom prst="straightConnector1">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F18F97-FEAB-1546-5037-7B04F1C74530}"/>
              </a:ext>
            </a:extLst>
          </p:cNvPr>
          <p:cNvSpPr txBox="1"/>
          <p:nvPr/>
        </p:nvSpPr>
        <p:spPr>
          <a:xfrm>
            <a:off x="6864573" y="2061613"/>
            <a:ext cx="1125629" cy="461665"/>
          </a:xfrm>
          <a:prstGeom prst="rect">
            <a:avLst/>
          </a:prstGeom>
          <a:noFill/>
          <a:ln>
            <a:solidFill>
              <a:schemeClr val="tx1"/>
            </a:solidFill>
          </a:ln>
        </p:spPr>
        <p:txBody>
          <a:bodyPr wrap="none" rtlCol="0">
            <a:spAutoFit/>
          </a:bodyPr>
          <a:lstStyle/>
          <a:p>
            <a:r>
              <a:rPr lang="en-US" sz="2400" dirty="0">
                <a:latin typeface="Gill Sans" panose="020B0502020104020203" pitchFamily="34" charset="-79"/>
                <a:cs typeface="Gill Sans" panose="020B0502020104020203" pitchFamily="34" charset="-79"/>
              </a:rPr>
              <a:t>Far MC</a:t>
            </a:r>
          </a:p>
        </p:txBody>
      </p:sp>
      <p:sp>
        <p:nvSpPr>
          <p:cNvPr id="28" name="Rectangle 27">
            <a:extLst>
              <a:ext uri="{FF2B5EF4-FFF2-40B4-BE49-F238E27FC236}">
                <a16:creationId xmlns:a16="http://schemas.microsoft.com/office/drawing/2014/main" id="{5ED88DDF-546A-41B9-6FD4-DA1F0E39AE81}"/>
              </a:ext>
            </a:extLst>
          </p:cNvPr>
          <p:cNvSpPr/>
          <p:nvPr/>
        </p:nvSpPr>
        <p:spPr>
          <a:xfrm>
            <a:off x="8104028" y="4193754"/>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29" name="Rectangle 28">
            <a:extLst>
              <a:ext uri="{FF2B5EF4-FFF2-40B4-BE49-F238E27FC236}">
                <a16:creationId xmlns:a16="http://schemas.microsoft.com/office/drawing/2014/main" id="{002EBDD7-C60A-5A3E-025E-770C3CE3CDD0}"/>
              </a:ext>
            </a:extLst>
          </p:cNvPr>
          <p:cNvSpPr/>
          <p:nvPr/>
        </p:nvSpPr>
        <p:spPr>
          <a:xfrm>
            <a:off x="8152402" y="2061613"/>
            <a:ext cx="931205"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35" name="TextBox 34">
            <a:extLst>
              <a:ext uri="{FF2B5EF4-FFF2-40B4-BE49-F238E27FC236}">
                <a16:creationId xmlns:a16="http://schemas.microsoft.com/office/drawing/2014/main" id="{6861D8C4-53DF-4F7A-7F74-8B89E4B6FBBD}"/>
              </a:ext>
            </a:extLst>
          </p:cNvPr>
          <p:cNvSpPr txBox="1"/>
          <p:nvPr/>
        </p:nvSpPr>
        <p:spPr>
          <a:xfrm>
            <a:off x="0" y="5915496"/>
            <a:ext cx="736195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Initially, Rg1 is the oldest unpersisted region, while Rg2 is under speculation</a:t>
            </a:r>
          </a:p>
        </p:txBody>
      </p:sp>
      <p:cxnSp>
        <p:nvCxnSpPr>
          <p:cNvPr id="36" name="Straight Arrow Connector 35">
            <a:extLst>
              <a:ext uri="{FF2B5EF4-FFF2-40B4-BE49-F238E27FC236}">
                <a16:creationId xmlns:a16="http://schemas.microsoft.com/office/drawing/2014/main" id="{C5C6FADE-FB0C-355E-C745-23829A4E788C}"/>
              </a:ext>
            </a:extLst>
          </p:cNvPr>
          <p:cNvCxnSpPr>
            <a:cxnSpLocks/>
          </p:cNvCxnSpPr>
          <p:nvPr/>
        </p:nvCxnSpPr>
        <p:spPr>
          <a:xfrm flipH="1">
            <a:off x="457260" y="2862836"/>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AE006C5-9348-6E78-94F4-75102425E702}"/>
              </a:ext>
            </a:extLst>
          </p:cNvPr>
          <p:cNvSpPr txBox="1"/>
          <p:nvPr/>
        </p:nvSpPr>
        <p:spPr>
          <a:xfrm>
            <a:off x="79718" y="2341322"/>
            <a:ext cx="747320" cy="646331"/>
          </a:xfrm>
          <a:prstGeom prst="rect">
            <a:avLst/>
          </a:prstGeom>
          <a:noFill/>
        </p:spPr>
        <p:txBody>
          <a:bodyPr wrap="none" rtlCol="0">
            <a:spAutoFit/>
          </a:bodyPr>
          <a:lstStyle/>
          <a:p>
            <a:r>
              <a:rPr lang="en-US" sz="3600" dirty="0">
                <a:latin typeface="Gill Sans" panose="020B0502020104020203" pitchFamily="34" charset="-79"/>
                <a:cs typeface="Gill Sans" panose="020B0502020104020203" pitchFamily="34" charset="-79"/>
              </a:rPr>
              <a:t>PC</a:t>
            </a:r>
          </a:p>
        </p:txBody>
      </p:sp>
      <p:sp>
        <p:nvSpPr>
          <p:cNvPr id="38" name="Rectangle 37">
            <a:extLst>
              <a:ext uri="{FF2B5EF4-FFF2-40B4-BE49-F238E27FC236}">
                <a16:creationId xmlns:a16="http://schemas.microsoft.com/office/drawing/2014/main" id="{AC278DCA-C580-D780-F6FF-198019D6B55B}"/>
              </a:ext>
            </a:extLst>
          </p:cNvPr>
          <p:cNvSpPr/>
          <p:nvPr/>
        </p:nvSpPr>
        <p:spPr>
          <a:xfrm>
            <a:off x="4598973" y="4712942"/>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a:t>
            </a:r>
          </a:p>
        </p:txBody>
      </p:sp>
      <p:sp>
        <p:nvSpPr>
          <p:cNvPr id="46" name="Rectangle 45">
            <a:extLst>
              <a:ext uri="{FF2B5EF4-FFF2-40B4-BE49-F238E27FC236}">
                <a16:creationId xmlns:a16="http://schemas.microsoft.com/office/drawing/2014/main" id="{224E64B4-9C74-0E26-FD0A-C442C1FA1BFC}"/>
              </a:ext>
            </a:extLst>
          </p:cNvPr>
          <p:cNvSpPr/>
          <p:nvPr/>
        </p:nvSpPr>
        <p:spPr>
          <a:xfrm>
            <a:off x="8104028" y="4694826"/>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a:t>
            </a:r>
          </a:p>
        </p:txBody>
      </p:sp>
      <p:sp>
        <p:nvSpPr>
          <p:cNvPr id="47" name="Rectangle 46">
            <a:extLst>
              <a:ext uri="{FF2B5EF4-FFF2-40B4-BE49-F238E27FC236}">
                <a16:creationId xmlns:a16="http://schemas.microsoft.com/office/drawing/2014/main" id="{CD882116-1EF2-AC83-54DE-18966A9AE33D}"/>
              </a:ext>
            </a:extLst>
          </p:cNvPr>
          <p:cNvSpPr/>
          <p:nvPr/>
        </p:nvSpPr>
        <p:spPr>
          <a:xfrm>
            <a:off x="9059617" y="4199752"/>
            <a:ext cx="1491296"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ST2’s log</a:t>
            </a:r>
          </a:p>
        </p:txBody>
      </p:sp>
      <p:sp>
        <p:nvSpPr>
          <p:cNvPr id="48" name="Rectangle 47">
            <a:extLst>
              <a:ext uri="{FF2B5EF4-FFF2-40B4-BE49-F238E27FC236}">
                <a16:creationId xmlns:a16="http://schemas.microsoft.com/office/drawing/2014/main" id="{738FC88F-B9B7-5F3F-3E26-FBC42E3CE9B9}"/>
              </a:ext>
            </a:extLst>
          </p:cNvPr>
          <p:cNvSpPr/>
          <p:nvPr/>
        </p:nvSpPr>
        <p:spPr>
          <a:xfrm>
            <a:off x="9061429" y="4694826"/>
            <a:ext cx="1491296"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ST3’s log</a:t>
            </a:r>
          </a:p>
        </p:txBody>
      </p:sp>
      <p:sp>
        <p:nvSpPr>
          <p:cNvPr id="49" name="TextBox 48">
            <a:extLst>
              <a:ext uri="{FF2B5EF4-FFF2-40B4-BE49-F238E27FC236}">
                <a16:creationId xmlns:a16="http://schemas.microsoft.com/office/drawing/2014/main" id="{20881C8F-F4FC-A0F7-F561-4CF887B60435}"/>
              </a:ext>
            </a:extLst>
          </p:cNvPr>
          <p:cNvSpPr txBox="1"/>
          <p:nvPr/>
        </p:nvSpPr>
        <p:spPr>
          <a:xfrm>
            <a:off x="4897633" y="1131225"/>
            <a:ext cx="1265090" cy="923330"/>
          </a:xfrm>
          <a:prstGeom prst="wedgeRectCallout">
            <a:avLst>
              <a:gd name="adj1" fmla="val -73957"/>
              <a:gd name="adj2" fmla="val -13679"/>
            </a:avLst>
          </a:prstGeom>
          <a:noFill/>
          <a:ln>
            <a:solidFill>
              <a:schemeClr val="tx1"/>
            </a:solidFill>
          </a:ln>
        </p:spPr>
        <p:txBody>
          <a:bodyPr wrap="none" rtlCol="0">
            <a:spAutoFit/>
          </a:bodyPr>
          <a:lstStyle/>
          <a:p>
            <a:pPr algn="ctr"/>
            <a:r>
              <a:rPr lang="en-US" dirty="0">
                <a:latin typeface="Gill Sans" panose="020B0502020104020203" pitchFamily="34" charset="-79"/>
                <a:cs typeface="Gill Sans" panose="020B0502020104020203" pitchFamily="34" charset="-79"/>
              </a:rPr>
              <a:t>Oldest</a:t>
            </a:r>
          </a:p>
          <a:p>
            <a:pPr algn="ctr"/>
            <a:r>
              <a:rPr lang="en-US" dirty="0">
                <a:latin typeface="Gill Sans" panose="020B0502020104020203" pitchFamily="34" charset="-79"/>
                <a:cs typeface="Gill Sans" panose="020B0502020104020203" pitchFamily="34" charset="-79"/>
              </a:rPr>
              <a:t>unpersisted</a:t>
            </a:r>
          </a:p>
          <a:p>
            <a:pPr algn="ctr"/>
            <a:r>
              <a:rPr lang="en-US" dirty="0">
                <a:latin typeface="Gill Sans" panose="020B0502020104020203" pitchFamily="34" charset="-79"/>
                <a:cs typeface="Gill Sans" panose="020B0502020104020203" pitchFamily="34" charset="-79"/>
              </a:rPr>
              <a:t>region</a:t>
            </a:r>
          </a:p>
        </p:txBody>
      </p:sp>
      <p:sp>
        <p:nvSpPr>
          <p:cNvPr id="50" name="TextBox 49">
            <a:extLst>
              <a:ext uri="{FF2B5EF4-FFF2-40B4-BE49-F238E27FC236}">
                <a16:creationId xmlns:a16="http://schemas.microsoft.com/office/drawing/2014/main" id="{6DE573DD-4CC2-C05A-ADD0-F77AF9DE76C9}"/>
              </a:ext>
            </a:extLst>
          </p:cNvPr>
          <p:cNvSpPr txBox="1"/>
          <p:nvPr/>
        </p:nvSpPr>
        <p:spPr>
          <a:xfrm>
            <a:off x="1992054" y="770304"/>
            <a:ext cx="1519968"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I’m </a:t>
            </a:r>
            <a:r>
              <a:rPr lang="en-US" sz="2000" dirty="0">
                <a:solidFill>
                  <a:srgbClr val="FF0000"/>
                </a:solidFill>
                <a:latin typeface="Gill Sans" panose="020B0502020104020203" pitchFamily="34" charset="-79"/>
                <a:cs typeface="Gill Sans" panose="020B0502020104020203" pitchFamily="34" charset="-79"/>
              </a:rPr>
              <a:t>persisted</a:t>
            </a:r>
          </a:p>
        </p:txBody>
      </p:sp>
      <p:sp>
        <p:nvSpPr>
          <p:cNvPr id="51" name="Rectangular Callout 50">
            <a:extLst>
              <a:ext uri="{FF2B5EF4-FFF2-40B4-BE49-F238E27FC236}">
                <a16:creationId xmlns:a16="http://schemas.microsoft.com/office/drawing/2014/main" id="{38B6B3F1-E059-D33B-D2C3-07BB1CE99EA2}"/>
              </a:ext>
            </a:extLst>
          </p:cNvPr>
          <p:cNvSpPr/>
          <p:nvPr/>
        </p:nvSpPr>
        <p:spPr>
          <a:xfrm rot="5400000">
            <a:off x="2489043" y="197339"/>
            <a:ext cx="485710" cy="1601578"/>
          </a:xfrm>
          <a:prstGeom prst="wedgeRectCallout">
            <a:avLst>
              <a:gd name="adj1" fmla="val 89185"/>
              <a:gd name="adj2" fmla="val 185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6" descr="Crazy Smiling Emoji Sticker">
            <a:extLst>
              <a:ext uri="{FF2B5EF4-FFF2-40B4-BE49-F238E27FC236}">
                <a16:creationId xmlns:a16="http://schemas.microsoft.com/office/drawing/2014/main" id="{6989B0F7-6713-3742-33E1-B2512F8F9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926" y="658128"/>
            <a:ext cx="774695" cy="774695"/>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descr="Close with solid fill">
            <a:extLst>
              <a:ext uri="{FF2B5EF4-FFF2-40B4-BE49-F238E27FC236}">
                <a16:creationId xmlns:a16="http://schemas.microsoft.com/office/drawing/2014/main" id="{73F4F6E6-D9C8-8FA8-6782-BB1FC7766C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3352" y="4084231"/>
            <a:ext cx="726075" cy="726075"/>
          </a:xfrm>
          <a:prstGeom prst="rect">
            <a:avLst/>
          </a:prstGeom>
        </p:spPr>
      </p:pic>
      <p:pic>
        <p:nvPicPr>
          <p:cNvPr id="55" name="Graphic 54" descr="Close with solid fill">
            <a:extLst>
              <a:ext uri="{FF2B5EF4-FFF2-40B4-BE49-F238E27FC236}">
                <a16:creationId xmlns:a16="http://schemas.microsoft.com/office/drawing/2014/main" id="{472D28B4-CD90-31E2-2161-F17FE4CE14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6138" y="4607451"/>
            <a:ext cx="726075" cy="726075"/>
          </a:xfrm>
          <a:prstGeom prst="rect">
            <a:avLst/>
          </a:prstGeom>
        </p:spPr>
      </p:pic>
      <p:sp>
        <p:nvSpPr>
          <p:cNvPr id="40" name="Rectangle 39">
            <a:extLst>
              <a:ext uri="{FF2B5EF4-FFF2-40B4-BE49-F238E27FC236}">
                <a16:creationId xmlns:a16="http://schemas.microsoft.com/office/drawing/2014/main" id="{B2137E29-8B99-CC21-66A4-BE46B21C3DB7}"/>
              </a:ext>
            </a:extLst>
          </p:cNvPr>
          <p:cNvSpPr/>
          <p:nvPr/>
        </p:nvSpPr>
        <p:spPr>
          <a:xfrm>
            <a:off x="1994627" y="3655930"/>
            <a:ext cx="1997724" cy="707886"/>
          </a:xfrm>
          <a:prstGeom prst="rect">
            <a:avLst/>
          </a:prstGeom>
        </p:spPr>
        <p:txBody>
          <a:bodyPr wrap="square">
            <a:spAutoFit/>
          </a:bodyPr>
          <a:lstStyle/>
          <a:p>
            <a:pPr algn="ctr"/>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Memory write-after-read dep.</a:t>
            </a:r>
          </a:p>
        </p:txBody>
      </p:sp>
      <p:sp>
        <p:nvSpPr>
          <p:cNvPr id="41" name="TextBox 40">
            <a:extLst>
              <a:ext uri="{FF2B5EF4-FFF2-40B4-BE49-F238E27FC236}">
                <a16:creationId xmlns:a16="http://schemas.microsoft.com/office/drawing/2014/main" id="{7CAE4F8A-3411-EA64-CABA-16AA09F1157F}"/>
              </a:ext>
            </a:extLst>
          </p:cNvPr>
          <p:cNvSpPr txBox="1"/>
          <p:nvPr/>
        </p:nvSpPr>
        <p:spPr>
          <a:xfrm>
            <a:off x="4878807" y="3473384"/>
            <a:ext cx="1283916" cy="646331"/>
          </a:xfrm>
          <a:prstGeom prst="wedgeRectCallout">
            <a:avLst>
              <a:gd name="adj1" fmla="val -73957"/>
              <a:gd name="adj2" fmla="val -13679"/>
            </a:avLst>
          </a:prstGeom>
          <a:noFill/>
          <a:ln>
            <a:solidFill>
              <a:schemeClr val="tx1"/>
            </a:solidFill>
          </a:ln>
        </p:spPr>
        <p:txBody>
          <a:bodyPr wrap="square" rtlCol="0">
            <a:spAutoFit/>
          </a:bodyPr>
          <a:lstStyle/>
          <a:p>
            <a:pPr algn="ctr"/>
            <a:r>
              <a:rPr lang="en-US" dirty="0">
                <a:latin typeface="Gill Sans" panose="020B0502020104020203" pitchFamily="34" charset="-79"/>
                <a:cs typeface="Gill Sans" panose="020B0502020104020203" pitchFamily="34" charset="-79"/>
              </a:rPr>
              <a:t>Speculative</a:t>
            </a:r>
          </a:p>
          <a:p>
            <a:pPr algn="ctr"/>
            <a:r>
              <a:rPr lang="en-US" dirty="0">
                <a:latin typeface="Gill Sans" panose="020B0502020104020203" pitchFamily="34" charset="-79"/>
                <a:cs typeface="Gill Sans" panose="020B0502020104020203" pitchFamily="34" charset="-79"/>
              </a:rPr>
              <a:t>Region</a:t>
            </a:r>
          </a:p>
        </p:txBody>
      </p:sp>
    </p:spTree>
    <p:extLst>
      <p:ext uri="{BB962C8B-B14F-4D97-AF65-F5344CB8AC3E}">
        <p14:creationId xmlns:p14="http://schemas.microsoft.com/office/powerpoint/2010/main" val="87328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4.07407E-6 L -0.00013 0.16157 " pathEditMode="relative" rAng="0" ptsTypes="AA">
                                      <p:cBhvr>
                                        <p:cTn id="6" dur="2000" fill="hold"/>
                                        <p:tgtEl>
                                          <p:spTgt spid="37"/>
                                        </p:tgtEl>
                                        <p:attrNameLst>
                                          <p:attrName>ppt_x</p:attrName>
                                          <p:attrName>ppt_y</p:attrName>
                                        </p:attrNameLst>
                                      </p:cBhvr>
                                      <p:rCtr x="-13" y="8079"/>
                                    </p:animMotion>
                                  </p:childTnLst>
                                </p:cTn>
                              </p:par>
                              <p:par>
                                <p:cTn id="7" presetID="42" presetClass="path" presetSubtype="0" accel="50000" decel="50000" fill="hold" nodeType="withEffect">
                                  <p:stCondLst>
                                    <p:cond delay="0"/>
                                  </p:stCondLst>
                                  <p:childTnLst>
                                    <p:animMotion origin="layout" path="M 6.93889E-18 3.33333E-6 L 6.93889E-18 0.16944 " pathEditMode="relative" rAng="0" ptsTypes="AA">
                                      <p:cBhvr>
                                        <p:cTn id="8" dur="2000" fill="hold"/>
                                        <p:tgtEl>
                                          <p:spTgt spid="36"/>
                                        </p:tgtEl>
                                        <p:attrNameLst>
                                          <p:attrName>ppt_x</p:attrName>
                                          <p:attrName>ppt_y</p:attrName>
                                        </p:attrNameLst>
                                      </p:cBhvr>
                                      <p:rCtr x="0" y="8472"/>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58333E-6 1.48148E-6 L 0.28803 -0.00232 " pathEditMode="relative" rAng="0" ptsTypes="AA">
                                      <p:cBhvr>
                                        <p:cTn id="12" dur="2000" fill="hold"/>
                                        <p:tgtEl>
                                          <p:spTgt spid="22"/>
                                        </p:tgtEl>
                                        <p:attrNameLst>
                                          <p:attrName>ppt_x</p:attrName>
                                          <p:attrName>ppt_y</p:attrName>
                                        </p:attrNameLst>
                                      </p:cBhvr>
                                      <p:rCtr x="14401" y="-116"/>
                                    </p:animMotion>
                                  </p:childTnLst>
                                  <p:subTnLst>
                                    <p:set>
                                      <p:cBhvr override="childStyle">
                                        <p:cTn dur="1" fill="hold" display="0" masterRel="sameClick" afterEffect="1">
                                          <p:stCondLst>
                                            <p:cond evt="end" delay="0">
                                              <p:tn val="11"/>
                                            </p:cond>
                                          </p:stCondLst>
                                        </p:cTn>
                                        <p:tgtEl>
                                          <p:spTgt spid="22"/>
                                        </p:tgtEl>
                                        <p:attrNameLst>
                                          <p:attrName>style.visibility</p:attrName>
                                        </p:attrNameLst>
                                      </p:cBhvr>
                                      <p:to>
                                        <p:strVal val="hidden"/>
                                      </p:to>
                                    </p:set>
                                  </p:subTnLst>
                                </p:cTn>
                              </p:par>
                              <p:par>
                                <p:cTn id="13" presetID="1" presetClass="entr" presetSubtype="0" fill="hold" grpId="0" nodeType="withEffect">
                                  <p:stCondLst>
                                    <p:cond delay="200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4.58333E-6 -3.7037E-6 L 0.28685 -0.00254 " pathEditMode="relative" rAng="0" ptsTypes="AA">
                                      <p:cBhvr>
                                        <p:cTn id="20" dur="2000" fill="hold"/>
                                        <p:tgtEl>
                                          <p:spTgt spid="38"/>
                                        </p:tgtEl>
                                        <p:attrNameLst>
                                          <p:attrName>ppt_x</p:attrName>
                                          <p:attrName>ppt_y</p:attrName>
                                        </p:attrNameLst>
                                      </p:cBhvr>
                                      <p:rCtr x="14336" y="-139"/>
                                    </p:animMotion>
                                  </p:childTnLst>
                                  <p:subTnLst>
                                    <p:set>
                                      <p:cBhvr override="childStyle">
                                        <p:cTn dur="1" fill="hold" display="0" masterRel="sameClick" afterEffect="1">
                                          <p:stCondLst>
                                            <p:cond evt="end" delay="0">
                                              <p:tn val="19"/>
                                            </p:cond>
                                          </p:stCondLst>
                                        </p:cTn>
                                        <p:tgtEl>
                                          <p:spTgt spid="38"/>
                                        </p:tgtEl>
                                        <p:attrNameLst>
                                          <p:attrName>style.visibility</p:attrName>
                                        </p:attrNameLst>
                                      </p:cBhvr>
                                      <p:to>
                                        <p:strVal val="hidden"/>
                                      </p:to>
                                    </p:set>
                                  </p:subTnLst>
                                </p:cTn>
                              </p:par>
                              <p:par>
                                <p:cTn id="21" presetID="1" presetClass="entr" presetSubtype="0" fill="hold" grpId="0" nodeType="withEffect">
                                  <p:stCondLst>
                                    <p:cond delay="200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8.33333E-7 -3.7037E-6 L 0.09271 -0.00185 " pathEditMode="relative" rAng="0" ptsTypes="AA">
                                      <p:cBhvr>
                                        <p:cTn id="28" dur="1000" fill="hold"/>
                                        <p:tgtEl>
                                          <p:spTgt spid="29"/>
                                        </p:tgtEl>
                                        <p:attrNameLst>
                                          <p:attrName>ppt_x</p:attrName>
                                          <p:attrName>ppt_y</p:attrName>
                                        </p:attrNameLst>
                                      </p:cBhvr>
                                      <p:rCtr x="4635" y="-93"/>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4.375E-6 4.07407E-6 L -0.00013 0.32453 " pathEditMode="relative" rAng="0" ptsTypes="AA">
                                      <p:cBhvr>
                                        <p:cTn id="40" dur="2000" fill="hold"/>
                                        <p:tgtEl>
                                          <p:spTgt spid="49"/>
                                        </p:tgtEl>
                                        <p:attrNameLst>
                                          <p:attrName>ppt_x</p:attrName>
                                          <p:attrName>ppt_y</p:attrName>
                                        </p:attrNameLst>
                                      </p:cBhvr>
                                      <p:rCtr x="-13" y="16227"/>
                                    </p:animMotion>
                                  </p:childTnLst>
                                </p:cTn>
                              </p:par>
                              <p:par>
                                <p:cTn id="41" presetID="1" presetClass="exit"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linds(horizontal)">
                                      <p:cBhvr>
                                        <p:cTn id="47" dur="500"/>
                                        <p:tgtEl>
                                          <p:spTgt spid="55"/>
                                        </p:tgtEl>
                                      </p:cBhvr>
                                    </p:animEffect>
                                  </p:childTnLst>
                                </p:cTn>
                              </p:par>
                              <p:par>
                                <p:cTn id="48" presetID="3" presetClass="entr" presetSubtype="1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blinds(horizontal)">
                                      <p:cBhvr>
                                        <p:cTn id="5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29" grpId="0" animBg="1"/>
      <p:bldP spid="37" grpId="0"/>
      <p:bldP spid="38" grpId="0" animBg="1"/>
      <p:bldP spid="46" grpId="0" animBg="1"/>
      <p:bldP spid="47" grpId="0" animBg="1"/>
      <p:bldP spid="48" grpId="0" animBg="1"/>
      <p:bldP spid="49" grpId="0" animBg="1"/>
      <p:bldP spid="50" grpId="0"/>
      <p:bldP spid="51"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A468-DB9F-AA60-9800-478E9F425DBE}"/>
              </a:ext>
            </a:extLst>
          </p:cNvPr>
          <p:cNvSpPr>
            <a:spLocks noGrp="1"/>
          </p:cNvSpPr>
          <p:nvPr>
            <p:ph type="title"/>
          </p:nvPr>
        </p:nvSpPr>
        <p:spPr>
          <a:xfrm>
            <a:off x="0" y="0"/>
            <a:ext cx="11837096" cy="1121383"/>
          </a:xfrm>
        </p:spPr>
        <p:txBody>
          <a:bodyPr/>
          <a:lstStyle/>
          <a:p>
            <a:r>
              <a:rPr lang="en-US" dirty="0"/>
              <a:t>Power Failure Recovery with Memory Controller Speculation</a:t>
            </a:r>
          </a:p>
        </p:txBody>
      </p:sp>
      <p:sp>
        <p:nvSpPr>
          <p:cNvPr id="5" name="Slide Number Placeholder 4">
            <a:extLst>
              <a:ext uri="{FF2B5EF4-FFF2-40B4-BE49-F238E27FC236}">
                <a16:creationId xmlns:a16="http://schemas.microsoft.com/office/drawing/2014/main" id="{1AA503F8-E05E-6800-93F5-3AFE97E77969}"/>
              </a:ext>
            </a:extLst>
          </p:cNvPr>
          <p:cNvSpPr>
            <a:spLocks noGrp="1"/>
          </p:cNvSpPr>
          <p:nvPr>
            <p:ph type="sldNum" sz="quarter" idx="12"/>
          </p:nvPr>
        </p:nvSpPr>
        <p:spPr/>
        <p:txBody>
          <a:bodyPr/>
          <a:lstStyle/>
          <a:p>
            <a:fld id="{BEF5F9A7-FFD9-4159-A58F-AE73538ED447}" type="slidenum">
              <a:rPr lang="en-US" smtClean="0"/>
              <a:pPr/>
              <a:t>15</a:t>
            </a:fld>
            <a:endParaRPr lang="en-US" dirty="0"/>
          </a:p>
        </p:txBody>
      </p:sp>
      <p:pic>
        <p:nvPicPr>
          <p:cNvPr id="6" name="Picture 2" descr="Image result for power">
            <a:extLst>
              <a:ext uri="{FF2B5EF4-FFF2-40B4-BE49-F238E27FC236}">
                <a16:creationId xmlns:a16="http://schemas.microsoft.com/office/drawing/2014/main" id="{9F78B6D0-7C30-547A-65B8-F79431DA8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848" y="2483757"/>
            <a:ext cx="1640170" cy="164749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50E6502-85C7-F4A1-929A-5C4E3DDF4AC0}"/>
              </a:ext>
            </a:extLst>
          </p:cNvPr>
          <p:cNvCxnSpPr>
            <a:cxnSpLocks/>
            <a:stCxn id="12" idx="4"/>
            <a:endCxn id="11" idx="0"/>
          </p:cNvCxnSpPr>
          <p:nvPr/>
        </p:nvCxnSpPr>
        <p:spPr>
          <a:xfrm>
            <a:off x="3859854" y="3546166"/>
            <a:ext cx="250122" cy="5717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6675CB-1625-4ADF-5DA7-1E0CD2F80789}"/>
              </a:ext>
            </a:extLst>
          </p:cNvPr>
          <p:cNvSpPr/>
          <p:nvPr/>
        </p:nvSpPr>
        <p:spPr>
          <a:xfrm>
            <a:off x="1346168" y="1433781"/>
            <a:ext cx="3228419" cy="211950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ST1: 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9" name="Rectangle 8">
            <a:extLst>
              <a:ext uri="{FF2B5EF4-FFF2-40B4-BE49-F238E27FC236}">
                <a16:creationId xmlns:a16="http://schemas.microsoft.com/office/drawing/2014/main" id="{4306F4F4-89A3-6CF6-4AED-D9EFB9B2BB2F}"/>
              </a:ext>
            </a:extLst>
          </p:cNvPr>
          <p:cNvSpPr/>
          <p:nvPr/>
        </p:nvSpPr>
        <p:spPr>
          <a:xfrm>
            <a:off x="1345730" y="3698444"/>
            <a:ext cx="3228419" cy="144477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ST2: 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ST3: Store r4, [r1]</a:t>
            </a:r>
          </a:p>
        </p:txBody>
      </p:sp>
      <p:sp>
        <p:nvSpPr>
          <p:cNvPr id="10" name="Rectangle 9">
            <a:extLst>
              <a:ext uri="{FF2B5EF4-FFF2-40B4-BE49-F238E27FC236}">
                <a16:creationId xmlns:a16="http://schemas.microsoft.com/office/drawing/2014/main" id="{E2B872B6-6A6C-3745-AE37-588D3BA115DA}"/>
              </a:ext>
            </a:extLst>
          </p:cNvPr>
          <p:cNvSpPr/>
          <p:nvPr/>
        </p:nvSpPr>
        <p:spPr>
          <a:xfrm>
            <a:off x="1340504" y="3591554"/>
            <a:ext cx="3228419" cy="75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E0F8D2A-9E1E-9951-AF1B-2C0248473B2F}"/>
              </a:ext>
            </a:extLst>
          </p:cNvPr>
          <p:cNvSpPr/>
          <p:nvPr/>
        </p:nvSpPr>
        <p:spPr>
          <a:xfrm>
            <a:off x="3711337" y="4117954"/>
            <a:ext cx="797278" cy="6556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965E4-E42C-1505-7BB7-31DED92E4E5F}"/>
              </a:ext>
            </a:extLst>
          </p:cNvPr>
          <p:cNvSpPr/>
          <p:nvPr/>
        </p:nvSpPr>
        <p:spPr>
          <a:xfrm>
            <a:off x="3443298" y="2954690"/>
            <a:ext cx="833112" cy="59147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4DD7579-4CCA-8167-D647-101F2C9858E9}"/>
              </a:ext>
            </a:extLst>
          </p:cNvPr>
          <p:cNvCxnSpPr>
            <a:cxnSpLocks/>
            <a:stCxn id="12" idx="4"/>
            <a:endCxn id="11" idx="0"/>
          </p:cNvCxnSpPr>
          <p:nvPr/>
        </p:nvCxnSpPr>
        <p:spPr>
          <a:xfrm>
            <a:off x="3859854" y="3546166"/>
            <a:ext cx="250122" cy="5717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ABFE5A-2E22-A1BC-9CE2-F2A1EF8AB7F8}"/>
              </a:ext>
            </a:extLst>
          </p:cNvPr>
          <p:cNvCxnSpPr>
            <a:cxnSpLocks/>
          </p:cNvCxnSpPr>
          <p:nvPr/>
        </p:nvCxnSpPr>
        <p:spPr>
          <a:xfrm>
            <a:off x="993166" y="3089680"/>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254C9B-B9A0-7FDC-EDC6-DA1E051580F9}"/>
              </a:ext>
            </a:extLst>
          </p:cNvPr>
          <p:cNvSpPr txBox="1"/>
          <p:nvPr/>
        </p:nvSpPr>
        <p:spPr>
          <a:xfrm>
            <a:off x="716918" y="1395507"/>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17" name="TextBox 16">
            <a:extLst>
              <a:ext uri="{FF2B5EF4-FFF2-40B4-BE49-F238E27FC236}">
                <a16:creationId xmlns:a16="http://schemas.microsoft.com/office/drawing/2014/main" id="{E65CB312-838E-7FC9-1B82-F9A2603DC16D}"/>
              </a:ext>
            </a:extLst>
          </p:cNvPr>
          <p:cNvSpPr txBox="1"/>
          <p:nvPr/>
        </p:nvSpPr>
        <p:spPr>
          <a:xfrm>
            <a:off x="672477" y="3593159"/>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Rg2</a:t>
            </a:r>
          </a:p>
        </p:txBody>
      </p:sp>
      <p:sp>
        <p:nvSpPr>
          <p:cNvPr id="18" name="Google Shape;151;p18">
            <a:extLst>
              <a:ext uri="{FF2B5EF4-FFF2-40B4-BE49-F238E27FC236}">
                <a16:creationId xmlns:a16="http://schemas.microsoft.com/office/drawing/2014/main" id="{0A3E94F8-27E3-76CA-FB17-B99A7AA9C5C0}"/>
              </a:ext>
            </a:extLst>
          </p:cNvPr>
          <p:cNvSpPr/>
          <p:nvPr/>
        </p:nvSpPr>
        <p:spPr>
          <a:xfrm>
            <a:off x="8091616" y="4204964"/>
            <a:ext cx="2465548" cy="980700"/>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9" name="TextBox 18">
            <a:extLst>
              <a:ext uri="{FF2B5EF4-FFF2-40B4-BE49-F238E27FC236}">
                <a16:creationId xmlns:a16="http://schemas.microsoft.com/office/drawing/2014/main" id="{7D549183-AB28-9297-6A68-C4ACAE31CC78}"/>
              </a:ext>
            </a:extLst>
          </p:cNvPr>
          <p:cNvSpPr txBox="1"/>
          <p:nvPr/>
        </p:nvSpPr>
        <p:spPr>
          <a:xfrm>
            <a:off x="7990687" y="3588768"/>
            <a:ext cx="2844685" cy="523220"/>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DIMM</a:t>
            </a:r>
          </a:p>
        </p:txBody>
      </p:sp>
      <p:cxnSp>
        <p:nvCxnSpPr>
          <p:cNvPr id="21" name="Straight Arrow Connector 20">
            <a:extLst>
              <a:ext uri="{FF2B5EF4-FFF2-40B4-BE49-F238E27FC236}">
                <a16:creationId xmlns:a16="http://schemas.microsoft.com/office/drawing/2014/main" id="{9E30AEEA-715B-3198-6F6D-9848B24B230C}"/>
              </a:ext>
            </a:extLst>
          </p:cNvPr>
          <p:cNvCxnSpPr>
            <a:cxnSpLocks/>
            <a:stCxn id="23" idx="3"/>
            <a:endCxn id="18" idx="1"/>
          </p:cNvCxnSpPr>
          <p:nvPr/>
        </p:nvCxnSpPr>
        <p:spPr>
          <a:xfrm flipV="1">
            <a:off x="7365541" y="4695314"/>
            <a:ext cx="726075" cy="2692"/>
          </a:xfrm>
          <a:prstGeom prst="straightConnector1">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62C048A-494D-EFF3-E498-369DCC1429E0}"/>
              </a:ext>
            </a:extLst>
          </p:cNvPr>
          <p:cNvSpPr txBox="1"/>
          <p:nvPr/>
        </p:nvSpPr>
        <p:spPr>
          <a:xfrm>
            <a:off x="5996255" y="4467173"/>
            <a:ext cx="1369286" cy="461665"/>
          </a:xfrm>
          <a:prstGeom prst="rect">
            <a:avLst/>
          </a:prstGeom>
          <a:noFill/>
          <a:ln>
            <a:solidFill>
              <a:schemeClr val="tx1"/>
            </a:solidFill>
          </a:ln>
        </p:spPr>
        <p:txBody>
          <a:bodyPr wrap="none" rtlCol="0">
            <a:spAutoFit/>
          </a:bodyPr>
          <a:lstStyle/>
          <a:p>
            <a:r>
              <a:rPr lang="en-US" sz="2400" dirty="0">
                <a:latin typeface="Gill Sans" panose="020B0502020104020203" pitchFamily="34" charset="-79"/>
                <a:cs typeface="Gill Sans" panose="020B0502020104020203" pitchFamily="34" charset="-79"/>
              </a:rPr>
              <a:t>Near MC</a:t>
            </a:r>
          </a:p>
        </p:txBody>
      </p:sp>
      <p:sp>
        <p:nvSpPr>
          <p:cNvPr id="24" name="Google Shape;151;p18">
            <a:extLst>
              <a:ext uri="{FF2B5EF4-FFF2-40B4-BE49-F238E27FC236}">
                <a16:creationId xmlns:a16="http://schemas.microsoft.com/office/drawing/2014/main" id="{E1C2AAE7-27A7-7C99-C13F-4E8E4CA99EC5}"/>
              </a:ext>
            </a:extLst>
          </p:cNvPr>
          <p:cNvSpPr/>
          <p:nvPr/>
        </p:nvSpPr>
        <p:spPr>
          <a:xfrm>
            <a:off x="9275308" y="1948351"/>
            <a:ext cx="1990729"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 name="TextBox 24">
            <a:extLst>
              <a:ext uri="{FF2B5EF4-FFF2-40B4-BE49-F238E27FC236}">
                <a16:creationId xmlns:a16="http://schemas.microsoft.com/office/drawing/2014/main" id="{B8D2F7F8-5FDF-564C-705A-DDA9DB809E89}"/>
              </a:ext>
            </a:extLst>
          </p:cNvPr>
          <p:cNvSpPr txBox="1"/>
          <p:nvPr/>
        </p:nvSpPr>
        <p:spPr>
          <a:xfrm>
            <a:off x="9119324" y="1337335"/>
            <a:ext cx="2224029" cy="523220"/>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DIMM</a:t>
            </a:r>
          </a:p>
        </p:txBody>
      </p:sp>
      <p:cxnSp>
        <p:nvCxnSpPr>
          <p:cNvPr id="26" name="Straight Arrow Connector 25">
            <a:extLst>
              <a:ext uri="{FF2B5EF4-FFF2-40B4-BE49-F238E27FC236}">
                <a16:creationId xmlns:a16="http://schemas.microsoft.com/office/drawing/2014/main" id="{AEE066ED-6511-73C4-4B5D-F9BB49E15322}"/>
              </a:ext>
            </a:extLst>
          </p:cNvPr>
          <p:cNvCxnSpPr>
            <a:cxnSpLocks/>
            <a:stCxn id="27" idx="3"/>
            <a:endCxn id="24" idx="1"/>
          </p:cNvCxnSpPr>
          <p:nvPr/>
        </p:nvCxnSpPr>
        <p:spPr>
          <a:xfrm flipV="1">
            <a:off x="7990202" y="2292445"/>
            <a:ext cx="1285106" cy="1"/>
          </a:xfrm>
          <a:prstGeom prst="straightConnector1">
            <a:avLst/>
          </a:prstGeom>
          <a:ln w="254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F18F97-FEAB-1546-5037-7B04F1C74530}"/>
              </a:ext>
            </a:extLst>
          </p:cNvPr>
          <p:cNvSpPr txBox="1"/>
          <p:nvPr/>
        </p:nvSpPr>
        <p:spPr>
          <a:xfrm>
            <a:off x="6864573" y="2061613"/>
            <a:ext cx="1125629" cy="461665"/>
          </a:xfrm>
          <a:prstGeom prst="rect">
            <a:avLst/>
          </a:prstGeom>
          <a:noFill/>
          <a:ln>
            <a:solidFill>
              <a:schemeClr val="tx1"/>
            </a:solidFill>
          </a:ln>
        </p:spPr>
        <p:txBody>
          <a:bodyPr wrap="none" rtlCol="0">
            <a:spAutoFit/>
          </a:bodyPr>
          <a:lstStyle/>
          <a:p>
            <a:r>
              <a:rPr lang="en-US" sz="2400" dirty="0">
                <a:latin typeface="Gill Sans" panose="020B0502020104020203" pitchFamily="34" charset="-79"/>
                <a:cs typeface="Gill Sans" panose="020B0502020104020203" pitchFamily="34" charset="-79"/>
              </a:rPr>
              <a:t>Far MC</a:t>
            </a:r>
          </a:p>
        </p:txBody>
      </p:sp>
      <p:sp>
        <p:nvSpPr>
          <p:cNvPr id="28" name="Rectangle 27">
            <a:extLst>
              <a:ext uri="{FF2B5EF4-FFF2-40B4-BE49-F238E27FC236}">
                <a16:creationId xmlns:a16="http://schemas.microsoft.com/office/drawing/2014/main" id="{5ED88DDF-546A-41B9-6FD4-DA1F0E39AE81}"/>
              </a:ext>
            </a:extLst>
          </p:cNvPr>
          <p:cNvSpPr/>
          <p:nvPr/>
        </p:nvSpPr>
        <p:spPr>
          <a:xfrm>
            <a:off x="8104028" y="4193754"/>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a:t>
            </a:r>
          </a:p>
        </p:txBody>
      </p:sp>
      <p:sp>
        <p:nvSpPr>
          <p:cNvPr id="29" name="Rectangle 28">
            <a:extLst>
              <a:ext uri="{FF2B5EF4-FFF2-40B4-BE49-F238E27FC236}">
                <a16:creationId xmlns:a16="http://schemas.microsoft.com/office/drawing/2014/main" id="{002EBDD7-C60A-5A3E-025E-770C3CE3CDD0}"/>
              </a:ext>
            </a:extLst>
          </p:cNvPr>
          <p:cNvSpPr/>
          <p:nvPr/>
        </p:nvSpPr>
        <p:spPr>
          <a:xfrm>
            <a:off x="8152402" y="2061613"/>
            <a:ext cx="931205"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ST1</a:t>
            </a:r>
          </a:p>
        </p:txBody>
      </p:sp>
      <p:sp>
        <p:nvSpPr>
          <p:cNvPr id="33" name="TextBox 32">
            <a:extLst>
              <a:ext uri="{FF2B5EF4-FFF2-40B4-BE49-F238E27FC236}">
                <a16:creationId xmlns:a16="http://schemas.microsoft.com/office/drawing/2014/main" id="{0DA3DA52-F727-E0B3-23BF-06D92C4D5883}"/>
              </a:ext>
            </a:extLst>
          </p:cNvPr>
          <p:cNvSpPr txBox="1"/>
          <p:nvPr/>
        </p:nvSpPr>
        <p:spPr>
          <a:xfrm>
            <a:off x="1574599" y="2455491"/>
            <a:ext cx="1230401"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my </a:t>
            </a:r>
            <a:r>
              <a:rPr lang="en-US" sz="2000" dirty="0">
                <a:solidFill>
                  <a:srgbClr val="FF0000"/>
                </a:solidFill>
                <a:latin typeface="Gill Sans" panose="020B0502020104020203" pitchFamily="34" charset="-79"/>
                <a:cs typeface="Gill Sans" panose="020B0502020104020203" pitchFamily="34" charset="-79"/>
              </a:rPr>
              <a:t>r4</a:t>
            </a:r>
          </a:p>
        </p:txBody>
      </p:sp>
      <p:sp>
        <p:nvSpPr>
          <p:cNvPr id="34" name="Rectangular Callout 33">
            <a:extLst>
              <a:ext uri="{FF2B5EF4-FFF2-40B4-BE49-F238E27FC236}">
                <a16:creationId xmlns:a16="http://schemas.microsoft.com/office/drawing/2014/main" id="{89CEF0E5-CB5E-EE0B-BB05-C7FEEB727B66}"/>
              </a:ext>
            </a:extLst>
          </p:cNvPr>
          <p:cNvSpPr/>
          <p:nvPr/>
        </p:nvSpPr>
        <p:spPr>
          <a:xfrm rot="5400000">
            <a:off x="1942958" y="2050769"/>
            <a:ext cx="485710" cy="1265091"/>
          </a:xfrm>
          <a:prstGeom prst="wedgeRectCallout">
            <a:avLst>
              <a:gd name="adj1" fmla="val 71228"/>
              <a:gd name="adj2" fmla="val 208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861D8C4-53DF-4F7A-7F74-8B89E4B6FBBD}"/>
              </a:ext>
            </a:extLst>
          </p:cNvPr>
          <p:cNvSpPr txBox="1"/>
          <p:nvPr/>
        </p:nvSpPr>
        <p:spPr>
          <a:xfrm>
            <a:off x="0" y="5915496"/>
            <a:ext cx="7361952" cy="369332"/>
          </a:xfrm>
          <a:prstGeom prst="rect">
            <a:avLst/>
          </a:prstGeom>
          <a:noFill/>
        </p:spPr>
        <p:txBody>
          <a:bodyPr wrap="none" rtlCol="0">
            <a:spAutoFit/>
          </a:bodyPr>
          <a:lstStyle/>
          <a:p>
            <a:r>
              <a:rPr lang="en-US" dirty="0">
                <a:latin typeface="Gill Sans" panose="020B0502020104020203" pitchFamily="34" charset="-79"/>
                <a:cs typeface="Gill Sans" panose="020B0502020104020203" pitchFamily="34" charset="-79"/>
              </a:rPr>
              <a:t>* Initially, Rg1 is the oldest unpersisted region, while Rg2 is under speculation</a:t>
            </a:r>
          </a:p>
        </p:txBody>
      </p:sp>
      <p:sp>
        <p:nvSpPr>
          <p:cNvPr id="46" name="Rectangle 45">
            <a:extLst>
              <a:ext uri="{FF2B5EF4-FFF2-40B4-BE49-F238E27FC236}">
                <a16:creationId xmlns:a16="http://schemas.microsoft.com/office/drawing/2014/main" id="{224E64B4-9C74-0E26-FD0A-C442C1FA1BFC}"/>
              </a:ext>
            </a:extLst>
          </p:cNvPr>
          <p:cNvSpPr/>
          <p:nvPr/>
        </p:nvSpPr>
        <p:spPr>
          <a:xfrm>
            <a:off x="8104028" y="4694826"/>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a:t>
            </a:r>
          </a:p>
        </p:txBody>
      </p:sp>
      <p:sp>
        <p:nvSpPr>
          <p:cNvPr id="47" name="Rectangle 46">
            <a:extLst>
              <a:ext uri="{FF2B5EF4-FFF2-40B4-BE49-F238E27FC236}">
                <a16:creationId xmlns:a16="http://schemas.microsoft.com/office/drawing/2014/main" id="{CD882116-1EF2-AC83-54DE-18966A9AE33D}"/>
              </a:ext>
            </a:extLst>
          </p:cNvPr>
          <p:cNvSpPr/>
          <p:nvPr/>
        </p:nvSpPr>
        <p:spPr>
          <a:xfrm>
            <a:off x="9059617" y="4199752"/>
            <a:ext cx="1491296"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ST2’s log</a:t>
            </a:r>
          </a:p>
        </p:txBody>
      </p:sp>
      <p:sp>
        <p:nvSpPr>
          <p:cNvPr id="48" name="Rectangle 47">
            <a:extLst>
              <a:ext uri="{FF2B5EF4-FFF2-40B4-BE49-F238E27FC236}">
                <a16:creationId xmlns:a16="http://schemas.microsoft.com/office/drawing/2014/main" id="{738FC88F-B9B7-5F3F-3E26-FBC42E3CE9B9}"/>
              </a:ext>
            </a:extLst>
          </p:cNvPr>
          <p:cNvSpPr/>
          <p:nvPr/>
        </p:nvSpPr>
        <p:spPr>
          <a:xfrm>
            <a:off x="9061429" y="4694826"/>
            <a:ext cx="1491296"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panose="020B0502020104020203" pitchFamily="34" charset="-79"/>
                <a:ea typeface="Tahoma" panose="020B0604030504040204" pitchFamily="34" charset="0"/>
                <a:cs typeface="Gill Sans" panose="020B0502020104020203" pitchFamily="34" charset="-79"/>
              </a:rPr>
              <a:t>ST3’s log</a:t>
            </a:r>
          </a:p>
        </p:txBody>
      </p:sp>
      <p:sp>
        <p:nvSpPr>
          <p:cNvPr id="49" name="TextBox 48">
            <a:extLst>
              <a:ext uri="{FF2B5EF4-FFF2-40B4-BE49-F238E27FC236}">
                <a16:creationId xmlns:a16="http://schemas.microsoft.com/office/drawing/2014/main" id="{20881C8F-F4FC-A0F7-F561-4CF887B60435}"/>
              </a:ext>
            </a:extLst>
          </p:cNvPr>
          <p:cNvSpPr txBox="1"/>
          <p:nvPr/>
        </p:nvSpPr>
        <p:spPr>
          <a:xfrm>
            <a:off x="4897633" y="1131225"/>
            <a:ext cx="1265090" cy="923330"/>
          </a:xfrm>
          <a:prstGeom prst="wedgeRectCallout">
            <a:avLst>
              <a:gd name="adj1" fmla="val -73957"/>
              <a:gd name="adj2" fmla="val -13679"/>
            </a:avLst>
          </a:prstGeom>
          <a:noFill/>
          <a:ln>
            <a:solidFill>
              <a:schemeClr val="tx1"/>
            </a:solidFill>
          </a:ln>
        </p:spPr>
        <p:txBody>
          <a:bodyPr wrap="square" rtlCol="0">
            <a:spAutoFit/>
          </a:bodyPr>
          <a:lstStyle/>
          <a:p>
            <a:pPr algn="ctr"/>
            <a:r>
              <a:rPr lang="en-US" dirty="0">
                <a:latin typeface="Gill Sans" panose="020B0502020104020203" pitchFamily="34" charset="-79"/>
                <a:cs typeface="Gill Sans" panose="020B0502020104020203" pitchFamily="34" charset="-79"/>
              </a:rPr>
              <a:t>Oldest</a:t>
            </a:r>
          </a:p>
          <a:p>
            <a:pPr algn="ctr"/>
            <a:r>
              <a:rPr lang="en-US" dirty="0">
                <a:latin typeface="Gill Sans" panose="020B0502020104020203" pitchFamily="34" charset="-79"/>
                <a:cs typeface="Gill Sans" panose="020B0502020104020203" pitchFamily="34" charset="-79"/>
              </a:rPr>
              <a:t>unpersisted</a:t>
            </a:r>
          </a:p>
          <a:p>
            <a:pPr algn="ctr"/>
            <a:r>
              <a:rPr lang="en-US" dirty="0">
                <a:latin typeface="Gill Sans" panose="020B0502020104020203" pitchFamily="34" charset="-79"/>
                <a:cs typeface="Gill Sans" panose="020B0502020104020203" pitchFamily="34" charset="-79"/>
              </a:rPr>
              <a:t>region</a:t>
            </a:r>
          </a:p>
        </p:txBody>
      </p:sp>
      <p:sp>
        <p:nvSpPr>
          <p:cNvPr id="43" name="TextBox 42">
            <a:extLst>
              <a:ext uri="{FF2B5EF4-FFF2-40B4-BE49-F238E27FC236}">
                <a16:creationId xmlns:a16="http://schemas.microsoft.com/office/drawing/2014/main" id="{70110080-132E-36EF-B95B-F055E925DAB3}"/>
              </a:ext>
            </a:extLst>
          </p:cNvPr>
          <p:cNvSpPr txBox="1"/>
          <p:nvPr/>
        </p:nvSpPr>
        <p:spPr>
          <a:xfrm>
            <a:off x="94702" y="2913486"/>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pic>
        <p:nvPicPr>
          <p:cNvPr id="44" name="Picture 2" descr="Image result for power outage">
            <a:extLst>
              <a:ext uri="{FF2B5EF4-FFF2-40B4-BE49-F238E27FC236}">
                <a16:creationId xmlns:a16="http://schemas.microsoft.com/office/drawing/2014/main" id="{64FFF10F-905C-6134-4275-042EE7671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291" y="2463436"/>
            <a:ext cx="1877415" cy="168554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6" descr="Crazy Smiling Emoji Sticker">
            <a:extLst>
              <a:ext uri="{FF2B5EF4-FFF2-40B4-BE49-F238E27FC236}">
                <a16:creationId xmlns:a16="http://schemas.microsoft.com/office/drawing/2014/main" id="{2CD7CE63-FE69-831A-5063-CC31DB341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62" y="2223439"/>
            <a:ext cx="774695" cy="77469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power">
            <a:extLst>
              <a:ext uri="{FF2B5EF4-FFF2-40B4-BE49-F238E27FC236}">
                <a16:creationId xmlns:a16="http://schemas.microsoft.com/office/drawing/2014/main" id="{F5EDC441-78E4-5771-B3ED-4C523454A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729" y="2554132"/>
            <a:ext cx="1826679" cy="1834834"/>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Curved Right Arrow 31">
            <a:extLst>
              <a:ext uri="{FF2B5EF4-FFF2-40B4-BE49-F238E27FC236}">
                <a16:creationId xmlns:a16="http://schemas.microsoft.com/office/drawing/2014/main" id="{238D1305-6629-432D-E7A0-D5E7719D485D}"/>
              </a:ext>
            </a:extLst>
          </p:cNvPr>
          <p:cNvSpPr/>
          <p:nvPr/>
        </p:nvSpPr>
        <p:spPr>
          <a:xfrm rot="10800000">
            <a:off x="4587978" y="1395506"/>
            <a:ext cx="649007" cy="1962050"/>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38" name="Rectangle 37">
            <a:extLst>
              <a:ext uri="{FF2B5EF4-FFF2-40B4-BE49-F238E27FC236}">
                <a16:creationId xmlns:a16="http://schemas.microsoft.com/office/drawing/2014/main" id="{B239C1DC-03EB-D94B-4F29-F8B025FC8D83}"/>
              </a:ext>
            </a:extLst>
          </p:cNvPr>
          <p:cNvSpPr/>
          <p:nvPr/>
        </p:nvSpPr>
        <p:spPr>
          <a:xfrm>
            <a:off x="2013370" y="3639326"/>
            <a:ext cx="1997724" cy="707886"/>
          </a:xfrm>
          <a:prstGeom prst="rect">
            <a:avLst/>
          </a:prstGeom>
        </p:spPr>
        <p:txBody>
          <a:bodyPr wrap="square">
            <a:spAutoFit/>
          </a:bodyPr>
          <a:lstStyle/>
          <a:p>
            <a:pPr algn="ctr"/>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Memory write-after-read dep.</a:t>
            </a:r>
          </a:p>
        </p:txBody>
      </p:sp>
    </p:spTree>
    <p:extLst>
      <p:ext uri="{BB962C8B-B14F-4D97-AF65-F5344CB8AC3E}">
        <p14:creationId xmlns:p14="http://schemas.microsoft.com/office/powerpoint/2010/main" val="24387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2" presetClass="exit" presetSubtype="3" fill="hold" grpId="0" nodeType="withEffect">
                                  <p:stCondLst>
                                    <p:cond delay="0"/>
                                  </p:stCondLst>
                                  <p:childTnLst>
                                    <p:anim calcmode="lin" valueType="num">
                                      <p:cBhvr additive="base">
                                        <p:cTn id="15" dur="1000"/>
                                        <p:tgtEl>
                                          <p:spTgt spid="29"/>
                                        </p:tgtEl>
                                        <p:attrNameLst>
                                          <p:attrName>ppt_x</p:attrName>
                                        </p:attrNameLst>
                                      </p:cBhvr>
                                      <p:tavLst>
                                        <p:tav tm="0">
                                          <p:val>
                                            <p:strVal val="ppt_x"/>
                                          </p:val>
                                        </p:tav>
                                        <p:tav tm="100000">
                                          <p:val>
                                            <p:strVal val="1+ppt_w/2"/>
                                          </p:val>
                                        </p:tav>
                                      </p:tavLst>
                                    </p:anim>
                                    <p:anim calcmode="lin" valueType="num">
                                      <p:cBhvr additive="base">
                                        <p:cTn id="16" dur="1000"/>
                                        <p:tgtEl>
                                          <p:spTgt spid="29"/>
                                        </p:tgtEl>
                                        <p:attrNameLst>
                                          <p:attrName>ppt_y</p:attrName>
                                        </p:attrNameLst>
                                      </p:cBhvr>
                                      <p:tavLst>
                                        <p:tav tm="0">
                                          <p:val>
                                            <p:strVal val="ppt_y"/>
                                          </p:val>
                                        </p:tav>
                                        <p:tav tm="100000">
                                          <p:val>
                                            <p:strVal val="0-ppt_h/2"/>
                                          </p:val>
                                        </p:tav>
                                      </p:tavLst>
                                    </p:anim>
                                    <p:set>
                                      <p:cBhvr>
                                        <p:cTn id="17" dur="1" fill="hold">
                                          <p:stCondLst>
                                            <p:cond delay="9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28"/>
                                        </p:tgtEl>
                                        <p:attrNameLst>
                                          <p:attrName>ppt_x</p:attrName>
                                        </p:attrNameLst>
                                      </p:cBhvr>
                                      <p:tavLst>
                                        <p:tav tm="0">
                                          <p:val>
                                            <p:strVal val="ppt_x"/>
                                          </p:val>
                                        </p:tav>
                                        <p:tav tm="100000">
                                          <p:val>
                                            <p:strVal val="ppt_x"/>
                                          </p:val>
                                        </p:tav>
                                      </p:tavLst>
                                    </p:anim>
                                    <p:anim calcmode="lin" valueType="num">
                                      <p:cBhvr additive="base">
                                        <p:cTn id="27" dur="500"/>
                                        <p:tgtEl>
                                          <p:spTgt spid="28"/>
                                        </p:tgtEl>
                                        <p:attrNameLst>
                                          <p:attrName>ppt_y</p:attrName>
                                        </p:attrNameLst>
                                      </p:cBhvr>
                                      <p:tavLst>
                                        <p:tav tm="0">
                                          <p:val>
                                            <p:strVal val="ppt_y"/>
                                          </p:val>
                                        </p:tav>
                                        <p:tav tm="100000">
                                          <p:val>
                                            <p:strVal val="1+ppt_h/2"/>
                                          </p:val>
                                        </p:tav>
                                      </p:tavLst>
                                    </p:anim>
                                    <p:set>
                                      <p:cBhvr>
                                        <p:cTn id="28" dur="1" fill="hold">
                                          <p:stCondLst>
                                            <p:cond delay="499"/>
                                          </p:stCondLst>
                                        </p:cTn>
                                        <p:tgtEl>
                                          <p:spTgt spid="28"/>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46"/>
                                        </p:tgtEl>
                                        <p:attrNameLst>
                                          <p:attrName>ppt_x</p:attrName>
                                        </p:attrNameLst>
                                      </p:cBhvr>
                                      <p:tavLst>
                                        <p:tav tm="0">
                                          <p:val>
                                            <p:strVal val="ppt_x"/>
                                          </p:val>
                                        </p:tav>
                                        <p:tav tm="100000">
                                          <p:val>
                                            <p:strVal val="ppt_x"/>
                                          </p:val>
                                        </p:tav>
                                      </p:tavLst>
                                    </p:anim>
                                    <p:anim calcmode="lin" valueType="num">
                                      <p:cBhvr additive="base">
                                        <p:cTn id="31" dur="500"/>
                                        <p:tgtEl>
                                          <p:spTgt spid="46"/>
                                        </p:tgtEl>
                                        <p:attrNameLst>
                                          <p:attrName>ppt_y</p:attrName>
                                        </p:attrNameLst>
                                      </p:cBhvr>
                                      <p:tavLst>
                                        <p:tav tm="0">
                                          <p:val>
                                            <p:strVal val="ppt_y"/>
                                          </p:val>
                                        </p:tav>
                                        <p:tav tm="100000">
                                          <p:val>
                                            <p:strVal val="1+ppt_h/2"/>
                                          </p:val>
                                        </p:tav>
                                      </p:tavLst>
                                    </p:anim>
                                    <p:set>
                                      <p:cBhvr>
                                        <p:cTn id="32" dur="1" fill="hold">
                                          <p:stCondLst>
                                            <p:cond delay="499"/>
                                          </p:stCondLst>
                                        </p:cTn>
                                        <p:tgtEl>
                                          <p:spTgt spid="46"/>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47"/>
                                        </p:tgtEl>
                                        <p:attrNameLst>
                                          <p:attrName>ppt_x</p:attrName>
                                        </p:attrNameLst>
                                      </p:cBhvr>
                                      <p:tavLst>
                                        <p:tav tm="0">
                                          <p:val>
                                            <p:strVal val="ppt_x"/>
                                          </p:val>
                                        </p:tav>
                                        <p:tav tm="100000">
                                          <p:val>
                                            <p:strVal val="ppt_x"/>
                                          </p:val>
                                        </p:tav>
                                      </p:tavLst>
                                    </p:anim>
                                    <p:anim calcmode="lin" valueType="num">
                                      <p:cBhvr additive="base">
                                        <p:cTn id="35" dur="500"/>
                                        <p:tgtEl>
                                          <p:spTgt spid="47"/>
                                        </p:tgtEl>
                                        <p:attrNameLst>
                                          <p:attrName>ppt_y</p:attrName>
                                        </p:attrNameLst>
                                      </p:cBhvr>
                                      <p:tavLst>
                                        <p:tav tm="0">
                                          <p:val>
                                            <p:strVal val="ppt_y"/>
                                          </p:val>
                                        </p:tav>
                                        <p:tav tm="100000">
                                          <p:val>
                                            <p:strVal val="1+ppt_h/2"/>
                                          </p:val>
                                        </p:tav>
                                      </p:tavLst>
                                    </p:anim>
                                    <p:set>
                                      <p:cBhvr>
                                        <p:cTn id="36" dur="1" fill="hold">
                                          <p:stCondLst>
                                            <p:cond delay="499"/>
                                          </p:stCondLst>
                                        </p:cTn>
                                        <p:tgtEl>
                                          <p:spTgt spid="47"/>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8"/>
                                        </p:tgtEl>
                                        <p:attrNameLst>
                                          <p:attrName>ppt_x</p:attrName>
                                        </p:attrNameLst>
                                      </p:cBhvr>
                                      <p:tavLst>
                                        <p:tav tm="0">
                                          <p:val>
                                            <p:strVal val="ppt_x"/>
                                          </p:val>
                                        </p:tav>
                                        <p:tav tm="100000">
                                          <p:val>
                                            <p:strVal val="ppt_x"/>
                                          </p:val>
                                        </p:tav>
                                      </p:tavLst>
                                    </p:anim>
                                    <p:anim calcmode="lin" valueType="num">
                                      <p:cBhvr additive="base">
                                        <p:cTn id="39" dur="500"/>
                                        <p:tgtEl>
                                          <p:spTgt spid="48"/>
                                        </p:tgtEl>
                                        <p:attrNameLst>
                                          <p:attrName>ppt_y</p:attrName>
                                        </p:attrNameLst>
                                      </p:cBhvr>
                                      <p:tavLst>
                                        <p:tav tm="0">
                                          <p:val>
                                            <p:strVal val="ppt_y"/>
                                          </p:val>
                                        </p:tav>
                                        <p:tav tm="100000">
                                          <p:val>
                                            <p:strVal val="1+ppt_h/2"/>
                                          </p:val>
                                        </p:tav>
                                      </p:tavLst>
                                    </p:anim>
                                    <p:set>
                                      <p:cBhvr>
                                        <p:cTn id="40" dur="1" fill="hold">
                                          <p:stCondLst>
                                            <p:cond delay="499"/>
                                          </p:stCondLst>
                                        </p:cTn>
                                        <p:tgtEl>
                                          <p:spTgt spid="4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4" grpId="0" animBg="1"/>
      <p:bldP spid="46" grpId="0" animBg="1"/>
      <p:bldP spid="47" grpId="0" animBg="1"/>
      <p:bldP spid="48" grpId="0" animBg="1"/>
      <p:bldP spid="43"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28" y="932970"/>
            <a:ext cx="12147731" cy="5531971"/>
          </a:xfrm>
        </p:spPr>
        <p:txBody>
          <a:bodyPr>
            <a:normAutofit fontScale="92500" lnSpcReduction="20000"/>
          </a:bodyPr>
          <a:lstStyle/>
          <a:p>
            <a:r>
              <a:rPr lang="en-US" altLang="ko-KR" dirty="0"/>
              <a:t>Gem5 Simulator</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endParaRPr lang="en-US" altLang="ko-KR" dirty="0"/>
          </a:p>
          <a:p>
            <a:endParaRPr lang="en-US" altLang="ko-KR" sz="2800" dirty="0"/>
          </a:p>
          <a:p>
            <a:endParaRPr lang="en-US" altLang="ko-KR" sz="2800" dirty="0"/>
          </a:p>
          <a:p>
            <a:r>
              <a:rPr lang="en-US" altLang="ko-KR" sz="2800" dirty="0"/>
              <a:t>Clang/LLVM 13  and Benchmarks</a:t>
            </a:r>
          </a:p>
          <a:p>
            <a:pPr marL="0" indent="0">
              <a:buNone/>
            </a:pPr>
            <a:endParaRPr lang="en-US" altLang="ko-KR" dirty="0"/>
          </a:p>
          <a:p>
            <a:r>
              <a:rPr lang="en-US" altLang="ko-KR" dirty="0"/>
              <a:t>Comparing Schemes</a:t>
            </a:r>
          </a:p>
          <a:p>
            <a:pPr lvl="1"/>
            <a:r>
              <a:rPr lang="en-US" altLang="ko-KR" dirty="0"/>
              <a:t>Original program on PMEM’s memory mode </a:t>
            </a:r>
          </a:p>
          <a:p>
            <a:pPr lvl="1"/>
            <a:r>
              <a:rPr lang="en-US" altLang="ko-KR" dirty="0"/>
              <a:t>The state-of-the-art WSP </a:t>
            </a:r>
            <a:r>
              <a:rPr lang="en-US" altLang="ko-KR" dirty="0">
                <a:solidFill>
                  <a:schemeClr val="accent1"/>
                </a:solidFill>
              </a:rPr>
              <a:t>Capri</a:t>
            </a:r>
            <a:r>
              <a:rPr lang="en-US" altLang="ko-KR" baseline="30000" dirty="0"/>
              <a:t> [HPDC’22]</a:t>
            </a:r>
          </a:p>
          <a:p>
            <a:pPr lvl="1"/>
            <a:r>
              <a:rPr lang="en-US" altLang="ko-KR" dirty="0">
                <a:solidFill>
                  <a:srgbClr val="FFC000"/>
                </a:solidFill>
              </a:rPr>
              <a:t>cWSP [This Work]</a:t>
            </a:r>
          </a:p>
        </p:txBody>
      </p:sp>
      <p:graphicFrame>
        <p:nvGraphicFramePr>
          <p:cNvPr id="4" name="Table 3"/>
          <p:cNvGraphicFramePr>
            <a:graphicFrameLocks noGrp="1"/>
          </p:cNvGraphicFramePr>
          <p:nvPr/>
        </p:nvGraphicFramePr>
        <p:xfrm>
          <a:off x="678918" y="1358476"/>
          <a:ext cx="11171212" cy="2468880"/>
        </p:xfrm>
        <a:graphic>
          <a:graphicData uri="http://schemas.openxmlformats.org/drawingml/2006/table">
            <a:tbl>
              <a:tblPr firstRow="1" bandRow="1">
                <a:tableStyleId>{5940675A-B579-460E-94D1-54222C63F5DA}</a:tableStyleId>
              </a:tblPr>
              <a:tblGrid>
                <a:gridCol w="3685133">
                  <a:extLst>
                    <a:ext uri="{9D8B030D-6E8A-4147-A177-3AD203B41FA5}">
                      <a16:colId xmlns:a16="http://schemas.microsoft.com/office/drawing/2014/main" val="2032842339"/>
                    </a:ext>
                  </a:extLst>
                </a:gridCol>
                <a:gridCol w="7486079">
                  <a:extLst>
                    <a:ext uri="{9D8B030D-6E8A-4147-A177-3AD203B41FA5}">
                      <a16:colId xmlns:a16="http://schemas.microsoft.com/office/drawing/2014/main" val="700089790"/>
                    </a:ext>
                  </a:extLst>
                </a:gridCol>
              </a:tblGrid>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Processor</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8-core, Out-of-Order,</a:t>
                      </a:r>
                      <a:r>
                        <a:rPr lang="en-US" altLang="ko-KR" sz="1800" baseline="0" dirty="0">
                          <a:latin typeface="Tahoma" panose="020B0604030504040204" pitchFamily="34" charset="0"/>
                          <a:ea typeface="Tahoma" panose="020B0604030504040204" pitchFamily="34" charset="0"/>
                          <a:cs typeface="Tahoma" panose="020B0604030504040204" pitchFamily="34" charset="0"/>
                        </a:rPr>
                        <a:t> 2GHz, Skylake running on Ubuntu 18.04 FS mode</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80578911"/>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L1I &amp; L1D</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Private, 32/64KB, 8-way, 3/4-cycles, writeback</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48777823"/>
                  </a:ext>
                </a:extLst>
              </a:tr>
              <a:tr h="0">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L2 Cache</a:t>
                      </a:r>
                      <a:endParaRPr lang="ko-KR" altLang="en-US" sz="1800" dirty="0">
                        <a:solidFill>
                          <a:schemeClr val="tx1"/>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Shared, 16MB, 16-way, 44-cycles</a:t>
                      </a:r>
                      <a:r>
                        <a:rPr lang="en-US" altLang="ko-KR" sz="1800" dirty="0">
                          <a:latin typeface="Tahoma" panose="020B0604030504040204" pitchFamily="34" charset="0"/>
                          <a:ea typeface="Tahoma" panose="020B0604030504040204" pitchFamily="34" charset="0"/>
                          <a:cs typeface="Tahoma" panose="020B0604030504040204" pitchFamily="34" charset="0"/>
                        </a:rPr>
                        <a:t>, writeback</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242183139"/>
                  </a:ext>
                </a:extLst>
              </a:tr>
              <a:tr h="0">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DRAM Cache</a:t>
                      </a:r>
                      <a:endParaRPr lang="ko-KR" altLang="en-US" sz="1800" dirty="0">
                        <a:solidFill>
                          <a:schemeClr val="tx1"/>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4GB DDR4 2400 8x8</a:t>
                      </a:r>
                      <a:r>
                        <a:rPr lang="en-US" altLang="ko-KR" sz="1800" dirty="0">
                          <a:latin typeface="Tahoma" panose="020B0604030504040204" pitchFamily="34" charset="0"/>
                          <a:ea typeface="Tahoma" panose="020B0604030504040204" pitchFamily="34" charset="0"/>
                          <a:cs typeface="Tahoma" panose="020B0604030504040204" pitchFamily="34" charset="0"/>
                        </a:rPr>
                        <a:t>, writeback</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98760140"/>
                  </a:ext>
                </a:extLst>
              </a:tr>
              <a:tr h="0">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PMEM</a:t>
                      </a:r>
                      <a:endParaRPr lang="ko-KR" altLang="en-US" sz="1800" dirty="0">
                        <a:solidFill>
                          <a:schemeClr val="tx1"/>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solidFill>
                            <a:schemeClr val="tx1"/>
                          </a:solidFill>
                          <a:latin typeface="Tahoma" panose="020B0604030504040204" pitchFamily="34" charset="0"/>
                          <a:ea typeface="Tahoma" panose="020B0604030504040204" pitchFamily="34" charset="0"/>
                          <a:cs typeface="Tahoma" panose="020B0604030504040204" pitchFamily="34" charset="0"/>
                        </a:rPr>
                        <a:t>32GB, Read=175ns/Write=90ns, </a:t>
                      </a:r>
                      <a:r>
                        <a:rPr lang="en-US" sz="18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16-entry WPQ, 2.3GB/s write</a:t>
                      </a:r>
                    </a:p>
                    <a:p>
                      <a:pPr latinLnBrk="1"/>
                      <a:r>
                        <a:rPr lang="en-US" sz="18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bandwidth</a:t>
                      </a:r>
                      <a:endParaRPr lang="ko-KR" altLang="en-US" sz="1800" dirty="0">
                        <a:solidFill>
                          <a:schemeClr val="tx1"/>
                        </a:solidFill>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72882007"/>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RBT/PB</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16/50-entry FIFO queue with CAM searching</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74118196"/>
                  </a:ext>
                </a:extLst>
              </a:tr>
            </a:tbl>
          </a:graphicData>
        </a:graphic>
      </p:graphicFrame>
      <p:sp>
        <p:nvSpPr>
          <p:cNvPr id="11" name="标题 1">
            <a:extLst>
              <a:ext uri="{FF2B5EF4-FFF2-40B4-BE49-F238E27FC236}">
                <a16:creationId xmlns:a16="http://schemas.microsoft.com/office/drawing/2014/main" id="{23881D69-164A-8646-85E8-ECE34373AA3A}"/>
              </a:ext>
            </a:extLst>
          </p:cNvPr>
          <p:cNvSpPr txBox="1">
            <a:spLocks/>
          </p:cNvSpPr>
          <p:nvPr/>
        </p:nvSpPr>
        <p:spPr>
          <a:xfrm>
            <a:off x="0" y="0"/>
            <a:ext cx="8453535" cy="73293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Evaluation</a:t>
            </a:r>
            <a:endParaRPr lang="zh-CN" altLang="en-US" sz="4400" dirty="0">
              <a:solidFill>
                <a:srgbClr val="3B31BD"/>
              </a:solidFill>
              <a:latin typeface="Gill Sans" panose="020B0502020104020203" pitchFamily="34" charset="-79"/>
              <a:cs typeface="Gill Sans" panose="020B0502020104020203" pitchFamily="34" charset="-79"/>
            </a:endParaRPr>
          </a:p>
        </p:txBody>
      </p:sp>
      <p:graphicFrame>
        <p:nvGraphicFramePr>
          <p:cNvPr id="2" name="Table 4">
            <a:extLst>
              <a:ext uri="{FF2B5EF4-FFF2-40B4-BE49-F238E27FC236}">
                <a16:creationId xmlns:a16="http://schemas.microsoft.com/office/drawing/2014/main" id="{D8F8A140-32E6-D21C-8F07-CB5CE80543C2}"/>
              </a:ext>
            </a:extLst>
          </p:cNvPr>
          <p:cNvGraphicFramePr>
            <a:graphicFrameLocks noGrp="1"/>
          </p:cNvGraphicFramePr>
          <p:nvPr/>
        </p:nvGraphicFramePr>
        <p:xfrm>
          <a:off x="678918" y="4415247"/>
          <a:ext cx="10535422" cy="370840"/>
        </p:xfrm>
        <a:graphic>
          <a:graphicData uri="http://schemas.openxmlformats.org/drawingml/2006/table">
            <a:tbl>
              <a:tblPr firstRow="1" bandRow="1">
                <a:tableStyleId>{5940675A-B579-460E-94D1-54222C63F5DA}</a:tableStyleId>
              </a:tblPr>
              <a:tblGrid>
                <a:gridCol w="2146812">
                  <a:extLst>
                    <a:ext uri="{9D8B030D-6E8A-4147-A177-3AD203B41FA5}">
                      <a16:colId xmlns:a16="http://schemas.microsoft.com/office/drawing/2014/main" val="3377927011"/>
                    </a:ext>
                  </a:extLst>
                </a:gridCol>
                <a:gridCol w="2146812">
                  <a:extLst>
                    <a:ext uri="{9D8B030D-6E8A-4147-A177-3AD203B41FA5}">
                      <a16:colId xmlns:a16="http://schemas.microsoft.com/office/drawing/2014/main" val="2184303177"/>
                    </a:ext>
                  </a:extLst>
                </a:gridCol>
                <a:gridCol w="1452971">
                  <a:extLst>
                    <a:ext uri="{9D8B030D-6E8A-4147-A177-3AD203B41FA5}">
                      <a16:colId xmlns:a16="http://schemas.microsoft.com/office/drawing/2014/main" val="3220029195"/>
                    </a:ext>
                  </a:extLst>
                </a:gridCol>
                <a:gridCol w="1645275">
                  <a:extLst>
                    <a:ext uri="{9D8B030D-6E8A-4147-A177-3AD203B41FA5}">
                      <a16:colId xmlns:a16="http://schemas.microsoft.com/office/drawing/2014/main" val="4221590711"/>
                    </a:ext>
                  </a:extLst>
                </a:gridCol>
                <a:gridCol w="1465830">
                  <a:extLst>
                    <a:ext uri="{9D8B030D-6E8A-4147-A177-3AD203B41FA5}">
                      <a16:colId xmlns:a16="http://schemas.microsoft.com/office/drawing/2014/main" val="333512557"/>
                    </a:ext>
                  </a:extLst>
                </a:gridCol>
                <a:gridCol w="1677722">
                  <a:extLst>
                    <a:ext uri="{9D8B030D-6E8A-4147-A177-3AD203B41FA5}">
                      <a16:colId xmlns:a16="http://schemas.microsoft.com/office/drawing/2014/main" val="1951690273"/>
                    </a:ext>
                  </a:extLst>
                </a:gridCol>
              </a:tblGrid>
              <a:tr h="370840">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CPU2006</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CPU2017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Mini-apps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SPLASH3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WHISPER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STAMP</a:t>
                      </a:r>
                    </a:p>
                  </a:txBody>
                  <a:tcPr/>
                </a:tc>
                <a:extLst>
                  <a:ext uri="{0D108BD9-81ED-4DB2-BD59-A6C34878D82A}">
                    <a16:rowId xmlns:a16="http://schemas.microsoft.com/office/drawing/2014/main" val="604182878"/>
                  </a:ext>
                </a:extLst>
              </a:tr>
            </a:tbl>
          </a:graphicData>
        </a:graphic>
      </p:graphicFrame>
      <p:sp>
        <p:nvSpPr>
          <p:cNvPr id="7" name="Slide Number Placeholder 6">
            <a:extLst>
              <a:ext uri="{FF2B5EF4-FFF2-40B4-BE49-F238E27FC236}">
                <a16:creationId xmlns:a16="http://schemas.microsoft.com/office/drawing/2014/main" id="{7EDF1424-29C6-39D0-FA1C-3664AB084A83}"/>
              </a:ext>
            </a:extLst>
          </p:cNvPr>
          <p:cNvSpPr>
            <a:spLocks noGrp="1"/>
          </p:cNvSpPr>
          <p:nvPr>
            <p:ph type="sldNum" sz="quarter" idx="12"/>
          </p:nvPr>
        </p:nvSpPr>
        <p:spPr/>
        <p:txBody>
          <a:bodyPr/>
          <a:lstStyle/>
          <a:p>
            <a:fld id="{BEF5F9A7-FFD9-4159-A58F-AE73538ED447}" type="slidenum">
              <a:rPr lang="en-US" smtClean="0"/>
              <a:pPr/>
              <a:t>16</a:t>
            </a:fld>
            <a:endParaRPr lang="en-US" dirty="0"/>
          </a:p>
        </p:txBody>
      </p:sp>
      <p:pic>
        <p:nvPicPr>
          <p:cNvPr id="8" name="Picture 6" descr="gem5: The gem5 simulator system">
            <a:extLst>
              <a:ext uri="{FF2B5EF4-FFF2-40B4-BE49-F238E27FC236}">
                <a16:creationId xmlns:a16="http://schemas.microsoft.com/office/drawing/2014/main" id="{96896F56-E20C-C6F5-2784-A0C5343697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63" t="23744" r="7569" b="19973"/>
          <a:stretch/>
        </p:blipFill>
        <p:spPr bwMode="auto">
          <a:xfrm>
            <a:off x="2651111" y="752156"/>
            <a:ext cx="1934307" cy="54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6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1" y="1"/>
            <a:ext cx="12192001" cy="108393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Normalized Run-time Overhead to PMEM’s Memory Mode</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5" name="Slide Number Placeholder 44">
            <a:extLst>
              <a:ext uri="{FF2B5EF4-FFF2-40B4-BE49-F238E27FC236}">
                <a16:creationId xmlns:a16="http://schemas.microsoft.com/office/drawing/2014/main" id="{C3A4C8D6-3B14-6149-D9D4-313F18582F9E}"/>
              </a:ext>
            </a:extLst>
          </p:cNvPr>
          <p:cNvSpPr>
            <a:spLocks noGrp="1"/>
          </p:cNvSpPr>
          <p:nvPr>
            <p:ph type="sldNum" sz="quarter" idx="12"/>
          </p:nvPr>
        </p:nvSpPr>
        <p:spPr/>
        <p:txBody>
          <a:bodyPr/>
          <a:lstStyle/>
          <a:p>
            <a:fld id="{BEF5F9A7-FFD9-4159-A58F-AE73538ED447}" type="slidenum">
              <a:rPr lang="en-US" smtClean="0"/>
              <a:pPr/>
              <a:t>17</a:t>
            </a:fld>
            <a:endParaRPr lang="en-US" dirty="0"/>
          </a:p>
        </p:txBody>
      </p:sp>
      <p:sp>
        <p:nvSpPr>
          <p:cNvPr id="6" name="Rectangle 5">
            <a:extLst>
              <a:ext uri="{FF2B5EF4-FFF2-40B4-BE49-F238E27FC236}">
                <a16:creationId xmlns:a16="http://schemas.microsoft.com/office/drawing/2014/main" id="{2DB3601F-C7E8-3FC0-1377-BC7623792183}"/>
              </a:ext>
            </a:extLst>
          </p:cNvPr>
          <p:cNvSpPr/>
          <p:nvPr/>
        </p:nvSpPr>
        <p:spPr>
          <a:xfrm>
            <a:off x="5645154" y="3983211"/>
            <a:ext cx="506466" cy="62416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8" name="Rectangle 7">
            <a:extLst>
              <a:ext uri="{FF2B5EF4-FFF2-40B4-BE49-F238E27FC236}">
                <a16:creationId xmlns:a16="http://schemas.microsoft.com/office/drawing/2014/main" id="{FB7A8E51-8811-E7ED-22BE-E05719E5B767}"/>
              </a:ext>
            </a:extLst>
          </p:cNvPr>
          <p:cNvSpPr/>
          <p:nvPr/>
        </p:nvSpPr>
        <p:spPr>
          <a:xfrm>
            <a:off x="5127324" y="3279456"/>
            <a:ext cx="506466" cy="13279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cxnSp>
        <p:nvCxnSpPr>
          <p:cNvPr id="9" name="Straight Arrow Connector 8">
            <a:extLst>
              <a:ext uri="{FF2B5EF4-FFF2-40B4-BE49-F238E27FC236}">
                <a16:creationId xmlns:a16="http://schemas.microsoft.com/office/drawing/2014/main" id="{9F859502-D6FB-5991-DD30-BAACC049AD8F}"/>
              </a:ext>
            </a:extLst>
          </p:cNvPr>
          <p:cNvCxnSpPr>
            <a:cxnSpLocks/>
          </p:cNvCxnSpPr>
          <p:nvPr/>
        </p:nvCxnSpPr>
        <p:spPr>
          <a:xfrm>
            <a:off x="1995100" y="4608229"/>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A0CD9CE-6B35-D89E-713C-5CEC83977073}"/>
              </a:ext>
            </a:extLst>
          </p:cNvPr>
          <p:cNvCxnSpPr>
            <a:cxnSpLocks/>
          </p:cNvCxnSpPr>
          <p:nvPr/>
        </p:nvCxnSpPr>
        <p:spPr>
          <a:xfrm flipV="1">
            <a:off x="2109399" y="2010061"/>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2332ABF-280B-DCFA-729C-6BA791CF507D}"/>
              </a:ext>
            </a:extLst>
          </p:cNvPr>
          <p:cNvSpPr txBox="1"/>
          <p:nvPr/>
        </p:nvSpPr>
        <p:spPr>
          <a:xfrm rot="2700000">
            <a:off x="2144921" y="5000804"/>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CPU2006</a:t>
            </a:r>
          </a:p>
        </p:txBody>
      </p:sp>
      <p:sp>
        <p:nvSpPr>
          <p:cNvPr id="12" name="TextBox 11">
            <a:extLst>
              <a:ext uri="{FF2B5EF4-FFF2-40B4-BE49-F238E27FC236}">
                <a16:creationId xmlns:a16="http://schemas.microsoft.com/office/drawing/2014/main" id="{61C2B901-3EAD-1C60-911F-52ECA169EF48}"/>
              </a:ext>
            </a:extLst>
          </p:cNvPr>
          <p:cNvSpPr txBox="1"/>
          <p:nvPr/>
        </p:nvSpPr>
        <p:spPr>
          <a:xfrm rot="2700000">
            <a:off x="3435313" y="4998984"/>
            <a:ext cx="1824538"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CPU2017</a:t>
            </a:r>
          </a:p>
        </p:txBody>
      </p:sp>
      <p:sp>
        <p:nvSpPr>
          <p:cNvPr id="13" name="TextBox 12">
            <a:extLst>
              <a:ext uri="{FF2B5EF4-FFF2-40B4-BE49-F238E27FC236}">
                <a16:creationId xmlns:a16="http://schemas.microsoft.com/office/drawing/2014/main" id="{E4C4E484-286F-49D1-B2F0-27601A8300F3}"/>
              </a:ext>
            </a:extLst>
          </p:cNvPr>
          <p:cNvSpPr txBox="1"/>
          <p:nvPr/>
        </p:nvSpPr>
        <p:spPr>
          <a:xfrm rot="16200000">
            <a:off x="483759" y="2827686"/>
            <a:ext cx="2202847" cy="1077218"/>
          </a:xfrm>
          <a:prstGeom prst="rect">
            <a:avLst/>
          </a:prstGeom>
          <a:noFill/>
        </p:spPr>
        <p:txBody>
          <a:bodyPr wrap="none" rtlCol="0">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Normalized</a:t>
            </a:r>
          </a:p>
          <a:p>
            <a:pPr algn="ctr"/>
            <a:r>
              <a:rPr lang="en-US" sz="3200" dirty="0">
                <a:latin typeface="Gill Sans" panose="020B0502020104020203" pitchFamily="34" charset="-79"/>
                <a:ea typeface="Tahoma" panose="020B0604030504040204" pitchFamily="34" charset="0"/>
                <a:cs typeface="Gill Sans" panose="020B0502020104020203" pitchFamily="34" charset="-79"/>
              </a:rPr>
              <a:t>Overhead</a:t>
            </a:r>
          </a:p>
        </p:txBody>
      </p:sp>
      <p:sp>
        <p:nvSpPr>
          <p:cNvPr id="14" name="Rectangle 13">
            <a:extLst>
              <a:ext uri="{FF2B5EF4-FFF2-40B4-BE49-F238E27FC236}">
                <a16:creationId xmlns:a16="http://schemas.microsoft.com/office/drawing/2014/main" id="{62676DC1-8885-F04B-682F-FF8859C2F2F7}"/>
              </a:ext>
            </a:extLst>
          </p:cNvPr>
          <p:cNvSpPr/>
          <p:nvPr/>
        </p:nvSpPr>
        <p:spPr>
          <a:xfrm>
            <a:off x="3857103" y="4047374"/>
            <a:ext cx="506466" cy="54335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5" name="TextBox 14">
            <a:extLst>
              <a:ext uri="{FF2B5EF4-FFF2-40B4-BE49-F238E27FC236}">
                <a16:creationId xmlns:a16="http://schemas.microsoft.com/office/drawing/2014/main" id="{1319E0FC-36CB-D89C-7CF2-FEE51E18A7CF}"/>
              </a:ext>
            </a:extLst>
          </p:cNvPr>
          <p:cNvSpPr txBox="1"/>
          <p:nvPr/>
        </p:nvSpPr>
        <p:spPr>
          <a:xfrm rot="2700000">
            <a:off x="4707871" y="5057548"/>
            <a:ext cx="181229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SPLASH3</a:t>
            </a:r>
          </a:p>
        </p:txBody>
      </p:sp>
      <p:sp>
        <p:nvSpPr>
          <p:cNvPr id="16" name="Rectangle 15">
            <a:extLst>
              <a:ext uri="{FF2B5EF4-FFF2-40B4-BE49-F238E27FC236}">
                <a16:creationId xmlns:a16="http://schemas.microsoft.com/office/drawing/2014/main" id="{77A71C83-F74E-5D8B-D387-E4B55126B612}"/>
              </a:ext>
            </a:extLst>
          </p:cNvPr>
          <p:cNvSpPr/>
          <p:nvPr/>
        </p:nvSpPr>
        <p:spPr>
          <a:xfrm>
            <a:off x="10455184" y="3508360"/>
            <a:ext cx="502811" cy="109935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17" name="TextBox 16">
            <a:extLst>
              <a:ext uri="{FF2B5EF4-FFF2-40B4-BE49-F238E27FC236}">
                <a16:creationId xmlns:a16="http://schemas.microsoft.com/office/drawing/2014/main" id="{3E21B11C-24F9-70E8-FC96-B328B68C3465}"/>
              </a:ext>
            </a:extLst>
          </p:cNvPr>
          <p:cNvSpPr txBox="1"/>
          <p:nvPr/>
        </p:nvSpPr>
        <p:spPr>
          <a:xfrm>
            <a:off x="10368181" y="3006189"/>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27%</a:t>
            </a:r>
          </a:p>
        </p:txBody>
      </p:sp>
      <p:sp>
        <p:nvSpPr>
          <p:cNvPr id="19" name="Rectangle 18">
            <a:extLst>
              <a:ext uri="{FF2B5EF4-FFF2-40B4-BE49-F238E27FC236}">
                <a16:creationId xmlns:a16="http://schemas.microsoft.com/office/drawing/2014/main" id="{487F45BE-A2ED-0A5D-C741-05A0824680B4}"/>
              </a:ext>
            </a:extLst>
          </p:cNvPr>
          <p:cNvSpPr/>
          <p:nvPr/>
        </p:nvSpPr>
        <p:spPr>
          <a:xfrm>
            <a:off x="2528246" y="4002772"/>
            <a:ext cx="506471" cy="60545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0" name="Rectangle 19">
            <a:extLst>
              <a:ext uri="{FF2B5EF4-FFF2-40B4-BE49-F238E27FC236}">
                <a16:creationId xmlns:a16="http://schemas.microsoft.com/office/drawing/2014/main" id="{ED612FF6-149E-B159-5E8D-B711237A49C2}"/>
              </a:ext>
            </a:extLst>
          </p:cNvPr>
          <p:cNvSpPr/>
          <p:nvPr/>
        </p:nvSpPr>
        <p:spPr>
          <a:xfrm>
            <a:off x="7005452" y="1138043"/>
            <a:ext cx="506466" cy="5354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1" name="Rectangle 20">
            <a:extLst>
              <a:ext uri="{FF2B5EF4-FFF2-40B4-BE49-F238E27FC236}">
                <a16:creationId xmlns:a16="http://schemas.microsoft.com/office/drawing/2014/main" id="{64DE482E-8275-85F5-5CCE-5FC076B739D8}"/>
              </a:ext>
            </a:extLst>
          </p:cNvPr>
          <p:cNvSpPr/>
          <p:nvPr/>
        </p:nvSpPr>
        <p:spPr>
          <a:xfrm>
            <a:off x="3766980" y="1138006"/>
            <a:ext cx="506466"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22" name="TextBox 21">
            <a:extLst>
              <a:ext uri="{FF2B5EF4-FFF2-40B4-BE49-F238E27FC236}">
                <a16:creationId xmlns:a16="http://schemas.microsoft.com/office/drawing/2014/main" id="{C7A2A496-CA10-6CA3-71A3-13269B2C13C5}"/>
              </a:ext>
            </a:extLst>
          </p:cNvPr>
          <p:cNvSpPr txBox="1"/>
          <p:nvPr/>
        </p:nvSpPr>
        <p:spPr>
          <a:xfrm>
            <a:off x="4335332" y="1090373"/>
            <a:ext cx="2608727" cy="523220"/>
          </a:xfrm>
          <a:prstGeom prst="rect">
            <a:avLst/>
          </a:prstGeom>
          <a:noFill/>
        </p:spPr>
        <p:txBody>
          <a:bodyPr wrap="non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Capri; HPDC’22</a:t>
            </a:r>
          </a:p>
        </p:txBody>
      </p:sp>
      <p:sp>
        <p:nvSpPr>
          <p:cNvPr id="23" name="TextBox 22">
            <a:extLst>
              <a:ext uri="{FF2B5EF4-FFF2-40B4-BE49-F238E27FC236}">
                <a16:creationId xmlns:a16="http://schemas.microsoft.com/office/drawing/2014/main" id="{F9A1D3EA-8D85-4032-9276-EBE67188A086}"/>
              </a:ext>
            </a:extLst>
          </p:cNvPr>
          <p:cNvSpPr txBox="1"/>
          <p:nvPr/>
        </p:nvSpPr>
        <p:spPr>
          <a:xfrm>
            <a:off x="7619716" y="1100323"/>
            <a:ext cx="1525414" cy="523220"/>
          </a:xfrm>
          <a:prstGeom prst="rect">
            <a:avLst/>
          </a:prstGeom>
          <a:noFill/>
        </p:spPr>
        <p:txBody>
          <a:bodyPr wrap="square" rtlCol="0">
            <a:spAutoFit/>
          </a:bodyPr>
          <a:lstStyle/>
          <a:p>
            <a:r>
              <a:rPr lang="en-US" sz="2800" dirty="0">
                <a:latin typeface="Gill Sans" panose="020B0502020104020203" pitchFamily="34" charset="-79"/>
                <a:ea typeface="Tahoma" panose="020B0604030504040204" pitchFamily="34" charset="0"/>
                <a:cs typeface="Gill Sans" panose="020B0502020104020203" pitchFamily="34" charset="-79"/>
              </a:rPr>
              <a:t>cWSP</a:t>
            </a:r>
          </a:p>
        </p:txBody>
      </p:sp>
      <p:sp>
        <p:nvSpPr>
          <p:cNvPr id="24" name="TextBox 23">
            <a:extLst>
              <a:ext uri="{FF2B5EF4-FFF2-40B4-BE49-F238E27FC236}">
                <a16:creationId xmlns:a16="http://schemas.microsoft.com/office/drawing/2014/main" id="{73B2158A-B9B9-7456-0C3E-5FFA6DFA678E}"/>
              </a:ext>
            </a:extLst>
          </p:cNvPr>
          <p:cNvSpPr txBox="1"/>
          <p:nvPr/>
        </p:nvSpPr>
        <p:spPr>
          <a:xfrm>
            <a:off x="2395378" y="3521547"/>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13%</a:t>
            </a:r>
          </a:p>
        </p:txBody>
      </p:sp>
      <p:sp>
        <p:nvSpPr>
          <p:cNvPr id="25" name="TextBox 24">
            <a:extLst>
              <a:ext uri="{FF2B5EF4-FFF2-40B4-BE49-F238E27FC236}">
                <a16:creationId xmlns:a16="http://schemas.microsoft.com/office/drawing/2014/main" id="{4E486365-5FD3-63D3-8B48-7AD8B8BFB6B6}"/>
              </a:ext>
            </a:extLst>
          </p:cNvPr>
          <p:cNvSpPr txBox="1"/>
          <p:nvPr/>
        </p:nvSpPr>
        <p:spPr>
          <a:xfrm>
            <a:off x="3025166" y="4062630"/>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a:t>
            </a:r>
          </a:p>
        </p:txBody>
      </p:sp>
      <p:sp>
        <p:nvSpPr>
          <p:cNvPr id="26" name="TextBox 25">
            <a:extLst>
              <a:ext uri="{FF2B5EF4-FFF2-40B4-BE49-F238E27FC236}">
                <a16:creationId xmlns:a16="http://schemas.microsoft.com/office/drawing/2014/main" id="{925904A5-B9BC-C144-8584-E505E914E627}"/>
              </a:ext>
            </a:extLst>
          </p:cNvPr>
          <p:cNvSpPr txBox="1"/>
          <p:nvPr/>
        </p:nvSpPr>
        <p:spPr>
          <a:xfrm>
            <a:off x="3831856" y="3606343"/>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9%</a:t>
            </a:r>
          </a:p>
        </p:txBody>
      </p:sp>
      <p:sp>
        <p:nvSpPr>
          <p:cNvPr id="27" name="TextBox 26">
            <a:extLst>
              <a:ext uri="{FF2B5EF4-FFF2-40B4-BE49-F238E27FC236}">
                <a16:creationId xmlns:a16="http://schemas.microsoft.com/office/drawing/2014/main" id="{6FA0E1DF-9AFD-96DC-BD1E-6277DDE4A086}"/>
              </a:ext>
            </a:extLst>
          </p:cNvPr>
          <p:cNvSpPr txBox="1"/>
          <p:nvPr/>
        </p:nvSpPr>
        <p:spPr>
          <a:xfrm>
            <a:off x="4328839" y="3991225"/>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a:t>
            </a:r>
          </a:p>
        </p:txBody>
      </p:sp>
      <p:sp>
        <p:nvSpPr>
          <p:cNvPr id="28" name="TextBox 27">
            <a:extLst>
              <a:ext uri="{FF2B5EF4-FFF2-40B4-BE49-F238E27FC236}">
                <a16:creationId xmlns:a16="http://schemas.microsoft.com/office/drawing/2014/main" id="{ABEDF940-7565-6D8B-8493-391899B562F2}"/>
              </a:ext>
            </a:extLst>
          </p:cNvPr>
          <p:cNvSpPr txBox="1"/>
          <p:nvPr/>
        </p:nvSpPr>
        <p:spPr>
          <a:xfrm>
            <a:off x="5023910" y="2825472"/>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33%</a:t>
            </a:r>
          </a:p>
        </p:txBody>
      </p:sp>
      <p:sp>
        <p:nvSpPr>
          <p:cNvPr id="29" name="TextBox 28">
            <a:extLst>
              <a:ext uri="{FF2B5EF4-FFF2-40B4-BE49-F238E27FC236}">
                <a16:creationId xmlns:a16="http://schemas.microsoft.com/office/drawing/2014/main" id="{3AA3875B-A60A-2497-9D5F-51C98FCE3266}"/>
              </a:ext>
            </a:extLst>
          </p:cNvPr>
          <p:cNvSpPr txBox="1"/>
          <p:nvPr/>
        </p:nvSpPr>
        <p:spPr>
          <a:xfrm>
            <a:off x="5543822" y="3591996"/>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14%</a:t>
            </a:r>
          </a:p>
        </p:txBody>
      </p:sp>
      <p:sp>
        <p:nvSpPr>
          <p:cNvPr id="31" name="Rectangle 30">
            <a:extLst>
              <a:ext uri="{FF2B5EF4-FFF2-40B4-BE49-F238E27FC236}">
                <a16:creationId xmlns:a16="http://schemas.microsoft.com/office/drawing/2014/main" id="{1692B3F5-94CF-1332-3485-787A93DB946F}"/>
              </a:ext>
            </a:extLst>
          </p:cNvPr>
          <p:cNvSpPr/>
          <p:nvPr/>
        </p:nvSpPr>
        <p:spPr>
          <a:xfrm>
            <a:off x="3044183" y="4512919"/>
            <a:ext cx="506466" cy="9211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2" name="Rectangle 31">
            <a:extLst>
              <a:ext uri="{FF2B5EF4-FFF2-40B4-BE49-F238E27FC236}">
                <a16:creationId xmlns:a16="http://schemas.microsoft.com/office/drawing/2014/main" id="{5EFFA4FA-307F-FA68-D627-A398F26A935A}"/>
              </a:ext>
            </a:extLst>
          </p:cNvPr>
          <p:cNvSpPr/>
          <p:nvPr/>
        </p:nvSpPr>
        <p:spPr>
          <a:xfrm>
            <a:off x="6570486" y="2264871"/>
            <a:ext cx="506466" cy="23401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3" name="TextBox 32">
            <a:extLst>
              <a:ext uri="{FF2B5EF4-FFF2-40B4-BE49-F238E27FC236}">
                <a16:creationId xmlns:a16="http://schemas.microsoft.com/office/drawing/2014/main" id="{3E783953-6CF8-F4D7-03C6-4F6874398F48}"/>
              </a:ext>
            </a:extLst>
          </p:cNvPr>
          <p:cNvSpPr txBox="1"/>
          <p:nvPr/>
        </p:nvSpPr>
        <p:spPr>
          <a:xfrm>
            <a:off x="7068390" y="4100531"/>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2%</a:t>
            </a:r>
          </a:p>
        </p:txBody>
      </p:sp>
      <p:sp>
        <p:nvSpPr>
          <p:cNvPr id="34" name="TextBox 33">
            <a:extLst>
              <a:ext uri="{FF2B5EF4-FFF2-40B4-BE49-F238E27FC236}">
                <a16:creationId xmlns:a16="http://schemas.microsoft.com/office/drawing/2014/main" id="{AE3FC48D-32A8-091B-027F-8081CC2AA4ED}"/>
              </a:ext>
            </a:extLst>
          </p:cNvPr>
          <p:cNvSpPr txBox="1"/>
          <p:nvPr/>
        </p:nvSpPr>
        <p:spPr>
          <a:xfrm>
            <a:off x="6479815" y="1825645"/>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73%</a:t>
            </a:r>
          </a:p>
        </p:txBody>
      </p:sp>
      <p:sp>
        <p:nvSpPr>
          <p:cNvPr id="35" name="Rectangle 34">
            <a:extLst>
              <a:ext uri="{FF2B5EF4-FFF2-40B4-BE49-F238E27FC236}">
                <a16:creationId xmlns:a16="http://schemas.microsoft.com/office/drawing/2014/main" id="{FB49B8F0-E2EC-4B6E-ED84-D9B87F47728F}"/>
              </a:ext>
            </a:extLst>
          </p:cNvPr>
          <p:cNvSpPr/>
          <p:nvPr/>
        </p:nvSpPr>
        <p:spPr>
          <a:xfrm>
            <a:off x="7088705" y="4544315"/>
            <a:ext cx="506466" cy="701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6" name="TextBox 35">
            <a:extLst>
              <a:ext uri="{FF2B5EF4-FFF2-40B4-BE49-F238E27FC236}">
                <a16:creationId xmlns:a16="http://schemas.microsoft.com/office/drawing/2014/main" id="{54B0C611-5D4A-47C4-08FB-F76F50314489}"/>
              </a:ext>
            </a:extLst>
          </p:cNvPr>
          <p:cNvSpPr txBox="1"/>
          <p:nvPr/>
        </p:nvSpPr>
        <p:spPr>
          <a:xfrm rot="2700000">
            <a:off x="6023293" y="5057549"/>
            <a:ext cx="1927131"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WSHIPER</a:t>
            </a:r>
          </a:p>
        </p:txBody>
      </p:sp>
      <p:sp>
        <p:nvSpPr>
          <p:cNvPr id="37" name="Rectangle 36">
            <a:extLst>
              <a:ext uri="{FF2B5EF4-FFF2-40B4-BE49-F238E27FC236}">
                <a16:creationId xmlns:a16="http://schemas.microsoft.com/office/drawing/2014/main" id="{8F16B893-1AC9-19BD-D0D8-E9623B9717C2}"/>
              </a:ext>
            </a:extLst>
          </p:cNvPr>
          <p:cNvSpPr/>
          <p:nvPr/>
        </p:nvSpPr>
        <p:spPr>
          <a:xfrm>
            <a:off x="7944436" y="3230292"/>
            <a:ext cx="506471" cy="137541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38" name="TextBox 37">
            <a:extLst>
              <a:ext uri="{FF2B5EF4-FFF2-40B4-BE49-F238E27FC236}">
                <a16:creationId xmlns:a16="http://schemas.microsoft.com/office/drawing/2014/main" id="{3F7F716C-9AE5-D179-8B5B-0815088A063D}"/>
              </a:ext>
            </a:extLst>
          </p:cNvPr>
          <p:cNvSpPr txBox="1"/>
          <p:nvPr/>
        </p:nvSpPr>
        <p:spPr>
          <a:xfrm>
            <a:off x="7856150" y="2846414"/>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34%</a:t>
            </a:r>
          </a:p>
        </p:txBody>
      </p:sp>
      <p:sp>
        <p:nvSpPr>
          <p:cNvPr id="39" name="TextBox 38">
            <a:extLst>
              <a:ext uri="{FF2B5EF4-FFF2-40B4-BE49-F238E27FC236}">
                <a16:creationId xmlns:a16="http://schemas.microsoft.com/office/drawing/2014/main" id="{65E76FDF-32E0-CA01-9DE4-E16CEB126E12}"/>
              </a:ext>
            </a:extLst>
          </p:cNvPr>
          <p:cNvSpPr txBox="1"/>
          <p:nvPr/>
        </p:nvSpPr>
        <p:spPr>
          <a:xfrm>
            <a:off x="8417876" y="3831945"/>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7%</a:t>
            </a:r>
          </a:p>
        </p:txBody>
      </p:sp>
      <p:sp>
        <p:nvSpPr>
          <p:cNvPr id="40" name="TextBox 39">
            <a:extLst>
              <a:ext uri="{FF2B5EF4-FFF2-40B4-BE49-F238E27FC236}">
                <a16:creationId xmlns:a16="http://schemas.microsoft.com/office/drawing/2014/main" id="{8E842355-FB45-F8E1-F8B6-031A5C462E26}"/>
              </a:ext>
            </a:extLst>
          </p:cNvPr>
          <p:cNvSpPr txBox="1"/>
          <p:nvPr/>
        </p:nvSpPr>
        <p:spPr>
          <a:xfrm rot="2700000">
            <a:off x="7684479" y="5041456"/>
            <a:ext cx="1420004"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STAMP</a:t>
            </a:r>
          </a:p>
        </p:txBody>
      </p:sp>
      <p:sp>
        <p:nvSpPr>
          <p:cNvPr id="41" name="Rectangle 40">
            <a:extLst>
              <a:ext uri="{FF2B5EF4-FFF2-40B4-BE49-F238E27FC236}">
                <a16:creationId xmlns:a16="http://schemas.microsoft.com/office/drawing/2014/main" id="{51E49E3E-A2BC-85DB-A0BC-57750E9C4317}"/>
              </a:ext>
            </a:extLst>
          </p:cNvPr>
          <p:cNvSpPr/>
          <p:nvPr/>
        </p:nvSpPr>
        <p:spPr>
          <a:xfrm>
            <a:off x="10973742" y="4361410"/>
            <a:ext cx="506466" cy="25610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2" name="TextBox 41">
            <a:extLst>
              <a:ext uri="{FF2B5EF4-FFF2-40B4-BE49-F238E27FC236}">
                <a16:creationId xmlns:a16="http://schemas.microsoft.com/office/drawing/2014/main" id="{CD94F2CB-DC82-1110-6357-2D4FA94A618A}"/>
              </a:ext>
            </a:extLst>
          </p:cNvPr>
          <p:cNvSpPr txBox="1"/>
          <p:nvPr/>
        </p:nvSpPr>
        <p:spPr>
          <a:xfrm>
            <a:off x="10890145" y="3854210"/>
            <a:ext cx="667170" cy="584775"/>
          </a:xfrm>
          <a:prstGeom prst="rect">
            <a:avLst/>
          </a:prstGeom>
          <a:noFill/>
        </p:spPr>
        <p:txBody>
          <a:bodyPr wrap="none" rtlCol="0">
            <a:spAutoFit/>
          </a:bodyPr>
          <a:lstStyle/>
          <a:p>
            <a:r>
              <a:rPr lang="en-US" sz="3200" dirty="0">
                <a:solidFill>
                  <a:srgbClr val="FF0000"/>
                </a:solidFill>
                <a:latin typeface="Gill Sans" panose="020B0502020104020203" pitchFamily="34" charset="-79"/>
                <a:ea typeface="Tahoma" panose="020B0604030504040204" pitchFamily="34" charset="0"/>
                <a:cs typeface="Gill Sans" panose="020B0502020104020203" pitchFamily="34" charset="-79"/>
              </a:rPr>
              <a:t>6%</a:t>
            </a:r>
          </a:p>
        </p:txBody>
      </p:sp>
      <p:sp>
        <p:nvSpPr>
          <p:cNvPr id="43" name="Rectangle 42">
            <a:extLst>
              <a:ext uri="{FF2B5EF4-FFF2-40B4-BE49-F238E27FC236}">
                <a16:creationId xmlns:a16="http://schemas.microsoft.com/office/drawing/2014/main" id="{01CB5FF3-8D54-C17D-9DBC-82B889894E56}"/>
              </a:ext>
            </a:extLst>
          </p:cNvPr>
          <p:cNvSpPr/>
          <p:nvPr/>
        </p:nvSpPr>
        <p:spPr>
          <a:xfrm>
            <a:off x="9061772" y="3196418"/>
            <a:ext cx="502811" cy="142695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4" name="TextBox 43">
            <a:extLst>
              <a:ext uri="{FF2B5EF4-FFF2-40B4-BE49-F238E27FC236}">
                <a16:creationId xmlns:a16="http://schemas.microsoft.com/office/drawing/2014/main" id="{CC748EF0-69C7-A1BA-AE03-3A7A0FEAFF20}"/>
              </a:ext>
            </a:extLst>
          </p:cNvPr>
          <p:cNvSpPr txBox="1"/>
          <p:nvPr/>
        </p:nvSpPr>
        <p:spPr>
          <a:xfrm rot="2700000">
            <a:off x="8771952" y="5120559"/>
            <a:ext cx="1805879" cy="584775"/>
          </a:xfrm>
          <a:prstGeom prst="rect">
            <a:avLst/>
          </a:prstGeom>
          <a:noFill/>
        </p:spPr>
        <p:txBody>
          <a:bodyPr wrap="none" rtlCol="0">
            <a:spAutoFit/>
          </a:bodyPr>
          <a:lstStyle/>
          <a:p>
            <a:r>
              <a:rPr lang="en-US" sz="3200" dirty="0">
                <a:latin typeface="Gill Sans" panose="020B0502020104020203" pitchFamily="34" charset="-79"/>
                <a:ea typeface="Tahoma" panose="020B0604030504040204" pitchFamily="34" charset="0"/>
                <a:cs typeface="Gill Sans" panose="020B0502020104020203" pitchFamily="34" charset="-79"/>
              </a:rPr>
              <a:t>Mini Apps</a:t>
            </a:r>
          </a:p>
        </p:txBody>
      </p:sp>
      <p:sp>
        <p:nvSpPr>
          <p:cNvPr id="46" name="TextBox 45">
            <a:extLst>
              <a:ext uri="{FF2B5EF4-FFF2-40B4-BE49-F238E27FC236}">
                <a16:creationId xmlns:a16="http://schemas.microsoft.com/office/drawing/2014/main" id="{BE696FA5-5340-F5AC-00FA-8ECA74385CF2}"/>
              </a:ext>
            </a:extLst>
          </p:cNvPr>
          <p:cNvSpPr txBox="1"/>
          <p:nvPr/>
        </p:nvSpPr>
        <p:spPr>
          <a:xfrm>
            <a:off x="8960701" y="2768626"/>
            <a:ext cx="700833"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35%</a:t>
            </a:r>
          </a:p>
        </p:txBody>
      </p:sp>
      <p:sp>
        <p:nvSpPr>
          <p:cNvPr id="49" name="Down Arrow 48">
            <a:extLst>
              <a:ext uri="{FF2B5EF4-FFF2-40B4-BE49-F238E27FC236}">
                <a16:creationId xmlns:a16="http://schemas.microsoft.com/office/drawing/2014/main" id="{6F75F170-2350-EBB3-5F04-B72B47792145}"/>
              </a:ext>
            </a:extLst>
          </p:cNvPr>
          <p:cNvSpPr/>
          <p:nvPr/>
        </p:nvSpPr>
        <p:spPr>
          <a:xfrm>
            <a:off x="11071177" y="2954308"/>
            <a:ext cx="414978" cy="998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cs typeface="Gill Sans" panose="020B0502020104020203" pitchFamily="34" charset="-79"/>
            </a:endParaRPr>
          </a:p>
        </p:txBody>
      </p:sp>
      <p:sp>
        <p:nvSpPr>
          <p:cNvPr id="50" name="Rectangle 49">
            <a:extLst>
              <a:ext uri="{FF2B5EF4-FFF2-40B4-BE49-F238E27FC236}">
                <a16:creationId xmlns:a16="http://schemas.microsoft.com/office/drawing/2014/main" id="{98666B79-DCFD-381E-A419-A6D713CB9427}"/>
              </a:ext>
            </a:extLst>
          </p:cNvPr>
          <p:cNvSpPr/>
          <p:nvPr/>
        </p:nvSpPr>
        <p:spPr>
          <a:xfrm>
            <a:off x="4364924" y="4452891"/>
            <a:ext cx="506466" cy="1376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51" name="Rectangle 50">
            <a:extLst>
              <a:ext uri="{FF2B5EF4-FFF2-40B4-BE49-F238E27FC236}">
                <a16:creationId xmlns:a16="http://schemas.microsoft.com/office/drawing/2014/main" id="{B17E6ACD-99F6-A0F3-58BA-D85B96AD5CC5}"/>
              </a:ext>
            </a:extLst>
          </p:cNvPr>
          <p:cNvSpPr/>
          <p:nvPr/>
        </p:nvSpPr>
        <p:spPr>
          <a:xfrm>
            <a:off x="8448695" y="4240181"/>
            <a:ext cx="506466" cy="36485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52" name="TextBox 51">
            <a:extLst>
              <a:ext uri="{FF2B5EF4-FFF2-40B4-BE49-F238E27FC236}">
                <a16:creationId xmlns:a16="http://schemas.microsoft.com/office/drawing/2014/main" id="{6177F54C-8CA0-F449-8D97-8A1D6DD45E2A}"/>
              </a:ext>
            </a:extLst>
          </p:cNvPr>
          <p:cNvSpPr txBox="1"/>
          <p:nvPr/>
        </p:nvSpPr>
        <p:spPr>
          <a:xfrm>
            <a:off x="9532431" y="4025923"/>
            <a:ext cx="546945" cy="461665"/>
          </a:xfrm>
          <a:prstGeom prst="rect">
            <a:avLst/>
          </a:prstGeom>
          <a:noFill/>
        </p:spPr>
        <p:txBody>
          <a:bodyPr wrap="none" rtlCol="0">
            <a:spAutoFit/>
          </a:bodyPr>
          <a:lstStyle/>
          <a:p>
            <a:r>
              <a:rPr lang="en-US" sz="2400" dirty="0">
                <a:latin typeface="Gill Sans" panose="020B0502020104020203" pitchFamily="34" charset="-79"/>
                <a:ea typeface="Tahoma" panose="020B0604030504040204" pitchFamily="34" charset="0"/>
                <a:cs typeface="Gill Sans" panose="020B0502020104020203" pitchFamily="34" charset="-79"/>
              </a:rPr>
              <a:t>4%</a:t>
            </a:r>
          </a:p>
        </p:txBody>
      </p:sp>
      <p:sp>
        <p:nvSpPr>
          <p:cNvPr id="53" name="Rectangle 52">
            <a:extLst>
              <a:ext uri="{FF2B5EF4-FFF2-40B4-BE49-F238E27FC236}">
                <a16:creationId xmlns:a16="http://schemas.microsoft.com/office/drawing/2014/main" id="{43EF7744-1EE9-39A9-7F1C-74EE55C1D1DB}"/>
              </a:ext>
            </a:extLst>
          </p:cNvPr>
          <p:cNvSpPr/>
          <p:nvPr/>
        </p:nvSpPr>
        <p:spPr>
          <a:xfrm>
            <a:off x="9568516" y="4487589"/>
            <a:ext cx="506466" cy="13763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ea typeface="Tahoma" panose="020B0604030504040204" pitchFamily="34" charset="0"/>
              <a:cs typeface="Gill Sans" panose="020B0502020104020203" pitchFamily="34" charset="-79"/>
            </a:endParaRPr>
          </a:p>
        </p:txBody>
      </p:sp>
      <p:sp>
        <p:nvSpPr>
          <p:cNvPr id="47" name="TextBox 46">
            <a:extLst>
              <a:ext uri="{FF2B5EF4-FFF2-40B4-BE49-F238E27FC236}">
                <a16:creationId xmlns:a16="http://schemas.microsoft.com/office/drawing/2014/main" id="{745A57DC-8F1B-4629-8B8E-15400046D5AF}"/>
              </a:ext>
            </a:extLst>
          </p:cNvPr>
          <p:cNvSpPr txBox="1"/>
          <p:nvPr/>
        </p:nvSpPr>
        <p:spPr>
          <a:xfrm>
            <a:off x="7180647" y="498651"/>
            <a:ext cx="4947667" cy="646331"/>
          </a:xfrm>
          <a:prstGeom prst="rect">
            <a:avLst/>
          </a:prstGeom>
          <a:noFill/>
        </p:spPr>
        <p:txBody>
          <a:bodyPr wrap="squar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 Baseline is running original application on PMEM’s memory mode without crash consistency support</a:t>
            </a:r>
          </a:p>
        </p:txBody>
      </p:sp>
    </p:spTree>
    <p:extLst>
      <p:ext uri="{BB962C8B-B14F-4D97-AF65-F5344CB8AC3E}">
        <p14:creationId xmlns:p14="http://schemas.microsoft.com/office/powerpoint/2010/main" val="29199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CB622C48-31AE-4043-8519-9817B5F5762C}"/>
              </a:ext>
            </a:extLst>
          </p:cNvPr>
          <p:cNvSpPr txBox="1">
            <a:spLocks/>
          </p:cNvSpPr>
          <p:nvPr/>
        </p:nvSpPr>
        <p:spPr>
          <a:xfrm>
            <a:off x="0" y="0"/>
            <a:ext cx="5862181" cy="784119"/>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Conclusion</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B94D635B-FDEC-0D0D-8187-C02BFA47D55C}"/>
              </a:ext>
            </a:extLst>
          </p:cNvPr>
          <p:cNvSpPr>
            <a:spLocks noGrp="1"/>
          </p:cNvSpPr>
          <p:nvPr>
            <p:ph type="sldNum" sz="quarter" idx="12"/>
          </p:nvPr>
        </p:nvSpPr>
        <p:spPr/>
        <p:txBody>
          <a:bodyPr/>
          <a:lstStyle/>
          <a:p>
            <a:fld id="{BEF5F9A7-FFD9-4159-A58F-AE73538ED447}" type="slidenum">
              <a:rPr lang="en-US" smtClean="0"/>
              <a:pPr/>
              <a:t>18</a:t>
            </a:fld>
            <a:endParaRPr lang="en-US" dirty="0"/>
          </a:p>
        </p:txBody>
      </p:sp>
      <p:sp>
        <p:nvSpPr>
          <p:cNvPr id="9" name="Google Shape;148;p18">
            <a:extLst>
              <a:ext uri="{FF2B5EF4-FFF2-40B4-BE49-F238E27FC236}">
                <a16:creationId xmlns:a16="http://schemas.microsoft.com/office/drawing/2014/main" id="{2FBA4F8E-5802-1E4E-7647-7728274D4A76}"/>
              </a:ext>
            </a:extLst>
          </p:cNvPr>
          <p:cNvSpPr/>
          <p:nvPr/>
        </p:nvSpPr>
        <p:spPr>
          <a:xfrm>
            <a:off x="8297408" y="1326844"/>
            <a:ext cx="998622"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1" name="Straight Arrow Connector 10">
            <a:extLst>
              <a:ext uri="{FF2B5EF4-FFF2-40B4-BE49-F238E27FC236}">
                <a16:creationId xmlns:a16="http://schemas.microsoft.com/office/drawing/2014/main" id="{23F7D516-81FC-4C79-B5AF-920C9755FDCC}"/>
              </a:ext>
            </a:extLst>
          </p:cNvPr>
          <p:cNvCxnSpPr>
            <a:cxnSpLocks/>
            <a:stCxn id="9" idx="2"/>
            <a:endCxn id="20" idx="0"/>
          </p:cNvCxnSpPr>
          <p:nvPr/>
        </p:nvCxnSpPr>
        <p:spPr>
          <a:xfrm flipH="1">
            <a:off x="8796718" y="1795184"/>
            <a:ext cx="1" cy="1873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B1A908-D1C2-06A5-8C65-7EBA86A0E3B9}"/>
              </a:ext>
            </a:extLst>
          </p:cNvPr>
          <p:cNvCxnSpPr>
            <a:cxnSpLocks/>
            <a:stCxn id="20" idx="2"/>
            <a:endCxn id="15" idx="0"/>
          </p:cNvCxnSpPr>
          <p:nvPr/>
        </p:nvCxnSpPr>
        <p:spPr>
          <a:xfrm>
            <a:off x="8796718" y="2453297"/>
            <a:ext cx="0" cy="196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50;p18">
            <a:extLst>
              <a:ext uri="{FF2B5EF4-FFF2-40B4-BE49-F238E27FC236}">
                <a16:creationId xmlns:a16="http://schemas.microsoft.com/office/drawing/2014/main" id="{BFD89CC5-5080-15C8-9001-2CBFFFC4B89B}"/>
              </a:ext>
            </a:extLst>
          </p:cNvPr>
          <p:cNvSpPr/>
          <p:nvPr/>
        </p:nvSpPr>
        <p:spPr>
          <a:xfrm>
            <a:off x="7682357" y="3993835"/>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5" name="Google Shape;149;p18">
            <a:extLst>
              <a:ext uri="{FF2B5EF4-FFF2-40B4-BE49-F238E27FC236}">
                <a16:creationId xmlns:a16="http://schemas.microsoft.com/office/drawing/2014/main" id="{DD4C7BA7-B7E3-6B5B-D6EB-D5C48BA54892}"/>
              </a:ext>
            </a:extLst>
          </p:cNvPr>
          <p:cNvSpPr/>
          <p:nvPr/>
        </p:nvSpPr>
        <p:spPr>
          <a:xfrm>
            <a:off x="8205591" y="2649705"/>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6" name="Google Shape;149;p18">
            <a:extLst>
              <a:ext uri="{FF2B5EF4-FFF2-40B4-BE49-F238E27FC236}">
                <a16:creationId xmlns:a16="http://schemas.microsoft.com/office/drawing/2014/main" id="{4A2BC663-0DD9-CA1B-0385-C6EF16856E2A}"/>
              </a:ext>
            </a:extLst>
          </p:cNvPr>
          <p:cNvSpPr/>
          <p:nvPr/>
        </p:nvSpPr>
        <p:spPr>
          <a:xfrm>
            <a:off x="8074236" y="3322526"/>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7" name="Straight Arrow Connector 16">
            <a:extLst>
              <a:ext uri="{FF2B5EF4-FFF2-40B4-BE49-F238E27FC236}">
                <a16:creationId xmlns:a16="http://schemas.microsoft.com/office/drawing/2014/main" id="{4D68D080-0692-8269-4DD4-8F7463DA2B04}"/>
              </a:ext>
            </a:extLst>
          </p:cNvPr>
          <p:cNvCxnSpPr>
            <a:cxnSpLocks/>
            <a:stCxn id="15" idx="2"/>
            <a:endCxn id="16" idx="0"/>
          </p:cNvCxnSpPr>
          <p:nvPr/>
        </p:nvCxnSpPr>
        <p:spPr>
          <a:xfrm>
            <a:off x="8796718" y="3118045"/>
            <a:ext cx="0" cy="2044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350C09-03D7-B1D9-C257-4DB8145297B7}"/>
              </a:ext>
            </a:extLst>
          </p:cNvPr>
          <p:cNvCxnSpPr>
            <a:cxnSpLocks/>
            <a:stCxn id="16" idx="2"/>
            <a:endCxn id="14" idx="0"/>
          </p:cNvCxnSpPr>
          <p:nvPr/>
        </p:nvCxnSpPr>
        <p:spPr>
          <a:xfrm>
            <a:off x="8796718" y="3790867"/>
            <a:ext cx="7303" cy="2029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Google Shape;149;p18">
            <a:extLst>
              <a:ext uri="{FF2B5EF4-FFF2-40B4-BE49-F238E27FC236}">
                <a16:creationId xmlns:a16="http://schemas.microsoft.com/office/drawing/2014/main" id="{C2B3B14D-46E0-D5B1-7BDF-81955E2AED49}"/>
              </a:ext>
            </a:extLst>
          </p:cNvPr>
          <p:cNvSpPr/>
          <p:nvPr/>
        </p:nvSpPr>
        <p:spPr>
          <a:xfrm>
            <a:off x="8297407" y="1982558"/>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pic>
        <p:nvPicPr>
          <p:cNvPr id="19" name="Picture 4" descr="Image result for intel optane">
            <a:extLst>
              <a:ext uri="{FF2B5EF4-FFF2-40B4-BE49-F238E27FC236}">
                <a16:creationId xmlns:a16="http://schemas.microsoft.com/office/drawing/2014/main" id="{983FEC89-2523-329B-6706-0C946F6A97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008" y="5079122"/>
            <a:ext cx="2840836" cy="859591"/>
          </a:xfrm>
          <a:prstGeom prst="rect">
            <a:avLst/>
          </a:prstGeom>
          <a:noFill/>
          <a:ln w="12700">
            <a:solidFill>
              <a:schemeClr val="tx1"/>
            </a:solidFill>
          </a:ln>
          <a:extLst>
            <a:ext uri="{909E8E84-426E-40dd-AFC4-6F175D3DCCD1}">
              <a14:hiddenFill xmlns="" xmlns:a14="http://schemas.microsoft.com/office/drawing/2010/main">
                <a:solidFill>
                  <a:srgbClr val="FFFFFF"/>
                </a:solidFill>
              </a14:hiddenFill>
            </a:ext>
          </a:extLst>
        </p:spPr>
      </p:pic>
      <p:sp>
        <p:nvSpPr>
          <p:cNvPr id="23" name="Triangle 22">
            <a:extLst>
              <a:ext uri="{FF2B5EF4-FFF2-40B4-BE49-F238E27FC236}">
                <a16:creationId xmlns:a16="http://schemas.microsoft.com/office/drawing/2014/main" id="{0C19DECF-8EBD-1A3E-693B-C411ED6BD8DC}"/>
              </a:ext>
            </a:extLst>
          </p:cNvPr>
          <p:cNvSpPr/>
          <p:nvPr/>
        </p:nvSpPr>
        <p:spPr>
          <a:xfrm>
            <a:off x="2273858" y="1957554"/>
            <a:ext cx="2780778" cy="200103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Gill Sans" panose="020B0502020104020203" pitchFamily="34" charset="-79"/>
              <a:cs typeface="Gill Sans" panose="020B0502020104020203" pitchFamily="34" charset="-79"/>
            </a:endParaRPr>
          </a:p>
        </p:txBody>
      </p:sp>
      <p:sp>
        <p:nvSpPr>
          <p:cNvPr id="24" name="TextBox 23">
            <a:extLst>
              <a:ext uri="{FF2B5EF4-FFF2-40B4-BE49-F238E27FC236}">
                <a16:creationId xmlns:a16="http://schemas.microsoft.com/office/drawing/2014/main" id="{80D64F4E-2293-088C-E208-2320EC120B23}"/>
              </a:ext>
            </a:extLst>
          </p:cNvPr>
          <p:cNvSpPr txBox="1"/>
          <p:nvPr/>
        </p:nvSpPr>
        <p:spPr>
          <a:xfrm>
            <a:off x="1694861" y="1141796"/>
            <a:ext cx="3938771"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High Performance</a:t>
            </a:r>
          </a:p>
        </p:txBody>
      </p:sp>
      <p:sp>
        <p:nvSpPr>
          <p:cNvPr id="25" name="TextBox 24">
            <a:extLst>
              <a:ext uri="{FF2B5EF4-FFF2-40B4-BE49-F238E27FC236}">
                <a16:creationId xmlns:a16="http://schemas.microsoft.com/office/drawing/2014/main" id="{4E9E5267-D7D8-64DB-1904-77210E56D5A6}"/>
              </a:ext>
            </a:extLst>
          </p:cNvPr>
          <p:cNvSpPr txBox="1"/>
          <p:nvPr/>
        </p:nvSpPr>
        <p:spPr>
          <a:xfrm>
            <a:off x="345134" y="3911653"/>
            <a:ext cx="2531527"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Persistence</a:t>
            </a:r>
          </a:p>
        </p:txBody>
      </p:sp>
      <p:sp>
        <p:nvSpPr>
          <p:cNvPr id="26" name="TextBox 25">
            <a:extLst>
              <a:ext uri="{FF2B5EF4-FFF2-40B4-BE49-F238E27FC236}">
                <a16:creationId xmlns:a16="http://schemas.microsoft.com/office/drawing/2014/main" id="{40D32935-83E4-2339-A03F-D96B50760E2D}"/>
              </a:ext>
            </a:extLst>
          </p:cNvPr>
          <p:cNvSpPr txBox="1"/>
          <p:nvPr/>
        </p:nvSpPr>
        <p:spPr>
          <a:xfrm>
            <a:off x="3427841" y="3867347"/>
            <a:ext cx="2926763" cy="707886"/>
          </a:xfrm>
          <a:prstGeom prst="rect">
            <a:avLst/>
          </a:prstGeom>
          <a:noFill/>
        </p:spPr>
        <p:txBody>
          <a:bodyPr wrap="none" rtlCol="0">
            <a:spAutoFit/>
          </a:bodyPr>
          <a:lstStyle/>
          <a:p>
            <a:r>
              <a:rPr lang="en-US" sz="4000" dirty="0">
                <a:latin typeface="Gill Sans" panose="020B0502020104020203" pitchFamily="34" charset="-79"/>
                <a:cs typeface="Gill Sans" panose="020B0502020104020203" pitchFamily="34" charset="-79"/>
              </a:rPr>
              <a:t>Transparency</a:t>
            </a:r>
          </a:p>
        </p:txBody>
      </p:sp>
      <p:pic>
        <p:nvPicPr>
          <p:cNvPr id="1026" name="Picture 2" descr="Compute Express Link (CXL) 3.0 Announced: Doubled Speeds and Flexible  Fabrics">
            <a:extLst>
              <a:ext uri="{FF2B5EF4-FFF2-40B4-BE49-F238E27FC236}">
                <a16:creationId xmlns:a16="http://schemas.microsoft.com/office/drawing/2014/main" id="{3B47D6BC-D538-EDE0-8099-42167A8B64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481" b="31063"/>
          <a:stretch/>
        </p:blipFill>
        <p:spPr bwMode="auto">
          <a:xfrm>
            <a:off x="8669728" y="5075272"/>
            <a:ext cx="3319684" cy="83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BCECE442-55FF-B221-5C53-24DDC60501E2}"/>
              </a:ext>
            </a:extLst>
          </p:cNvPr>
          <p:cNvCxnSpPr>
            <a:cxnSpLocks/>
            <a:stCxn id="14" idx="2"/>
            <a:endCxn id="19" idx="0"/>
          </p:cNvCxnSpPr>
          <p:nvPr/>
        </p:nvCxnSpPr>
        <p:spPr>
          <a:xfrm rot="5400000">
            <a:off x="7711846" y="3986947"/>
            <a:ext cx="491756" cy="1692595"/>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8D10C584-F2E1-4B0B-CB6E-2C9C444F07FA}"/>
              </a:ext>
            </a:extLst>
          </p:cNvPr>
          <p:cNvCxnSpPr>
            <a:cxnSpLocks/>
            <a:stCxn id="14" idx="2"/>
            <a:endCxn id="1026" idx="0"/>
          </p:cNvCxnSpPr>
          <p:nvPr/>
        </p:nvCxnSpPr>
        <p:spPr>
          <a:xfrm rot="16200000" flipH="1">
            <a:off x="9322842" y="4068544"/>
            <a:ext cx="487906" cy="152554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Machine Learning Generic Gradient icon">
            <a:extLst>
              <a:ext uri="{FF2B5EF4-FFF2-40B4-BE49-F238E27FC236}">
                <a16:creationId xmlns:a16="http://schemas.microsoft.com/office/drawing/2014/main" id="{6FB09BD2-257C-E79E-B1D1-1387DD65D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380" y="1907358"/>
            <a:ext cx="1593478" cy="1593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PC Management – d3VIEW">
            <a:extLst>
              <a:ext uri="{FF2B5EF4-FFF2-40B4-BE49-F238E27FC236}">
                <a16:creationId xmlns:a16="http://schemas.microsoft.com/office/drawing/2014/main" id="{B8455272-14F8-D937-4E6A-F1A4A4CF09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0995" y="1897465"/>
            <a:ext cx="1788947" cy="15514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Memory Databases Explained [Everything You Need To Know]">
            <a:extLst>
              <a:ext uri="{FF2B5EF4-FFF2-40B4-BE49-F238E27FC236}">
                <a16:creationId xmlns:a16="http://schemas.microsoft.com/office/drawing/2014/main" id="{CA0623FD-F04B-8F90-75B2-40F9C0808F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647" y="4575233"/>
            <a:ext cx="1194931" cy="1189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B7949A-3EFA-6359-1744-0E43B5349CF2}"/>
              </a:ext>
            </a:extLst>
          </p:cNvPr>
          <p:cNvSpPr txBox="1"/>
          <p:nvPr/>
        </p:nvSpPr>
        <p:spPr>
          <a:xfrm>
            <a:off x="2869136" y="2871175"/>
            <a:ext cx="1564852" cy="769441"/>
          </a:xfrm>
          <a:prstGeom prst="rect">
            <a:avLst/>
          </a:prstGeom>
          <a:noFill/>
        </p:spPr>
        <p:txBody>
          <a:bodyPr wrap="none" rtlCol="0">
            <a:spAutoFit/>
          </a:bodyPr>
          <a:lstStyle/>
          <a:p>
            <a:r>
              <a:rPr lang="en-US" sz="4400" dirty="0">
                <a:solidFill>
                  <a:srgbClr val="FF0000"/>
                </a:solidFill>
                <a:latin typeface="Gill Sans" panose="020B0502020104020203" pitchFamily="34" charset="-79"/>
                <a:cs typeface="Gill Sans" panose="020B0502020104020203" pitchFamily="34" charset="-79"/>
              </a:rPr>
              <a:t>cWSP</a:t>
            </a:r>
          </a:p>
        </p:txBody>
      </p:sp>
    </p:spTree>
    <p:extLst>
      <p:ext uri="{BB962C8B-B14F-4D97-AF65-F5344CB8AC3E}">
        <p14:creationId xmlns:p14="http://schemas.microsoft.com/office/powerpoint/2010/main" val="355725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1" name="标题 1">
            <a:extLst>
              <a:ext uri="{FF2B5EF4-FFF2-40B4-BE49-F238E27FC236}">
                <a16:creationId xmlns:a16="http://schemas.microsoft.com/office/drawing/2014/main" id="{3560609C-683C-377D-00EA-A6411072BE19}"/>
              </a:ext>
            </a:extLst>
          </p:cNvPr>
          <p:cNvSpPr txBox="1">
            <a:spLocks/>
          </p:cNvSpPr>
          <p:nvPr/>
        </p:nvSpPr>
        <p:spPr>
          <a:xfrm>
            <a:off x="10455" y="-4706"/>
            <a:ext cx="11055651" cy="651112"/>
          </a:xfrm>
          <a:prstGeom prst="rect">
            <a:avLst/>
          </a:prstGeom>
        </p:spPr>
        <p:txBody>
          <a:bodyPr vert="horz" lIns="121920" tIns="60960" rIns="121920" bIns="6096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Prevalence of Nonvolatile Memory (NVM)</a:t>
            </a:r>
            <a:endParaRPr lang="zh-CN" altLang="en-US" sz="4400" dirty="0">
              <a:latin typeface="Gill Sans" panose="020B0502020104020203" pitchFamily="34" charset="-79"/>
              <a:ea typeface="+mj-ea"/>
              <a:cs typeface="Gill Sans" panose="020B0502020104020203" pitchFamily="34" charset="-79"/>
            </a:endParaRPr>
          </a:p>
        </p:txBody>
      </p:sp>
      <p:pic>
        <p:nvPicPr>
          <p:cNvPr id="3074" name="Picture 2" descr="Intel at 3D exit point: Alas poor Optane, I knew it well – Blocks and Files">
            <a:extLst>
              <a:ext uri="{FF2B5EF4-FFF2-40B4-BE49-F238E27FC236}">
                <a16:creationId xmlns:a16="http://schemas.microsoft.com/office/drawing/2014/main" id="{A4844055-A76C-4946-8FF6-0ADB646BB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66" y="728315"/>
            <a:ext cx="3432560" cy="1622123"/>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a:extLst>
              <a:ext uri="{FF2B5EF4-FFF2-40B4-BE49-F238E27FC236}">
                <a16:creationId xmlns:a16="http://schemas.microsoft.com/office/drawing/2014/main" id="{1A88F271-74B8-E8E4-0BED-F7DFD8C8AD6B}"/>
              </a:ext>
            </a:extLst>
          </p:cNvPr>
          <p:cNvSpPr/>
          <p:nvPr/>
        </p:nvSpPr>
        <p:spPr>
          <a:xfrm>
            <a:off x="2273854" y="4067914"/>
            <a:ext cx="7644292" cy="206177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High areal density (large memory space)</a:t>
            </a:r>
          </a:p>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Comparable speed as DRAM</a:t>
            </a:r>
          </a:p>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Byte-addressability with load/store</a:t>
            </a:r>
          </a:p>
          <a:p>
            <a:pPr marL="609585" indent="-609585">
              <a:buFont typeface="Arial" panose="020B0604020202020204" pitchFamily="34" charset="0"/>
              <a:buChar char="•"/>
            </a:pP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Nonvolatility (data persistence)</a:t>
            </a:r>
          </a:p>
        </p:txBody>
      </p:sp>
      <p:sp>
        <p:nvSpPr>
          <p:cNvPr id="5" name="Slide Number Placeholder 4">
            <a:extLst>
              <a:ext uri="{FF2B5EF4-FFF2-40B4-BE49-F238E27FC236}">
                <a16:creationId xmlns:a16="http://schemas.microsoft.com/office/drawing/2014/main" id="{209295E7-E03D-520D-5B7A-13EC5356627E}"/>
              </a:ext>
            </a:extLst>
          </p:cNvPr>
          <p:cNvSpPr>
            <a:spLocks noGrp="1"/>
          </p:cNvSpPr>
          <p:nvPr>
            <p:ph type="sldNum" sz="quarter" idx="12"/>
          </p:nvPr>
        </p:nvSpPr>
        <p:spPr/>
        <p:txBody>
          <a:bodyPr/>
          <a:lstStyle/>
          <a:p>
            <a:fld id="{BEF5F9A7-FFD9-4159-A58F-AE73538ED447}" type="slidenum">
              <a:rPr lang="en-US" smtClean="0"/>
              <a:pPr/>
              <a:t>2</a:t>
            </a:fld>
            <a:endParaRPr lang="en-US" dirty="0"/>
          </a:p>
        </p:txBody>
      </p:sp>
      <p:pic>
        <p:nvPicPr>
          <p:cNvPr id="1026" name="Picture 2" descr="MS-SSD – Samsung – Memory Solutions Lab">
            <a:extLst>
              <a:ext uri="{FF2B5EF4-FFF2-40B4-BE49-F238E27FC236}">
                <a16:creationId xmlns:a16="http://schemas.microsoft.com/office/drawing/2014/main" id="{2CC409C3-889B-4E5A-9BF4-9A9CAC4D3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946" y="728315"/>
            <a:ext cx="2766908" cy="1556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T-MRAM | MRAM-Info">
            <a:extLst>
              <a:ext uri="{FF2B5EF4-FFF2-40B4-BE49-F238E27FC236}">
                <a16:creationId xmlns:a16="http://schemas.microsoft.com/office/drawing/2014/main" id="{992B99BD-B125-18D2-E704-FA2C7C99A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5276" y="2277464"/>
            <a:ext cx="3307258" cy="1750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RAM (Resistive Random Access Memory) : FUJITSU SEMICONDUCTOR MEMORY  SOLUTION">
            <a:extLst>
              <a:ext uri="{FF2B5EF4-FFF2-40B4-BE49-F238E27FC236}">
                <a16:creationId xmlns:a16="http://schemas.microsoft.com/office/drawing/2014/main" id="{09DC9F40-4275-F573-681E-53BDB4972A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946" y="2493426"/>
            <a:ext cx="2766229" cy="153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blinds(horizontal)">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blinds(horizontal)">
                                      <p:cBhvr>
                                        <p:cTn id="27" dur="500"/>
                                        <p:tgtEl>
                                          <p:spTgt spid="34">
                                            <p:txEl>
                                              <p:pRg st="0" end="0"/>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bg/>
                                          </p:spTgt>
                                        </p:tgtEl>
                                        <p:attrNameLst>
                                          <p:attrName>style.visibility</p:attrName>
                                        </p:attrNameLst>
                                      </p:cBhvr>
                                      <p:to>
                                        <p:strVal val="visible"/>
                                      </p:to>
                                    </p:set>
                                    <p:animEffect transition="in" filter="blinds(horizontal)">
                                      <p:cBhvr>
                                        <p:cTn id="30" dur="500"/>
                                        <p:tgtEl>
                                          <p:spTgt spid="34">
                                            <p:bg/>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animEffect transition="in" filter="blinds(horizontal)">
                                      <p:cBhvr>
                                        <p:cTn id="35" dur="500"/>
                                        <p:tgtEl>
                                          <p:spTgt spid="3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4">
                                            <p:txEl>
                                              <p:pRg st="2" end="2"/>
                                            </p:txEl>
                                          </p:spTgt>
                                        </p:tgtEl>
                                        <p:attrNameLst>
                                          <p:attrName>style.visibility</p:attrName>
                                        </p:attrNameLst>
                                      </p:cBhvr>
                                      <p:to>
                                        <p:strVal val="visible"/>
                                      </p:to>
                                    </p:set>
                                    <p:animEffect transition="in" filter="blinds(horizontal)">
                                      <p:cBhvr>
                                        <p:cTn id="40" dur="500"/>
                                        <p:tgtEl>
                                          <p:spTgt spid="3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4">
                                            <p:txEl>
                                              <p:pRg st="3" end="3"/>
                                            </p:txEl>
                                          </p:spTgt>
                                        </p:tgtEl>
                                        <p:attrNameLst>
                                          <p:attrName>style.visibility</p:attrName>
                                        </p:attrNameLst>
                                      </p:cBhvr>
                                      <p:to>
                                        <p:strVal val="visible"/>
                                      </p:to>
                                    </p:set>
                                    <p:animEffect transition="in" filter="blinds(horizontal)">
                                      <p:cBhvr>
                                        <p:cTn id="45"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4" name="Google Shape;114;p16"/>
          <p:cNvSpPr/>
          <p:nvPr/>
        </p:nvSpPr>
        <p:spPr>
          <a:xfrm>
            <a:off x="8260237" y="4281345"/>
            <a:ext cx="2357425" cy="707200"/>
          </a:xfrm>
          <a:prstGeom prst="rect">
            <a:avLst/>
          </a:prstGeom>
          <a:solidFill>
            <a:schemeClr val="accent5">
              <a:lumMod val="60000"/>
              <a:lumOff val="40000"/>
            </a:schemeClr>
          </a:solid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NVM </a:t>
            </a:r>
          </a:p>
          <a:p>
            <a:pPr algn="ctr"/>
            <a:r>
              <a:rPr lang="en" sz="2400" dirty="0">
                <a:latin typeface="Gill Sans" panose="020B0502020104020203" pitchFamily="34" charset="-79"/>
                <a:ea typeface="Tahoma" panose="020B0604030504040204" pitchFamily="34" charset="0"/>
                <a:cs typeface="Gill Sans" panose="020B0502020104020203" pitchFamily="34" charset="-79"/>
              </a:rPr>
              <a:t>Persistent Heap</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19" name="Google Shape;119;p16"/>
          <p:cNvSpPr/>
          <p:nvPr/>
        </p:nvSpPr>
        <p:spPr>
          <a:xfrm>
            <a:off x="1986506" y="2206699"/>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Core</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0" name="Google Shape;120;p16"/>
          <p:cNvSpPr/>
          <p:nvPr/>
        </p:nvSpPr>
        <p:spPr>
          <a:xfrm>
            <a:off x="1986506" y="2868465"/>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ill Sans" panose="020B0502020104020203" pitchFamily="34" charset="-79"/>
                <a:ea typeface="Tahoma" panose="020B0604030504040204" pitchFamily="34" charset="0"/>
                <a:cs typeface="Gill Sans" panose="020B0502020104020203" pitchFamily="34" charset="-79"/>
              </a:rPr>
              <a:t>Caches</a:t>
            </a:r>
            <a:endParaRPr sz="2400">
              <a:latin typeface="Gill Sans" panose="020B0502020104020203" pitchFamily="34" charset="-79"/>
              <a:ea typeface="Tahoma" panose="020B0604030504040204" pitchFamily="34" charset="0"/>
              <a:cs typeface="Gill Sans" panose="020B0502020104020203" pitchFamily="34" charset="-79"/>
            </a:endParaRPr>
          </a:p>
        </p:txBody>
      </p:sp>
      <p:sp>
        <p:nvSpPr>
          <p:cNvPr id="121" name="Google Shape;121;p16"/>
          <p:cNvSpPr/>
          <p:nvPr/>
        </p:nvSpPr>
        <p:spPr>
          <a:xfrm>
            <a:off x="1601349" y="3577158"/>
            <a:ext cx="2289910" cy="422400"/>
          </a:xfrm>
          <a:prstGeom prst="rect">
            <a:avLst/>
          </a:prstGeom>
          <a:noFill/>
          <a:ln w="254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solidFill>
                  <a:schemeClr val="accent2"/>
                </a:solidFill>
                <a:latin typeface="Gill Sans" panose="020B0502020104020203" pitchFamily="34" charset="-79"/>
                <a:ea typeface="Tahoma" panose="020B0604030504040204" pitchFamily="34" charset="0"/>
                <a:cs typeface="Gill Sans" panose="020B0502020104020203" pitchFamily="34" charset="-79"/>
              </a:rPr>
              <a:t>DRAM Cache</a:t>
            </a:r>
            <a:endParaRPr sz="2400" dirty="0">
              <a:solidFill>
                <a:schemeClr val="accent2"/>
              </a:solidFill>
              <a:latin typeface="Gill Sans" panose="020B0502020104020203" pitchFamily="34" charset="-79"/>
              <a:ea typeface="Tahoma" panose="020B0604030504040204" pitchFamily="34" charset="0"/>
              <a:cs typeface="Gill Sans" panose="020B0502020104020203" pitchFamily="34" charset="-79"/>
            </a:endParaRPr>
          </a:p>
        </p:txBody>
      </p:sp>
      <p:sp>
        <p:nvSpPr>
          <p:cNvPr id="122" name="Google Shape;122;p16"/>
          <p:cNvSpPr/>
          <p:nvPr/>
        </p:nvSpPr>
        <p:spPr>
          <a:xfrm>
            <a:off x="1523506" y="4263899"/>
            <a:ext cx="2445600" cy="7072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NVM</a:t>
            </a:r>
          </a:p>
          <a:p>
            <a:pPr algn="ctr"/>
            <a:r>
              <a:rPr lang="en" sz="2400" dirty="0">
                <a:latin typeface="Gill Sans" panose="020B0502020104020203" pitchFamily="34" charset="-79"/>
                <a:ea typeface="Tahoma" panose="020B0604030504040204" pitchFamily="34" charset="0"/>
                <a:cs typeface="Gill Sans" panose="020B0502020104020203" pitchFamily="34" charset="-79"/>
              </a:rPr>
              <a:t>Main Memory</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3" name="Google Shape;123;p16"/>
          <p:cNvSpPr txBox="1"/>
          <p:nvPr/>
        </p:nvSpPr>
        <p:spPr>
          <a:xfrm>
            <a:off x="1333360" y="1385034"/>
            <a:ext cx="2825892" cy="656614"/>
          </a:xfrm>
          <a:prstGeom prst="rect">
            <a:avLst/>
          </a:prstGeom>
          <a:noFill/>
          <a:ln>
            <a:noFill/>
          </a:ln>
        </p:spPr>
        <p:txBody>
          <a:bodyPr spcFirstLastPara="1" wrap="square" lIns="121900" tIns="121900" rIns="121900" bIns="121900" anchor="t" anchorCtr="0">
            <a:sp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Memory Mode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24" name="Google Shape;124;p16"/>
          <p:cNvSpPr/>
          <p:nvPr/>
        </p:nvSpPr>
        <p:spPr>
          <a:xfrm>
            <a:off x="7526111" y="2339705"/>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Core</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5" name="Google Shape;125;p16"/>
          <p:cNvSpPr/>
          <p:nvPr/>
        </p:nvSpPr>
        <p:spPr>
          <a:xfrm>
            <a:off x="7526111" y="3120305"/>
            <a:ext cx="1519600" cy="4224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a:latin typeface="Gill Sans" panose="020B0502020104020203" pitchFamily="34" charset="-79"/>
                <a:ea typeface="Tahoma" panose="020B0604030504040204" pitchFamily="34" charset="0"/>
                <a:cs typeface="Gill Sans" panose="020B0502020104020203" pitchFamily="34" charset="-79"/>
              </a:rPr>
              <a:t>Caches</a:t>
            </a:r>
            <a:endParaRPr sz="2400">
              <a:latin typeface="Gill Sans" panose="020B0502020104020203" pitchFamily="34" charset="-79"/>
              <a:ea typeface="Tahoma" panose="020B0604030504040204" pitchFamily="34" charset="0"/>
              <a:cs typeface="Gill Sans" panose="020B0502020104020203" pitchFamily="34" charset="-79"/>
            </a:endParaRPr>
          </a:p>
        </p:txBody>
      </p:sp>
      <p:sp>
        <p:nvSpPr>
          <p:cNvPr id="126" name="Google Shape;126;p16"/>
          <p:cNvSpPr/>
          <p:nvPr/>
        </p:nvSpPr>
        <p:spPr>
          <a:xfrm>
            <a:off x="5959523" y="4281345"/>
            <a:ext cx="2129215" cy="70720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latin typeface="Gill Sans" panose="020B0502020104020203" pitchFamily="34" charset="-79"/>
                <a:ea typeface="Tahoma" panose="020B0604030504040204" pitchFamily="34" charset="0"/>
                <a:cs typeface="Gill Sans" panose="020B0502020104020203" pitchFamily="34" charset="-79"/>
              </a:rPr>
              <a:t>DRAM Main Memory</a:t>
            </a:r>
            <a:endParaRPr sz="2400" dirty="0">
              <a:latin typeface="Gill Sans" panose="020B0502020104020203" pitchFamily="34" charset="-79"/>
              <a:ea typeface="Tahoma" panose="020B0604030504040204" pitchFamily="34" charset="0"/>
              <a:cs typeface="Gill Sans" panose="020B0502020104020203" pitchFamily="34" charset="-79"/>
            </a:endParaRPr>
          </a:p>
        </p:txBody>
      </p:sp>
      <p:sp>
        <p:nvSpPr>
          <p:cNvPr id="127" name="Google Shape;127;p16"/>
          <p:cNvSpPr txBox="1"/>
          <p:nvPr/>
        </p:nvSpPr>
        <p:spPr>
          <a:xfrm>
            <a:off x="6682101" y="1386884"/>
            <a:ext cx="3207617" cy="656614"/>
          </a:xfrm>
          <a:prstGeom prst="rect">
            <a:avLst/>
          </a:prstGeom>
          <a:noFill/>
          <a:ln>
            <a:noFill/>
          </a:ln>
        </p:spPr>
        <p:txBody>
          <a:bodyPr spcFirstLastPara="1" wrap="square" lIns="121900" tIns="121900" rIns="121900" bIns="121900" anchor="t" anchorCtr="0">
            <a:sp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App-Direct Mode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6" name="标题 1">
            <a:extLst>
              <a:ext uri="{FF2B5EF4-FFF2-40B4-BE49-F238E27FC236}">
                <a16:creationId xmlns:a16="http://schemas.microsoft.com/office/drawing/2014/main" id="{CCABE031-A665-28B4-2C9B-F6F62E263C98}"/>
              </a:ext>
            </a:extLst>
          </p:cNvPr>
          <p:cNvSpPr txBox="1">
            <a:spLocks/>
          </p:cNvSpPr>
          <p:nvPr/>
        </p:nvSpPr>
        <p:spPr>
          <a:xfrm>
            <a:off x="10455" y="12548"/>
            <a:ext cx="9674721" cy="697115"/>
          </a:xfrm>
          <a:prstGeom prst="rect">
            <a:avLst/>
          </a:prstGeom>
        </p:spPr>
        <p:txBody>
          <a:bodyPr vert="horz" lIns="121920" tIns="60960" rIns="121920" bIns="6096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Intel PMEM’s Two Operation Modes</a:t>
            </a:r>
            <a:endParaRPr lang="zh-CN" altLang="en-US" sz="4400" dirty="0">
              <a:solidFill>
                <a:srgbClr val="3B31BD"/>
              </a:solidFill>
              <a:latin typeface="Gill Sans" panose="020B0502020104020203" pitchFamily="34" charset="-79"/>
              <a:cs typeface="Gill Sans" panose="020B0502020104020203" pitchFamily="34" charset="-79"/>
            </a:endParaRPr>
          </a:p>
        </p:txBody>
      </p:sp>
      <p:cxnSp>
        <p:nvCxnSpPr>
          <p:cNvPr id="3" name="Straight Arrow Connector 2">
            <a:extLst>
              <a:ext uri="{FF2B5EF4-FFF2-40B4-BE49-F238E27FC236}">
                <a16:creationId xmlns:a16="http://schemas.microsoft.com/office/drawing/2014/main" id="{32B8AB12-47BE-FEB6-C8BA-54E8B25BF110}"/>
              </a:ext>
            </a:extLst>
          </p:cNvPr>
          <p:cNvCxnSpPr>
            <a:stCxn id="119" idx="2"/>
            <a:endCxn id="120" idx="0"/>
          </p:cNvCxnSpPr>
          <p:nvPr/>
        </p:nvCxnSpPr>
        <p:spPr>
          <a:xfrm>
            <a:off x="2746306" y="2629099"/>
            <a:ext cx="0" cy="2393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99C2288-9DE2-5D6B-A5C9-59DE9335E22C}"/>
              </a:ext>
            </a:extLst>
          </p:cNvPr>
          <p:cNvCxnSpPr>
            <a:cxnSpLocks/>
            <a:stCxn id="120" idx="2"/>
            <a:endCxn id="121" idx="0"/>
          </p:cNvCxnSpPr>
          <p:nvPr/>
        </p:nvCxnSpPr>
        <p:spPr>
          <a:xfrm flipH="1">
            <a:off x="2746304" y="3290865"/>
            <a:ext cx="2" cy="2862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4FDEF3F-FD00-26A9-6A0A-E4F191D8CA7B}"/>
              </a:ext>
            </a:extLst>
          </p:cNvPr>
          <p:cNvCxnSpPr>
            <a:cxnSpLocks/>
            <a:stCxn id="121" idx="2"/>
            <a:endCxn id="122" idx="0"/>
          </p:cNvCxnSpPr>
          <p:nvPr/>
        </p:nvCxnSpPr>
        <p:spPr>
          <a:xfrm>
            <a:off x="2746304" y="3999558"/>
            <a:ext cx="2" cy="2643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930828-8AF6-856F-D26E-2CB9D32CE69D}"/>
              </a:ext>
            </a:extLst>
          </p:cNvPr>
          <p:cNvCxnSpPr>
            <a:cxnSpLocks/>
            <a:stCxn id="124" idx="2"/>
            <a:endCxn id="125" idx="0"/>
          </p:cNvCxnSpPr>
          <p:nvPr/>
        </p:nvCxnSpPr>
        <p:spPr>
          <a:xfrm>
            <a:off x="8285911" y="2762105"/>
            <a:ext cx="0" cy="35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B899032A-186C-A891-0F1A-6CE33A7B1A79}"/>
              </a:ext>
            </a:extLst>
          </p:cNvPr>
          <p:cNvCxnSpPr>
            <a:cxnSpLocks/>
            <a:stCxn id="125" idx="2"/>
            <a:endCxn id="126" idx="0"/>
          </p:cNvCxnSpPr>
          <p:nvPr/>
        </p:nvCxnSpPr>
        <p:spPr>
          <a:xfrm rot="5400000">
            <a:off x="7285701" y="3281135"/>
            <a:ext cx="738640" cy="126178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AFF491BC-A1B9-908C-1AC5-A22A36722943}"/>
              </a:ext>
            </a:extLst>
          </p:cNvPr>
          <p:cNvCxnSpPr>
            <a:cxnSpLocks/>
            <a:stCxn id="125" idx="2"/>
            <a:endCxn id="114" idx="0"/>
          </p:cNvCxnSpPr>
          <p:nvPr/>
        </p:nvCxnSpPr>
        <p:spPr>
          <a:xfrm rot="16200000" flipH="1">
            <a:off x="8493110" y="3335505"/>
            <a:ext cx="738640" cy="115303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484E47-7522-4BB4-51AA-4F7D72EA6BFA}"/>
              </a:ext>
            </a:extLst>
          </p:cNvPr>
          <p:cNvSpPr txBox="1"/>
          <p:nvPr/>
        </p:nvSpPr>
        <p:spPr>
          <a:xfrm>
            <a:off x="1403950" y="5077381"/>
            <a:ext cx="2684709" cy="913199"/>
          </a:xfrm>
          <a:prstGeom prst="rect">
            <a:avLst/>
          </a:prstGeom>
          <a:noFill/>
        </p:spPr>
        <p:txBody>
          <a:bodyPr wrap="none" rtlCol="0">
            <a:spAutoFit/>
          </a:bodyPr>
          <a:lstStyle/>
          <a:p>
            <a:pPr algn="ctr"/>
            <a:r>
              <a:rPr lang="en-US" sz="2667" dirty="0">
                <a:latin typeface="Gill Sans" panose="020B0502020104020203" pitchFamily="34" charset="-79"/>
                <a:ea typeface="Tahoma" panose="020B0604030504040204" pitchFamily="34" charset="0"/>
                <a:cs typeface="Gill Sans" panose="020B0502020104020203" pitchFamily="34" charset="-79"/>
              </a:rPr>
              <a:t>Transparence and</a:t>
            </a:r>
          </a:p>
          <a:p>
            <a:pPr algn="ctr"/>
            <a:r>
              <a:rPr lang="en-US" sz="2667" dirty="0">
                <a:latin typeface="Gill Sans" panose="020B0502020104020203" pitchFamily="34" charset="-79"/>
                <a:ea typeface="Tahoma" panose="020B0604030504040204" pitchFamily="34" charset="0"/>
                <a:cs typeface="Gill Sans" panose="020B0502020104020203" pitchFamily="34" charset="-79"/>
              </a:rPr>
              <a:t>High Performance</a:t>
            </a:r>
          </a:p>
        </p:txBody>
      </p:sp>
      <p:sp>
        <p:nvSpPr>
          <p:cNvPr id="5" name="TextBox 4">
            <a:extLst>
              <a:ext uri="{FF2B5EF4-FFF2-40B4-BE49-F238E27FC236}">
                <a16:creationId xmlns:a16="http://schemas.microsoft.com/office/drawing/2014/main" id="{42703E35-06E7-3D27-FF3C-B0039209854D}"/>
              </a:ext>
            </a:extLst>
          </p:cNvPr>
          <p:cNvSpPr txBox="1"/>
          <p:nvPr/>
        </p:nvSpPr>
        <p:spPr>
          <a:xfrm>
            <a:off x="5738906" y="5146769"/>
            <a:ext cx="5268441" cy="913199"/>
          </a:xfrm>
          <a:prstGeom prst="rect">
            <a:avLst/>
          </a:prstGeom>
          <a:noFill/>
        </p:spPr>
        <p:txBody>
          <a:bodyPr wrap="square" rtlCol="0">
            <a:spAutoFit/>
          </a:bodyPr>
          <a:lstStyle/>
          <a:p>
            <a:pPr algn="ctr"/>
            <a:r>
              <a:rPr lang="en-US" sz="2667" dirty="0">
                <a:latin typeface="Gill Sans" panose="020B0502020104020203" pitchFamily="34" charset="-79"/>
                <a:ea typeface="Tahoma" panose="020B0604030504040204" pitchFamily="34" charset="0"/>
                <a:cs typeface="Gill Sans" panose="020B0502020104020203" pitchFamily="34" charset="-79"/>
              </a:rPr>
              <a:t>Persistence but No Transparence and High Performance</a:t>
            </a:r>
          </a:p>
        </p:txBody>
      </p:sp>
      <p:sp>
        <p:nvSpPr>
          <p:cNvPr id="2" name="Slide Number Placeholder 1">
            <a:extLst>
              <a:ext uri="{FF2B5EF4-FFF2-40B4-BE49-F238E27FC236}">
                <a16:creationId xmlns:a16="http://schemas.microsoft.com/office/drawing/2014/main" id="{3DA9008A-C679-1CA1-B05E-992366332A6B}"/>
              </a:ext>
            </a:extLst>
          </p:cNvPr>
          <p:cNvSpPr>
            <a:spLocks noGrp="1"/>
          </p:cNvSpPr>
          <p:nvPr>
            <p:ph type="sldNum" sz="quarter" idx="12"/>
          </p:nvPr>
        </p:nvSpPr>
        <p:spPr/>
        <p:txBody>
          <a:bodyPr/>
          <a:lstStyle/>
          <a:p>
            <a:fld id="{BEF5F9A7-FFD9-4159-A58F-AE73538ED447}" type="slidenum">
              <a:rPr lang="en-US" smtClean="0"/>
              <a:pPr/>
              <a:t>3</a:t>
            </a:fld>
            <a:endParaRPr lang="en-US" dirty="0"/>
          </a:p>
        </p:txBody>
      </p:sp>
      <p:pic>
        <p:nvPicPr>
          <p:cNvPr id="1038" name="Picture 14" descr="Clean, management, pure, transparency icon - Download on Iconfinder">
            <a:extLst>
              <a:ext uri="{FF2B5EF4-FFF2-40B4-BE49-F238E27FC236}">
                <a16:creationId xmlns:a16="http://schemas.microsoft.com/office/drawing/2014/main" id="{FA78ED45-7053-65A8-A122-BE8A40AFD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 y="3307720"/>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eckmark PNG, Checkmark Transparent Background - FreeIconsPNG">
            <a:extLst>
              <a:ext uri="{FF2B5EF4-FFF2-40B4-BE49-F238E27FC236}">
                <a16:creationId xmlns:a16="http://schemas.microsoft.com/office/drawing/2014/main" id="{C792757D-C19B-32EB-E2B9-6D79CAA9C1A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145020" y="2592122"/>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unning man icon for performance on white Vector Image">
            <a:extLst>
              <a:ext uri="{FF2B5EF4-FFF2-40B4-BE49-F238E27FC236}">
                <a16:creationId xmlns:a16="http://schemas.microsoft.com/office/drawing/2014/main" id="{32D7F0A2-64A4-1542-C6C7-CDA32A98E6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85" t="17830" r="11845" b="37771"/>
          <a:stretch/>
        </p:blipFill>
        <p:spPr bwMode="auto">
          <a:xfrm>
            <a:off x="3993650" y="3025600"/>
            <a:ext cx="1745250" cy="12336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Checkmark PNG, Checkmark Transparent Background - FreeIconsPNG">
            <a:extLst>
              <a:ext uri="{FF2B5EF4-FFF2-40B4-BE49-F238E27FC236}">
                <a16:creationId xmlns:a16="http://schemas.microsoft.com/office/drawing/2014/main" id="{D5CDE6C1-6813-8867-8CC8-46CFE7584C56}"/>
              </a:ext>
            </a:extLst>
          </p:cNvPr>
          <p:cNvPicPr>
            <a:picLocks noChangeAspect="1" noChangeArrowheads="1"/>
          </p:cNvPicPr>
          <p:nvPr/>
        </p:nvPicPr>
        <p:blipFill>
          <a:blip r:embed="rId4">
            <a:extLst>
              <a:ext uri="{BEBA8EAE-BF5A-486C-A8C5-ECC9F3942E4B}">
                <a14:imgProps xmlns:a14="http://schemas.microsoft.com/office/drawing/2010/main">
                  <a14:imgLayer r:embed="rId7">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4049837" y="2756316"/>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Non Volatile PNG Transparent Images Free Download | Vector Files | Pngtree">
            <a:extLst>
              <a:ext uri="{FF2B5EF4-FFF2-40B4-BE49-F238E27FC236}">
                <a16:creationId xmlns:a16="http://schemas.microsoft.com/office/drawing/2014/main" id="{DE4EA252-5391-09E8-6356-AE24487AD57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82" t="16674" r="15403" b="15377"/>
          <a:stretch/>
        </p:blipFill>
        <p:spPr bwMode="auto">
          <a:xfrm>
            <a:off x="10850688" y="2877481"/>
            <a:ext cx="772436" cy="7616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Checkmark PNG, Checkmark Transparent Background - FreeIconsPNG">
            <a:extLst>
              <a:ext uri="{FF2B5EF4-FFF2-40B4-BE49-F238E27FC236}">
                <a16:creationId xmlns:a16="http://schemas.microsoft.com/office/drawing/2014/main" id="{ADEFBA6E-D3C6-00A8-243B-540638CD1F7D}"/>
              </a:ext>
            </a:extLst>
          </p:cNvPr>
          <p:cNvPicPr>
            <a:picLocks noChangeAspect="1" noChangeArrowheads="1"/>
          </p:cNvPicPr>
          <p:nvPr/>
        </p:nvPicPr>
        <p:blipFill>
          <a:blip r:embed="rId4">
            <a:extLst>
              <a:ext uri="{BEBA8EAE-BF5A-486C-A8C5-ECC9F3942E4B}">
                <a14:imgProps xmlns:a14="http://schemas.microsoft.com/office/drawing/2010/main">
                  <a14:imgLayer r:embed="rId9">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10828153" y="2723697"/>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descr="Clean, management, pure, transparency icon - Download on Iconfinder">
            <a:extLst>
              <a:ext uri="{FF2B5EF4-FFF2-40B4-BE49-F238E27FC236}">
                <a16:creationId xmlns:a16="http://schemas.microsoft.com/office/drawing/2014/main" id="{D8062403-04F3-CF91-1E0E-DC675E29E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8294" y="4191208"/>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X Red Mark. Cross Sign Graphic Symbol. Crossed Brush Strokes. Stock Vector  - Illustration of logo, mess: 154904330">
            <a:extLst>
              <a:ext uri="{FF2B5EF4-FFF2-40B4-BE49-F238E27FC236}">
                <a16:creationId xmlns:a16="http://schemas.microsoft.com/office/drawing/2014/main" id="{EC457E72-78C3-5B41-409C-F31FCFBDC24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42044" y="3793569"/>
            <a:ext cx="1543205" cy="154320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Non Volatile PNG Transparent Images Free Download | Vector Files | Pngtree">
            <a:extLst>
              <a:ext uri="{FF2B5EF4-FFF2-40B4-BE49-F238E27FC236}">
                <a16:creationId xmlns:a16="http://schemas.microsoft.com/office/drawing/2014/main" id="{BEF4CA01-D741-AB92-BA39-1E02EA9A2D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82" t="16674" r="15403" b="15377"/>
          <a:stretch/>
        </p:blipFill>
        <p:spPr bwMode="auto">
          <a:xfrm>
            <a:off x="4140605" y="4250398"/>
            <a:ext cx="772436" cy="7616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X Red Mark. Cross Sign Graphic Symbol. Crossed Brush Strokes. Stock Vector  - Illustration of logo, mess: 154904330">
            <a:extLst>
              <a:ext uri="{FF2B5EF4-FFF2-40B4-BE49-F238E27FC236}">
                <a16:creationId xmlns:a16="http://schemas.microsoft.com/office/drawing/2014/main" id="{A048614C-FC98-1C13-36A9-D6B9BD07B37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08834" y="3859601"/>
            <a:ext cx="1543205" cy="1543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You can share this smiley to express your frustration. | Emoticons emojis,  Funny emoticons, Emoji pictures">
            <a:extLst>
              <a:ext uri="{FF2B5EF4-FFF2-40B4-BE49-F238E27FC236}">
                <a16:creationId xmlns:a16="http://schemas.microsoft.com/office/drawing/2014/main" id="{5069F17E-8514-4F57-1E18-80B40E909C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5253" y="2062117"/>
            <a:ext cx="2661908" cy="2661908"/>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Thought bubble outline">
            <a:extLst>
              <a:ext uri="{FF2B5EF4-FFF2-40B4-BE49-F238E27FC236}">
                <a16:creationId xmlns:a16="http://schemas.microsoft.com/office/drawing/2014/main" id="{CEA7777A-00D7-2C3C-B9B0-DC66D72A019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22513" y="577040"/>
            <a:ext cx="2536272" cy="2536272"/>
          </a:xfrm>
          <a:prstGeom prst="rect">
            <a:avLst/>
          </a:prstGeom>
        </p:spPr>
      </p:pic>
      <p:sp>
        <p:nvSpPr>
          <p:cNvPr id="12" name="TextBox 11">
            <a:extLst>
              <a:ext uri="{FF2B5EF4-FFF2-40B4-BE49-F238E27FC236}">
                <a16:creationId xmlns:a16="http://schemas.microsoft.com/office/drawing/2014/main" id="{10AF738C-F4B3-61BD-FB0B-C58AB86E7C8F}"/>
              </a:ext>
            </a:extLst>
          </p:cNvPr>
          <p:cNvSpPr txBox="1"/>
          <p:nvPr/>
        </p:nvSpPr>
        <p:spPr>
          <a:xfrm>
            <a:off x="10012335" y="1078475"/>
            <a:ext cx="1421222" cy="923330"/>
          </a:xfrm>
          <a:prstGeom prst="rect">
            <a:avLst/>
          </a:prstGeom>
          <a:noFill/>
        </p:spPr>
        <p:txBody>
          <a:bodyPr wrap="non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Persistent</a:t>
            </a:r>
          </a:p>
          <a:p>
            <a:pPr algn="ctr"/>
            <a:r>
              <a:rPr lang="en-US" dirty="0">
                <a:latin typeface="Gill Sans" panose="020B0502020104020203" pitchFamily="34" charset="-79"/>
                <a:ea typeface="Tahoma" panose="020B0604030504040204" pitchFamily="34" charset="0"/>
                <a:cs typeface="Gill Sans" panose="020B0502020104020203" pitchFamily="34" charset="-79"/>
              </a:rPr>
              <a:t>Programming</a:t>
            </a:r>
          </a:p>
          <a:p>
            <a:pPr algn="ctr"/>
            <a:r>
              <a:rPr lang="en-US" dirty="0">
                <a:latin typeface="Gill Sans" panose="020B0502020104020203" pitchFamily="34" charset="-79"/>
                <a:ea typeface="Tahoma" panose="020B0604030504040204" pitchFamily="34" charset="0"/>
                <a:cs typeface="Gill Sans" panose="020B0502020104020203" pitchFamily="34" charset="-79"/>
              </a:rPr>
              <a:t>is hard</a:t>
            </a:r>
          </a:p>
        </p:txBody>
      </p:sp>
      <p:sp>
        <p:nvSpPr>
          <p:cNvPr id="13" name="TextBox 12">
            <a:extLst>
              <a:ext uri="{FF2B5EF4-FFF2-40B4-BE49-F238E27FC236}">
                <a16:creationId xmlns:a16="http://schemas.microsoft.com/office/drawing/2014/main" id="{7C1F88DD-9C63-74AE-4CD3-4F4929973FEC}"/>
              </a:ext>
            </a:extLst>
          </p:cNvPr>
          <p:cNvSpPr txBox="1"/>
          <p:nvPr/>
        </p:nvSpPr>
        <p:spPr>
          <a:xfrm>
            <a:off x="4171841" y="1693615"/>
            <a:ext cx="1362873" cy="646331"/>
          </a:xfrm>
          <a:prstGeom prst="rect">
            <a:avLst/>
          </a:prstGeom>
          <a:noFill/>
        </p:spPr>
        <p:txBody>
          <a:bodyPr wrap="none" rtlCol="0">
            <a:spAutoFit/>
          </a:bodyPr>
          <a:lstStyle/>
          <a:p>
            <a:pPr algn="ctr"/>
            <a:r>
              <a:rPr lang="en-US" dirty="0">
                <a:latin typeface="Gill Sans" panose="020B0502020104020203" pitchFamily="34" charset="-79"/>
                <a:ea typeface="Tahoma" panose="020B0604030504040204" pitchFamily="34" charset="0"/>
                <a:cs typeface="Gill Sans" panose="020B0502020104020203" pitchFamily="34" charset="-79"/>
              </a:rPr>
              <a:t>PMEM is not</a:t>
            </a:r>
          </a:p>
          <a:p>
            <a:pPr algn="ctr"/>
            <a:r>
              <a:rPr lang="en-US" dirty="0">
                <a:latin typeface="Gill Sans" panose="020B0502020104020203" pitchFamily="34" charset="-79"/>
                <a:ea typeface="Tahoma" panose="020B0604030504040204" pitchFamily="34" charset="0"/>
                <a:cs typeface="Gill Sans" panose="020B0502020104020203" pitchFamily="34" charset="-79"/>
              </a:rPr>
              <a:t> persistent?</a:t>
            </a:r>
          </a:p>
        </p:txBody>
      </p:sp>
      <p:pic>
        <p:nvPicPr>
          <p:cNvPr id="1026" name="Picture 2" descr="Shock Emoji Clipart Images | Free Download | PNG Transparent Background -  Pngtree">
            <a:extLst>
              <a:ext uri="{FF2B5EF4-FFF2-40B4-BE49-F238E27FC236}">
                <a16:creationId xmlns:a16="http://schemas.microsoft.com/office/drawing/2014/main" id="{C8C0C084-961A-B991-6184-28BD39082B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6533" y="1837669"/>
            <a:ext cx="3024000" cy="3024000"/>
          </a:xfrm>
          <a:prstGeom prst="rect">
            <a:avLst/>
          </a:prstGeom>
          <a:noFill/>
          <a:extLst>
            <a:ext uri="{909E8E84-426E-40DD-AFC4-6F175D3DCCD1}">
              <a14:hiddenFill xmlns:a14="http://schemas.microsoft.com/office/drawing/2010/main">
                <a:solidFill>
                  <a:srgbClr val="FFFFFF"/>
                </a:solidFill>
              </a14:hiddenFill>
            </a:ext>
          </a:extLst>
        </p:spPr>
      </p:pic>
      <p:pic>
        <p:nvPicPr>
          <p:cNvPr id="40" name="Graphic 39" descr="Thought bubble outline">
            <a:extLst>
              <a:ext uri="{FF2B5EF4-FFF2-40B4-BE49-F238E27FC236}">
                <a16:creationId xmlns:a16="http://schemas.microsoft.com/office/drawing/2014/main" id="{E6FC8724-8DC3-44FF-1CA8-E6983B3A94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15454" y="1017766"/>
            <a:ext cx="2536270" cy="2536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linds(horizontal)">
                                      <p:cBhvr>
                                        <p:cTn id="7" dur="500"/>
                                        <p:tgtEl>
                                          <p:spTgt spid="1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linds(horizontal)">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linds(horizontal)">
                                      <p:cBhvr>
                                        <p:cTn id="13" dur="500"/>
                                        <p:tgtEl>
                                          <p:spTgt spid="1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blinds(horizontal)">
                                      <p:cBhvr>
                                        <p:cTn id="16" dur="500"/>
                                        <p:tgtEl>
                                          <p:spTgt spid="12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blinds(horizontal)">
                                      <p:cBhvr>
                                        <p:cTn id="19" dur="500"/>
                                        <p:tgtEl>
                                          <p:spTgt spid="123"/>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linds(horizontal)">
                                      <p:cBhvr>
                                        <p:cTn id="25" dur="500"/>
                                        <p:tgtEl>
                                          <p:spTgt spid="28"/>
                                        </p:tgtEl>
                                      </p:cBhvr>
                                    </p:animEffect>
                                  </p:childTnLst>
                                </p:cTn>
                              </p:par>
                              <p:par>
                                <p:cTn id="26" presetID="3"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linds(horizontal)">
                                      <p:cBhvr>
                                        <p:cTn id="36" dur="500"/>
                                        <p:tgtEl>
                                          <p:spTgt spid="11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linds(horizontal)">
                                      <p:cBhvr>
                                        <p:cTn id="39" dur="500"/>
                                        <p:tgtEl>
                                          <p:spTgt spid="12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blinds(horizontal)">
                                      <p:cBhvr>
                                        <p:cTn id="42" dur="500"/>
                                        <p:tgtEl>
                                          <p:spTgt spid="12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blinds(horizontal)">
                                      <p:cBhvr>
                                        <p:cTn id="45" dur="500"/>
                                        <p:tgtEl>
                                          <p:spTgt spid="12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blinds(horizontal)">
                                      <p:cBhvr>
                                        <p:cTn id="48" dur="500"/>
                                        <p:tgtEl>
                                          <p:spTgt spid="127"/>
                                        </p:tgtEl>
                                      </p:cBhvr>
                                    </p:animEffect>
                                  </p:childTnLst>
                                </p:cTn>
                              </p:par>
                              <p:par>
                                <p:cTn id="49" presetID="3" presetClass="entr" presetSubtype="1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linds(horizontal)">
                                      <p:cBhvr>
                                        <p:cTn id="51" dur="500"/>
                                        <p:tgtEl>
                                          <p:spTgt spid="36"/>
                                        </p:tgtEl>
                                      </p:cBhvr>
                                    </p:animEffect>
                                  </p:childTnLst>
                                </p:cTn>
                              </p:par>
                              <p:par>
                                <p:cTn id="52" presetID="3" presetClass="entr" presetSubtype="1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par>
                                <p:cTn id="55" presetID="3" presetClass="entr" presetSubtype="1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blinds(horizont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036"/>
                                        </p:tgtEl>
                                        <p:attrNameLst>
                                          <p:attrName>style.visibility</p:attrName>
                                        </p:attrNameLst>
                                      </p:cBhvr>
                                      <p:to>
                                        <p:strVal val="visible"/>
                                      </p:to>
                                    </p:set>
                                    <p:animEffect transition="in" filter="blinds(horizontal)">
                                      <p:cBhvr>
                                        <p:cTn id="65" dur="500"/>
                                        <p:tgtEl>
                                          <p:spTgt spid="1036"/>
                                        </p:tgtEl>
                                      </p:cBhvr>
                                    </p:animEffect>
                                  </p:childTnLst>
                                </p:cTn>
                              </p:par>
                              <p:par>
                                <p:cTn id="66" presetID="3" presetClass="entr" presetSubtype="10" fill="hold" nodeType="withEffect">
                                  <p:stCondLst>
                                    <p:cond delay="0"/>
                                  </p:stCondLst>
                                  <p:childTnLst>
                                    <p:set>
                                      <p:cBhvr>
                                        <p:cTn id="67" dur="1" fill="hold">
                                          <p:stCondLst>
                                            <p:cond delay="0"/>
                                          </p:stCondLst>
                                        </p:cTn>
                                        <p:tgtEl>
                                          <p:spTgt spid="1038"/>
                                        </p:tgtEl>
                                        <p:attrNameLst>
                                          <p:attrName>style.visibility</p:attrName>
                                        </p:attrNameLst>
                                      </p:cBhvr>
                                      <p:to>
                                        <p:strVal val="visible"/>
                                      </p:to>
                                    </p:set>
                                    <p:animEffect transition="in" filter="blinds(horizontal)">
                                      <p:cBhvr>
                                        <p:cTn id="68" dur="500"/>
                                        <p:tgtEl>
                                          <p:spTgt spid="103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linds(horizontal)">
                                      <p:cBhvr>
                                        <p:cTn id="73" dur="500"/>
                                        <p:tgtEl>
                                          <p:spTgt spid="33"/>
                                        </p:tgtEl>
                                      </p:cBhvr>
                                    </p:animEffect>
                                  </p:childTnLst>
                                </p:cTn>
                              </p:par>
                              <p:par>
                                <p:cTn id="74" presetID="3" presetClass="entr" presetSubtype="10" fill="hold" nodeType="withEffect">
                                  <p:stCondLst>
                                    <p:cond delay="0"/>
                                  </p:stCondLst>
                                  <p:childTnLst>
                                    <p:set>
                                      <p:cBhvr>
                                        <p:cTn id="75" dur="1" fill="hold">
                                          <p:stCondLst>
                                            <p:cond delay="0"/>
                                          </p:stCondLst>
                                        </p:cTn>
                                        <p:tgtEl>
                                          <p:spTgt spid="1040"/>
                                        </p:tgtEl>
                                        <p:attrNameLst>
                                          <p:attrName>style.visibility</p:attrName>
                                        </p:attrNameLst>
                                      </p:cBhvr>
                                      <p:to>
                                        <p:strVal val="visible"/>
                                      </p:to>
                                    </p:set>
                                    <p:animEffect transition="in" filter="blinds(horizontal)">
                                      <p:cBhvr>
                                        <p:cTn id="76" dur="500"/>
                                        <p:tgtEl>
                                          <p:spTgt spid="104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par>
                                <p:cTn id="82" presetID="3" presetClass="entr" presetSubtype="10" fill="hold"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linds(horizontal)">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blinds(horizontal)">
                                      <p:cBhvr>
                                        <p:cTn id="89" dur="500"/>
                                        <p:tgtEl>
                                          <p:spTgt spid="13"/>
                                        </p:tgtEl>
                                      </p:cBhvr>
                                    </p:animEffect>
                                  </p:childTnLst>
                                </p:cTn>
                              </p:par>
                              <p:par>
                                <p:cTn id="90" presetID="3" presetClass="entr" presetSubtype="1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linds(horizontal)">
                                      <p:cBhvr>
                                        <p:cTn id="92" dur="500"/>
                                        <p:tgtEl>
                                          <p:spTgt spid="40"/>
                                        </p:tgtEl>
                                      </p:cBhvr>
                                    </p:animEffect>
                                  </p:childTnLst>
                                </p:cTn>
                              </p:par>
                              <p:par>
                                <p:cTn id="93" presetID="3" presetClass="entr" presetSubtype="10" fill="hold" nodeType="withEffect">
                                  <p:stCondLst>
                                    <p:cond delay="0"/>
                                  </p:stCondLst>
                                  <p:childTnLst>
                                    <p:set>
                                      <p:cBhvr>
                                        <p:cTn id="94" dur="1" fill="hold">
                                          <p:stCondLst>
                                            <p:cond delay="0"/>
                                          </p:stCondLst>
                                        </p:cTn>
                                        <p:tgtEl>
                                          <p:spTgt spid="1026"/>
                                        </p:tgtEl>
                                        <p:attrNameLst>
                                          <p:attrName>style.visibility</p:attrName>
                                        </p:attrNameLst>
                                      </p:cBhvr>
                                      <p:to>
                                        <p:strVal val="visible"/>
                                      </p:to>
                                    </p:set>
                                    <p:animEffect transition="in" filter="blinds(horizontal)">
                                      <p:cBhvr>
                                        <p:cTn id="95" dur="500"/>
                                        <p:tgtEl>
                                          <p:spTgt spid="102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42"/>
                                        </p:tgtEl>
                                        <p:attrNameLst>
                                          <p:attrName>style.visibility</p:attrName>
                                        </p:attrNameLst>
                                      </p:cBhvr>
                                      <p:to>
                                        <p:strVal val="visible"/>
                                      </p:to>
                                    </p:set>
                                    <p:animEffect transition="in" filter="blinds(horizontal)">
                                      <p:cBhvr>
                                        <p:cTn id="100" dur="500"/>
                                        <p:tgtEl>
                                          <p:spTgt spid="1042"/>
                                        </p:tgtEl>
                                      </p:cBhvr>
                                    </p:animEffect>
                                  </p:childTnLst>
                                </p:cTn>
                              </p:par>
                              <p:par>
                                <p:cTn id="101" presetID="3" presetClass="entr" presetSubtype="1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linds(horizontal)">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blinds(horizontal)">
                                      <p:cBhvr>
                                        <p:cTn id="108" dur="500"/>
                                        <p:tgtEl>
                                          <p:spTgt spid="37"/>
                                        </p:tgtEl>
                                      </p:cBhvr>
                                    </p:animEffect>
                                  </p:childTnLst>
                                </p:cTn>
                              </p:par>
                              <p:par>
                                <p:cTn id="109" presetID="3" presetClass="entr" presetSubtype="10" fill="hold" nodeType="withEffect">
                                  <p:stCondLst>
                                    <p:cond delay="0"/>
                                  </p:stCondLst>
                                  <p:childTnLst>
                                    <p:set>
                                      <p:cBhvr>
                                        <p:cTn id="110" dur="1" fill="hold">
                                          <p:stCondLst>
                                            <p:cond delay="0"/>
                                          </p:stCondLst>
                                        </p:cTn>
                                        <p:tgtEl>
                                          <p:spTgt spid="1044"/>
                                        </p:tgtEl>
                                        <p:attrNameLst>
                                          <p:attrName>style.visibility</p:attrName>
                                        </p:attrNameLst>
                                      </p:cBhvr>
                                      <p:to>
                                        <p:strVal val="visible"/>
                                      </p:to>
                                    </p:set>
                                    <p:animEffect transition="in" filter="blinds(horizontal)">
                                      <p:cBhvr>
                                        <p:cTn id="111" dur="500"/>
                                        <p:tgtEl>
                                          <p:spTgt spid="104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blinds(horizontal)">
                                      <p:cBhvr>
                                        <p:cTn id="116" dur="500"/>
                                        <p:tgtEl>
                                          <p:spTgt spid="9"/>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par>
                                <p:cTn id="120" presetID="3" presetClass="entr" presetSubtype="10" fill="hold" nodeType="with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linds(horizontal)">
                                      <p:cBhvr>
                                        <p:cTn id="1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9" grpId="0" animBg="1"/>
      <p:bldP spid="120" grpId="0" animBg="1"/>
      <p:bldP spid="121" grpId="0" animBg="1"/>
      <p:bldP spid="122" grpId="0" animBg="1"/>
      <p:bldP spid="123" grpId="0"/>
      <p:bldP spid="124" grpId="0" animBg="1"/>
      <p:bldP spid="125" grpId="0" animBg="1"/>
      <p:bldP spid="126" grpId="0" animBg="1"/>
      <p:bldP spid="127" grpId="0"/>
      <p:bldP spid="4" grpId="0"/>
      <p:bldP spid="5"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7" name="Rectangle 6">
            <a:extLst>
              <a:ext uri="{FF2B5EF4-FFF2-40B4-BE49-F238E27FC236}">
                <a16:creationId xmlns:a16="http://schemas.microsoft.com/office/drawing/2014/main" id="{E6124B13-9D87-FB04-CD6D-6C2F7FE6269A}"/>
              </a:ext>
            </a:extLst>
          </p:cNvPr>
          <p:cNvSpPr/>
          <p:nvPr/>
        </p:nvSpPr>
        <p:spPr>
          <a:xfrm>
            <a:off x="3644770" y="859971"/>
            <a:ext cx="4693997" cy="4447209"/>
          </a:xfrm>
          <a:prstGeom prst="rect">
            <a:avLst/>
          </a:prstGeom>
          <a:solidFill>
            <a:schemeClr val="accent6">
              <a:lumMod val="40000"/>
              <a:lumOff val="60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Gill Sans" panose="020B0502020104020203" pitchFamily="34" charset="-79"/>
              <a:cs typeface="Gill Sans" panose="020B0502020104020203" pitchFamily="34" charset="-79"/>
            </a:endParaRPr>
          </a:p>
        </p:txBody>
      </p:sp>
      <p:sp>
        <p:nvSpPr>
          <p:cNvPr id="32" name="Rectangle 31">
            <a:extLst>
              <a:ext uri="{FF2B5EF4-FFF2-40B4-BE49-F238E27FC236}">
                <a16:creationId xmlns:a16="http://schemas.microsoft.com/office/drawing/2014/main" id="{E7DE71DF-31DE-268E-ECCB-4AB8BBB98329}"/>
              </a:ext>
            </a:extLst>
          </p:cNvPr>
          <p:cNvSpPr/>
          <p:nvPr/>
        </p:nvSpPr>
        <p:spPr>
          <a:xfrm>
            <a:off x="3860801" y="2581233"/>
            <a:ext cx="4305904" cy="2643909"/>
          </a:xfrm>
          <a:prstGeom prst="rect">
            <a:avLst/>
          </a:prstGeom>
          <a:solidFill>
            <a:schemeClr val="accent6">
              <a:lumMod val="75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F6A9C645-AE20-8CFB-FDD7-9A623609CE78}"/>
              </a:ext>
            </a:extLst>
          </p:cNvPr>
          <p:cNvSpPr/>
          <p:nvPr/>
        </p:nvSpPr>
        <p:spPr>
          <a:xfrm>
            <a:off x="4636865" y="2671669"/>
            <a:ext cx="3001249" cy="1324724"/>
          </a:xfrm>
          <a:prstGeom prst="rect">
            <a:avLst/>
          </a:prstGeom>
          <a:solidFill>
            <a:schemeClr val="accent4">
              <a:lumMod val="40000"/>
              <a:lumOff val="60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Gill Sans" panose="020B0502020104020203" pitchFamily="34" charset="-79"/>
              <a:cs typeface="Gill Sans" panose="020B0502020104020203" pitchFamily="34" charset="-79"/>
            </a:endParaRPr>
          </a:p>
        </p:txBody>
      </p:sp>
      <p:sp>
        <p:nvSpPr>
          <p:cNvPr id="148" name="Google Shape;148;p18"/>
          <p:cNvSpPr/>
          <p:nvPr/>
        </p:nvSpPr>
        <p:spPr>
          <a:xfrm>
            <a:off x="5232987" y="966653"/>
            <a:ext cx="1617093" cy="764945"/>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p>
          <a:p>
            <a:pPr algn="ctr"/>
            <a:r>
              <a:rPr lang="en" sz="2667" dirty="0">
                <a:latin typeface="Gill Sans" panose="020B0502020104020203" pitchFamily="34" charset="-79"/>
                <a:ea typeface="Tahoma" panose="020B0604030504040204" pitchFamily="34" charset="0"/>
                <a:cs typeface="Gill Sans" panose="020B0502020104020203" pitchFamily="34" charset="-79"/>
              </a:rPr>
              <a:t>(ARF)</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49" name="Google Shape;149;p18"/>
          <p:cNvSpPr/>
          <p:nvPr/>
        </p:nvSpPr>
        <p:spPr>
          <a:xfrm>
            <a:off x="5319051" y="1948546"/>
            <a:ext cx="1444964" cy="56722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Caches</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51" name="Google Shape;151;p18"/>
          <p:cNvSpPr/>
          <p:nvPr/>
        </p:nvSpPr>
        <p:spPr>
          <a:xfrm>
            <a:off x="4256611" y="4203192"/>
            <a:ext cx="3584448" cy="894647"/>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NVM Main Memory</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5" name="标题 1">
            <a:extLst>
              <a:ext uri="{FF2B5EF4-FFF2-40B4-BE49-F238E27FC236}">
                <a16:creationId xmlns:a16="http://schemas.microsoft.com/office/drawing/2014/main" id="{2029DFBB-4655-6DD7-9333-B682EBFEDA04}"/>
              </a:ext>
            </a:extLst>
          </p:cNvPr>
          <p:cNvSpPr txBox="1">
            <a:spLocks/>
          </p:cNvSpPr>
          <p:nvPr/>
        </p:nvSpPr>
        <p:spPr>
          <a:xfrm>
            <a:off x="10455" y="-21959"/>
            <a:ext cx="11214271" cy="703921"/>
          </a:xfrm>
          <a:prstGeom prst="rect">
            <a:avLst/>
          </a:prstGeom>
        </p:spPr>
        <p:txBody>
          <a:bodyPr vert="horz" lIns="121920" tIns="60960" rIns="121920" bIns="6096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WSP: Unlocking the Full Potential of NVM</a:t>
            </a:r>
            <a:endParaRPr lang="zh-CN" altLang="en-US" sz="4400" dirty="0">
              <a:solidFill>
                <a:srgbClr val="3B31BD"/>
              </a:solidFill>
              <a:latin typeface="Gill Sans" panose="020B0502020104020203" pitchFamily="34" charset="-79"/>
              <a:cs typeface="Gill Sans" panose="020B0502020104020203" pitchFamily="34" charset="-79"/>
            </a:endParaRPr>
          </a:p>
        </p:txBody>
      </p:sp>
      <p:cxnSp>
        <p:nvCxnSpPr>
          <p:cNvPr id="3" name="Straight Arrow Connector 2">
            <a:extLst>
              <a:ext uri="{FF2B5EF4-FFF2-40B4-BE49-F238E27FC236}">
                <a16:creationId xmlns:a16="http://schemas.microsoft.com/office/drawing/2014/main" id="{2A5497CC-865F-3C53-929F-161ECAC7687F}"/>
              </a:ext>
            </a:extLst>
          </p:cNvPr>
          <p:cNvCxnSpPr>
            <a:cxnSpLocks/>
            <a:stCxn id="148" idx="2"/>
            <a:endCxn id="149" idx="0"/>
          </p:cNvCxnSpPr>
          <p:nvPr/>
        </p:nvCxnSpPr>
        <p:spPr>
          <a:xfrm flipH="1">
            <a:off x="6041533" y="1731598"/>
            <a:ext cx="1" cy="2169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1A663CB-93B7-859A-A3BB-FF3E294CDF34}"/>
              </a:ext>
            </a:extLst>
          </p:cNvPr>
          <p:cNvCxnSpPr>
            <a:cxnSpLocks/>
            <a:stCxn id="149" idx="2"/>
            <a:endCxn id="150" idx="0"/>
          </p:cNvCxnSpPr>
          <p:nvPr/>
        </p:nvCxnSpPr>
        <p:spPr>
          <a:xfrm>
            <a:off x="6041533" y="2515767"/>
            <a:ext cx="7302" cy="548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9D28B6-BD8C-9220-4C1D-33871E20ACAF}"/>
              </a:ext>
            </a:extLst>
          </p:cNvPr>
          <p:cNvCxnSpPr>
            <a:cxnSpLocks/>
            <a:stCxn id="150" idx="2"/>
            <a:endCxn id="151" idx="0"/>
          </p:cNvCxnSpPr>
          <p:nvPr/>
        </p:nvCxnSpPr>
        <p:spPr>
          <a:xfrm>
            <a:off x="6048835" y="3839220"/>
            <a:ext cx="0" cy="363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Google Shape;150;p18"/>
          <p:cNvSpPr/>
          <p:nvPr/>
        </p:nvSpPr>
        <p:spPr>
          <a:xfrm>
            <a:off x="4927171" y="3064073"/>
            <a:ext cx="2243328" cy="775147"/>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 name="TextBox 1">
            <a:extLst>
              <a:ext uri="{FF2B5EF4-FFF2-40B4-BE49-F238E27FC236}">
                <a16:creationId xmlns:a16="http://schemas.microsoft.com/office/drawing/2014/main" id="{E6C20AD1-B0DE-FB67-2AC0-D146CA9CE80B}"/>
              </a:ext>
            </a:extLst>
          </p:cNvPr>
          <p:cNvSpPr txBox="1"/>
          <p:nvPr/>
        </p:nvSpPr>
        <p:spPr>
          <a:xfrm>
            <a:off x="10456" y="5919926"/>
            <a:ext cx="3342582"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WSP: Whole-System Persistence</a:t>
            </a:r>
          </a:p>
        </p:txBody>
      </p:sp>
      <p:sp>
        <p:nvSpPr>
          <p:cNvPr id="6" name="Slide Number Placeholder 5">
            <a:extLst>
              <a:ext uri="{FF2B5EF4-FFF2-40B4-BE49-F238E27FC236}">
                <a16:creationId xmlns:a16="http://schemas.microsoft.com/office/drawing/2014/main" id="{900C38AA-70CD-3E65-CFA5-75CC39E93203}"/>
              </a:ext>
            </a:extLst>
          </p:cNvPr>
          <p:cNvSpPr>
            <a:spLocks noGrp="1"/>
          </p:cNvSpPr>
          <p:nvPr>
            <p:ph type="sldNum" sz="quarter" idx="12"/>
          </p:nvPr>
        </p:nvSpPr>
        <p:spPr/>
        <p:txBody>
          <a:bodyPr/>
          <a:lstStyle/>
          <a:p>
            <a:fld id="{BEF5F9A7-FFD9-4159-A58F-AE73538ED447}" type="slidenum">
              <a:rPr lang="en-US" smtClean="0"/>
              <a:pPr/>
              <a:t>4</a:t>
            </a:fld>
            <a:endParaRPr lang="en-US" dirty="0"/>
          </a:p>
        </p:txBody>
      </p:sp>
      <p:sp>
        <p:nvSpPr>
          <p:cNvPr id="21" name="TextBox 20">
            <a:extLst>
              <a:ext uri="{FF2B5EF4-FFF2-40B4-BE49-F238E27FC236}">
                <a16:creationId xmlns:a16="http://schemas.microsoft.com/office/drawing/2014/main" id="{285E2CA6-5467-3D4D-3DDD-5FC1B98624D0}"/>
              </a:ext>
            </a:extLst>
          </p:cNvPr>
          <p:cNvSpPr txBox="1"/>
          <p:nvPr/>
        </p:nvSpPr>
        <p:spPr>
          <a:xfrm>
            <a:off x="4384230" y="5303267"/>
            <a:ext cx="3314605" cy="584775"/>
          </a:xfrm>
          <a:prstGeom prst="rect">
            <a:avLst/>
          </a:prstGeom>
          <a:noFill/>
        </p:spPr>
        <p:txBody>
          <a:bodyPr wrap="square">
            <a:spAutoFit/>
          </a:bodyPr>
          <a:lstStyle/>
          <a:p>
            <a:pPr algn="ctr"/>
            <a:r>
              <a:rPr lang="en-US" sz="3200" dirty="0">
                <a:latin typeface="Gill Sans" panose="020B0502020104020203" pitchFamily="34" charset="-79"/>
                <a:ea typeface="Tahoma" panose="020B0604030504040204" pitchFamily="34" charset="0"/>
                <a:cs typeface="Gill Sans" panose="020B0502020104020203" pitchFamily="34" charset="-79"/>
              </a:rPr>
              <a:t>Memory Mode</a:t>
            </a:r>
          </a:p>
        </p:txBody>
      </p:sp>
      <p:pic>
        <p:nvPicPr>
          <p:cNvPr id="22" name="Picture 16" descr="Running man icon for performance on white Vector Image">
            <a:extLst>
              <a:ext uri="{FF2B5EF4-FFF2-40B4-BE49-F238E27FC236}">
                <a16:creationId xmlns:a16="http://schemas.microsoft.com/office/drawing/2014/main" id="{3C04833B-12CC-405D-01DD-EA1E424DC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85" t="17830" r="11845" b="37771"/>
          <a:stretch/>
        </p:blipFill>
        <p:spPr bwMode="auto">
          <a:xfrm>
            <a:off x="8413462" y="2613501"/>
            <a:ext cx="1545467" cy="12336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Checkmark PNG, Checkmark Transparent Background - FreeIconsPNG">
            <a:extLst>
              <a:ext uri="{FF2B5EF4-FFF2-40B4-BE49-F238E27FC236}">
                <a16:creationId xmlns:a16="http://schemas.microsoft.com/office/drawing/2014/main" id="{54E88E7A-0201-BCA9-1BFF-CA81CF49F8F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8469649" y="2148273"/>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lean, management, pure, transparency icon - Download on Iconfinder">
            <a:extLst>
              <a:ext uri="{FF2B5EF4-FFF2-40B4-BE49-F238E27FC236}">
                <a16:creationId xmlns:a16="http://schemas.microsoft.com/office/drawing/2014/main" id="{B5E4D9E9-A62B-8CB5-EA36-24F6DAD1F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635" y="4545144"/>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Checkmark PNG, Checkmark Transparent Background - FreeIconsPNG">
            <a:extLst>
              <a:ext uri="{FF2B5EF4-FFF2-40B4-BE49-F238E27FC236}">
                <a16:creationId xmlns:a16="http://schemas.microsoft.com/office/drawing/2014/main" id="{75F652AC-7C13-D290-292C-48B3EC51A056}"/>
              </a:ext>
            </a:extLst>
          </p:cNvPr>
          <p:cNvPicPr>
            <a:picLocks noChangeAspect="1" noChangeArrowheads="1"/>
          </p:cNvPicPr>
          <p:nvPr/>
        </p:nvPicPr>
        <p:blipFill>
          <a:blip r:embed="rId4">
            <a:extLst>
              <a:ext uri="{BEBA8EAE-BF5A-486C-A8C5-ECC9F3942E4B}">
                <a14:imgProps xmlns:a14="http://schemas.microsoft.com/office/drawing/2010/main">
                  <a14:imgLayer r:embed="rId7">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8466957" y="3829546"/>
            <a:ext cx="1412945" cy="13453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8" descr="Non Volatile PNG Transparent Images Free Download | Vector Files | Pngtree">
            <a:extLst>
              <a:ext uri="{FF2B5EF4-FFF2-40B4-BE49-F238E27FC236}">
                <a16:creationId xmlns:a16="http://schemas.microsoft.com/office/drawing/2014/main" id="{93EA84A0-1EF4-32C9-AB6D-CA72BF755A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82" t="16674" r="15403" b="15377"/>
          <a:stretch/>
        </p:blipFill>
        <p:spPr bwMode="auto">
          <a:xfrm>
            <a:off x="8469649" y="1199861"/>
            <a:ext cx="772436" cy="7616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heckmark PNG, Checkmark Transparent Background - FreeIconsPNG">
            <a:extLst>
              <a:ext uri="{FF2B5EF4-FFF2-40B4-BE49-F238E27FC236}">
                <a16:creationId xmlns:a16="http://schemas.microsoft.com/office/drawing/2014/main" id="{6F9DA29A-695C-E150-14D1-6DF417F4B53C}"/>
              </a:ext>
            </a:extLst>
          </p:cNvPr>
          <p:cNvPicPr>
            <a:picLocks noChangeAspect="1" noChangeArrowheads="1"/>
          </p:cNvPicPr>
          <p:nvPr/>
        </p:nvPicPr>
        <p:blipFill>
          <a:blip r:embed="rId4">
            <a:extLst>
              <a:ext uri="{BEBA8EAE-BF5A-486C-A8C5-ECC9F3942E4B}">
                <a14:imgProps xmlns:a14="http://schemas.microsoft.com/office/drawing/2010/main">
                  <a14:imgLayer r:embed="rId9">
                    <a14:imgEffect>
                      <a14:backgroundRemoval t="8676" b="95434" l="4348" r="90000">
                        <a14:foregroundMark x1="17826" y1="90411" x2="17826" y2="93151"/>
                        <a14:foregroundMark x1="17826" y1="92237" x2="26522" y2="95434"/>
                        <a14:foregroundMark x1="8696" y1="69406" x2="10435" y2="64840"/>
                        <a14:foregroundMark x1="4348" y1="65297" x2="5217" y2="61187"/>
                      </a14:backgroundRemoval>
                    </a14:imgEffect>
                  </a14:imgLayer>
                </a14:imgProps>
              </a:ext>
              <a:ext uri="{28A0092B-C50C-407E-A947-70E740481C1C}">
                <a14:useLocalDpi xmlns:a14="http://schemas.microsoft.com/office/drawing/2010/main" val="0"/>
              </a:ext>
            </a:extLst>
          </a:blip>
          <a:srcRect/>
          <a:stretch>
            <a:fillRect/>
          </a:stretch>
        </p:blipFill>
        <p:spPr bwMode="auto">
          <a:xfrm>
            <a:off x="8466805" y="1167581"/>
            <a:ext cx="1412945" cy="1345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98EB17-29B1-23BB-A696-017882A7F548}"/>
              </a:ext>
            </a:extLst>
          </p:cNvPr>
          <p:cNvSpPr txBox="1"/>
          <p:nvPr/>
        </p:nvSpPr>
        <p:spPr>
          <a:xfrm>
            <a:off x="8753311" y="5919926"/>
            <a:ext cx="3157596"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pic>
        <p:nvPicPr>
          <p:cNvPr id="3078" name="Picture 6" descr="Crazy Smiling Emoji Sticker">
            <a:extLst>
              <a:ext uri="{FF2B5EF4-FFF2-40B4-BE49-F238E27FC236}">
                <a16:creationId xmlns:a16="http://schemas.microsoft.com/office/drawing/2014/main" id="{F2BB994D-24C3-2E7A-3511-D871F4D53D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4" y="1623519"/>
            <a:ext cx="3584448" cy="358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8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078"/>
                                        </p:tgtEl>
                                        <p:attrNameLst>
                                          <p:attrName>style.visibility</p:attrName>
                                        </p:attrNameLst>
                                      </p:cBhvr>
                                      <p:to>
                                        <p:strVal val="visible"/>
                                      </p:to>
                                    </p:set>
                                    <p:animEffect transition="in" filter="blinds(horizontal)">
                                      <p:cBhvr>
                                        <p:cTn id="49"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cxnSp>
        <p:nvCxnSpPr>
          <p:cNvPr id="172" name="Google Shape;172;p19"/>
          <p:cNvCxnSpPr>
            <a:cxnSpLocks/>
            <a:stCxn id="18" idx="3"/>
          </p:cNvCxnSpPr>
          <p:nvPr/>
        </p:nvCxnSpPr>
        <p:spPr>
          <a:xfrm>
            <a:off x="6322013" y="3235991"/>
            <a:ext cx="1077044" cy="2149525"/>
          </a:xfrm>
          <a:prstGeom prst="bentConnector3">
            <a:avLst>
              <a:gd name="adj1" fmla="val 128300"/>
            </a:avLst>
          </a:prstGeom>
          <a:noFill/>
          <a:ln w="50800" cap="flat" cmpd="sng">
            <a:solidFill>
              <a:schemeClr val="accent1"/>
            </a:solidFill>
            <a:prstDash val="sysDot"/>
            <a:round/>
            <a:headEnd type="none" w="med" len="med"/>
            <a:tailEnd type="triangle" w="med" len="med"/>
          </a:ln>
        </p:spPr>
      </p:cxnSp>
      <p:sp>
        <p:nvSpPr>
          <p:cNvPr id="15" name="标题 1">
            <a:extLst>
              <a:ext uri="{FF2B5EF4-FFF2-40B4-BE49-F238E27FC236}">
                <a16:creationId xmlns:a16="http://schemas.microsoft.com/office/drawing/2014/main" id="{CAC87820-4A7F-20CB-938C-9C8FA752B75F}"/>
              </a:ext>
            </a:extLst>
          </p:cNvPr>
          <p:cNvSpPr txBox="1">
            <a:spLocks/>
          </p:cNvSpPr>
          <p:nvPr/>
        </p:nvSpPr>
        <p:spPr>
          <a:xfrm>
            <a:off x="0" y="1"/>
            <a:ext cx="12332368" cy="1229226"/>
          </a:xfrm>
          <a:prstGeom prst="rect">
            <a:avLst/>
          </a:prstGeom>
        </p:spPr>
        <p:txBody>
          <a:bodyPr vert="horz" lIns="121920" tIns="60960" rIns="121920" bIns="60960" rtlCol="0" anchor="ctr">
            <a:noAutofit/>
          </a:bodyPr>
          <a:lstStyle/>
          <a:p>
            <a:pPr lvl="0">
              <a:spcBef>
                <a:spcPct val="0"/>
              </a:spcBef>
              <a:defRPr/>
            </a:pPr>
            <a:r>
              <a:rPr lang="en-US" altLang="zh-CN" sz="4400" dirty="0">
                <a:solidFill>
                  <a:srgbClr val="3B31BD"/>
                </a:solidFill>
                <a:latin typeface="Gill Sans" panose="020B0502020104020203" pitchFamily="34" charset="-79"/>
                <a:ea typeface="+mj-ea"/>
                <a:cs typeface="Gill Sans" panose="020B0502020104020203" pitchFamily="34" charset="-79"/>
              </a:rPr>
              <a:t>DPO </a:t>
            </a:r>
            <a:r>
              <a:rPr lang="en-US" altLang="zh-CN" sz="4400" baseline="30000" dirty="0">
                <a:solidFill>
                  <a:srgbClr val="3B31BD"/>
                </a:solidFill>
                <a:latin typeface="Gill Sans" panose="020B0502020104020203" pitchFamily="34" charset="-79"/>
                <a:ea typeface="+mj-ea"/>
                <a:cs typeface="Gill Sans" panose="020B0502020104020203" pitchFamily="34" charset="-79"/>
              </a:rPr>
              <a:t>[MICRO’16]</a:t>
            </a:r>
            <a:r>
              <a:rPr lang="en-US" altLang="zh-CN" sz="4400" dirty="0">
                <a:solidFill>
                  <a:srgbClr val="3B31BD"/>
                </a:solidFill>
                <a:latin typeface="Gill Sans" panose="020B0502020104020203" pitchFamily="34" charset="-79"/>
                <a:ea typeface="+mj-ea"/>
                <a:cs typeface="Gill Sans" panose="020B0502020104020203" pitchFamily="34" charset="-79"/>
              </a:rPr>
              <a:t>: Asynchronous Persist Using Non-Temporal Data Path as Persist Path</a:t>
            </a:r>
            <a:endParaRPr lang="zh-CN" altLang="en-US" sz="4400" dirty="0">
              <a:solidFill>
                <a:srgbClr val="3B31BD"/>
              </a:solidFill>
              <a:latin typeface="Gill Sans" panose="020B0502020104020203" pitchFamily="34" charset="-79"/>
              <a:ea typeface="+mj-ea"/>
              <a:cs typeface="Gill Sans" panose="020B0502020104020203" pitchFamily="34" charset="-79"/>
            </a:endParaRPr>
          </a:p>
        </p:txBody>
      </p:sp>
      <p:sp>
        <p:nvSpPr>
          <p:cNvPr id="17" name="Google Shape;148;p18">
            <a:extLst>
              <a:ext uri="{FF2B5EF4-FFF2-40B4-BE49-F238E27FC236}">
                <a16:creationId xmlns:a16="http://schemas.microsoft.com/office/drawing/2014/main" id="{03A2F9F4-6CBE-81EF-E9AD-14B5ECF1FEE8}"/>
              </a:ext>
            </a:extLst>
          </p:cNvPr>
          <p:cNvSpPr/>
          <p:nvPr/>
        </p:nvSpPr>
        <p:spPr>
          <a:xfrm>
            <a:off x="4790984" y="2083651"/>
            <a:ext cx="1617093" cy="56722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800" dirty="0">
                <a:latin typeface="Gill Sans" panose="020B0502020104020203" pitchFamily="34" charset="-79"/>
                <a:ea typeface="Tahoma" panose="020B0604030504040204" pitchFamily="34" charset="0"/>
                <a:cs typeface="Gill Sans" panose="020B0502020104020203" pitchFamily="34" charset="-79"/>
              </a:rPr>
              <a:t>Core</a:t>
            </a:r>
            <a:endParaRPr sz="2800" dirty="0">
              <a:latin typeface="Gill Sans" panose="020B0502020104020203" pitchFamily="34" charset="-79"/>
              <a:ea typeface="Tahoma" panose="020B0604030504040204" pitchFamily="34" charset="0"/>
              <a:cs typeface="Gill Sans" panose="020B0502020104020203" pitchFamily="34" charset="-79"/>
            </a:endParaRPr>
          </a:p>
        </p:txBody>
      </p:sp>
      <p:sp>
        <p:nvSpPr>
          <p:cNvPr id="18" name="Google Shape;149;p18">
            <a:extLst>
              <a:ext uri="{FF2B5EF4-FFF2-40B4-BE49-F238E27FC236}">
                <a16:creationId xmlns:a16="http://schemas.microsoft.com/office/drawing/2014/main" id="{B798A964-D6DC-1F0E-5C71-1A399BF4EE34}"/>
              </a:ext>
            </a:extLst>
          </p:cNvPr>
          <p:cNvSpPr/>
          <p:nvPr/>
        </p:nvSpPr>
        <p:spPr>
          <a:xfrm>
            <a:off x="4877049" y="2952380"/>
            <a:ext cx="1444964" cy="56722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800" dirty="0">
                <a:latin typeface="Gill Sans" panose="020B0502020104020203" pitchFamily="34" charset="-79"/>
                <a:ea typeface="Tahoma" panose="020B0604030504040204" pitchFamily="34" charset="0"/>
                <a:cs typeface="Gill Sans" panose="020B0502020104020203" pitchFamily="34" charset="-79"/>
              </a:rPr>
              <a:t>Caches</a:t>
            </a:r>
            <a:endParaRPr sz="2800" dirty="0">
              <a:latin typeface="Gill Sans" panose="020B0502020104020203" pitchFamily="34" charset="-79"/>
              <a:ea typeface="Tahoma" panose="020B0604030504040204" pitchFamily="34" charset="0"/>
              <a:cs typeface="Gill Sans" panose="020B0502020104020203" pitchFamily="34" charset="-79"/>
            </a:endParaRPr>
          </a:p>
        </p:txBody>
      </p:sp>
      <p:sp>
        <p:nvSpPr>
          <p:cNvPr id="19" name="Google Shape;150;p18">
            <a:extLst>
              <a:ext uri="{FF2B5EF4-FFF2-40B4-BE49-F238E27FC236}">
                <a16:creationId xmlns:a16="http://schemas.microsoft.com/office/drawing/2014/main" id="{DF2B352C-6345-3769-B920-B03685F24A20}"/>
              </a:ext>
            </a:extLst>
          </p:cNvPr>
          <p:cNvSpPr/>
          <p:nvPr/>
        </p:nvSpPr>
        <p:spPr>
          <a:xfrm>
            <a:off x="4485168" y="3839147"/>
            <a:ext cx="2243328" cy="775147"/>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800" dirty="0">
                <a:latin typeface="Gill Sans" panose="020B0502020104020203" pitchFamily="34" charset="-79"/>
                <a:ea typeface="Tahoma" panose="020B0604030504040204" pitchFamily="34" charset="0"/>
                <a:cs typeface="Gill Sans" panose="020B0502020104020203" pitchFamily="34" charset="-79"/>
              </a:rPr>
              <a:t>DRAM Cache</a:t>
            </a:r>
            <a:endParaRPr sz="2800"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22" name="Straight Arrow Connector 21">
            <a:extLst>
              <a:ext uri="{FF2B5EF4-FFF2-40B4-BE49-F238E27FC236}">
                <a16:creationId xmlns:a16="http://schemas.microsoft.com/office/drawing/2014/main" id="{DB04B9F8-EA73-AB6C-BC46-080C6687B341}"/>
              </a:ext>
            </a:extLst>
          </p:cNvPr>
          <p:cNvCxnSpPr>
            <a:cxnSpLocks/>
            <a:stCxn id="17" idx="2"/>
            <a:endCxn id="18" idx="0"/>
          </p:cNvCxnSpPr>
          <p:nvPr/>
        </p:nvCxnSpPr>
        <p:spPr>
          <a:xfrm>
            <a:off x="5599531" y="2650873"/>
            <a:ext cx="0" cy="3015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534B088-D628-DF1C-D8EA-DD4646F69AF5}"/>
              </a:ext>
            </a:extLst>
          </p:cNvPr>
          <p:cNvCxnSpPr>
            <a:cxnSpLocks/>
            <a:stCxn id="18" idx="2"/>
            <a:endCxn id="19" idx="0"/>
          </p:cNvCxnSpPr>
          <p:nvPr/>
        </p:nvCxnSpPr>
        <p:spPr>
          <a:xfrm>
            <a:off x="5599531" y="3519602"/>
            <a:ext cx="7301" cy="3195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9B5330-9333-85B7-584D-F96972E93B3E}"/>
              </a:ext>
            </a:extLst>
          </p:cNvPr>
          <p:cNvCxnSpPr>
            <a:cxnSpLocks/>
            <a:stCxn id="19" idx="2"/>
            <a:endCxn id="21" idx="0"/>
          </p:cNvCxnSpPr>
          <p:nvPr/>
        </p:nvCxnSpPr>
        <p:spPr>
          <a:xfrm flipH="1">
            <a:off x="5605083" y="4614294"/>
            <a:ext cx="1749" cy="413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D1E1E60-2026-712C-64C1-A34C1ED9D921}"/>
              </a:ext>
            </a:extLst>
          </p:cNvPr>
          <p:cNvSpPr txBox="1"/>
          <p:nvPr/>
        </p:nvSpPr>
        <p:spPr>
          <a:xfrm>
            <a:off x="7667209" y="3519601"/>
            <a:ext cx="1707023" cy="1241237"/>
          </a:xfrm>
          <a:prstGeom prst="rect">
            <a:avLst/>
          </a:prstGeom>
          <a:noFill/>
        </p:spPr>
        <p:txBody>
          <a:bodyPr wrap="square" rtlCol="0">
            <a:spAutoFit/>
          </a:bodyPr>
          <a:lstStyle/>
          <a:p>
            <a:pPr algn="ctr"/>
            <a:r>
              <a:rPr lang="en-US" sz="3733" dirty="0">
                <a:solidFill>
                  <a:schemeClr val="accent1"/>
                </a:solidFill>
                <a:latin typeface="Gill Sans" panose="020B0502020104020203" pitchFamily="34" charset="-79"/>
                <a:ea typeface="Tahoma" panose="020B0604030504040204" pitchFamily="34" charset="0"/>
                <a:cs typeface="Gill Sans" panose="020B0502020104020203" pitchFamily="34" charset="-79"/>
              </a:rPr>
              <a:t>Persist</a:t>
            </a:r>
          </a:p>
          <a:p>
            <a:pPr algn="ctr"/>
            <a:r>
              <a:rPr lang="en-US" sz="3733" dirty="0">
                <a:solidFill>
                  <a:schemeClr val="accent1"/>
                </a:solidFill>
                <a:latin typeface="Gill Sans" panose="020B0502020104020203" pitchFamily="34" charset="-79"/>
                <a:ea typeface="Tahoma" panose="020B0604030504040204" pitchFamily="34" charset="0"/>
                <a:cs typeface="Gill Sans" panose="020B0502020104020203" pitchFamily="34" charset="-79"/>
              </a:rPr>
              <a:t>Path</a:t>
            </a:r>
          </a:p>
        </p:txBody>
      </p:sp>
      <p:sp>
        <p:nvSpPr>
          <p:cNvPr id="27" name="Rectangle 26">
            <a:extLst>
              <a:ext uri="{FF2B5EF4-FFF2-40B4-BE49-F238E27FC236}">
                <a16:creationId xmlns:a16="http://schemas.microsoft.com/office/drawing/2014/main" id="{95475D65-5EB0-1ED6-58F3-9CB066C8E332}"/>
              </a:ext>
            </a:extLst>
          </p:cNvPr>
          <p:cNvSpPr/>
          <p:nvPr/>
        </p:nvSpPr>
        <p:spPr>
          <a:xfrm>
            <a:off x="6009037" y="2940097"/>
            <a:ext cx="395823" cy="567223"/>
          </a:xfrm>
          <a:prstGeom prst="rect">
            <a:avLst/>
          </a:prstGeo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30" name="Rectangle 29">
            <a:extLst>
              <a:ext uri="{FF2B5EF4-FFF2-40B4-BE49-F238E27FC236}">
                <a16:creationId xmlns:a16="http://schemas.microsoft.com/office/drawing/2014/main" id="{14B3F3D1-7C01-6A7A-E7BF-38993BE85F88}"/>
              </a:ext>
            </a:extLst>
          </p:cNvPr>
          <p:cNvSpPr/>
          <p:nvPr/>
        </p:nvSpPr>
        <p:spPr>
          <a:xfrm>
            <a:off x="7442653" y="2976287"/>
            <a:ext cx="395823" cy="567223"/>
          </a:xfrm>
          <a:prstGeom prst="rect">
            <a:avLst/>
          </a:prstGeo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21" name="Google Shape;151;p18">
            <a:extLst>
              <a:ext uri="{FF2B5EF4-FFF2-40B4-BE49-F238E27FC236}">
                <a16:creationId xmlns:a16="http://schemas.microsoft.com/office/drawing/2014/main" id="{066C0DEE-2F5C-FBE3-0C49-1FC9642F2428}"/>
              </a:ext>
            </a:extLst>
          </p:cNvPr>
          <p:cNvSpPr/>
          <p:nvPr/>
        </p:nvSpPr>
        <p:spPr>
          <a:xfrm>
            <a:off x="3748215" y="5027422"/>
            <a:ext cx="3713735"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25" name="TextBox 24">
            <a:extLst>
              <a:ext uri="{FF2B5EF4-FFF2-40B4-BE49-F238E27FC236}">
                <a16:creationId xmlns:a16="http://schemas.microsoft.com/office/drawing/2014/main" id="{50A7AC61-4E4D-BA00-BDC3-EA736F8EE65E}"/>
              </a:ext>
            </a:extLst>
          </p:cNvPr>
          <p:cNvSpPr txBox="1"/>
          <p:nvPr/>
        </p:nvSpPr>
        <p:spPr>
          <a:xfrm>
            <a:off x="4007372" y="5727062"/>
            <a:ext cx="3184316" cy="523220"/>
          </a:xfrm>
          <a:prstGeom prst="rect">
            <a:avLst/>
          </a:prstGeom>
          <a:noFill/>
        </p:spPr>
        <p:txBody>
          <a:bodyPr wrap="square">
            <a:spAutoFit/>
          </a:bodyPr>
          <a:lstStyle/>
          <a:p>
            <a:pPr algn="ctr"/>
            <a:r>
              <a:rPr lang="en-US" sz="2800" dirty="0">
                <a:latin typeface="Gill Sans" panose="020B0502020104020203" pitchFamily="34" charset="-79"/>
                <a:ea typeface="Tahoma" panose="020B0604030504040204" pitchFamily="34" charset="0"/>
                <a:cs typeface="Gill Sans" panose="020B0502020104020203" pitchFamily="34" charset="-79"/>
              </a:rPr>
              <a:t>NVM Main Memory</a:t>
            </a:r>
          </a:p>
        </p:txBody>
      </p:sp>
      <p:sp>
        <p:nvSpPr>
          <p:cNvPr id="26" name="TextBox 25">
            <a:extLst>
              <a:ext uri="{FF2B5EF4-FFF2-40B4-BE49-F238E27FC236}">
                <a16:creationId xmlns:a16="http://schemas.microsoft.com/office/drawing/2014/main" id="{F7BCD758-A810-8740-D8E6-C0D0B0818699}"/>
              </a:ext>
            </a:extLst>
          </p:cNvPr>
          <p:cNvSpPr txBox="1"/>
          <p:nvPr/>
        </p:nvSpPr>
        <p:spPr>
          <a:xfrm>
            <a:off x="7838476" y="1575558"/>
            <a:ext cx="4404732" cy="923330"/>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a:p>
            <a:r>
              <a:rPr lang="en-US" sz="1800" dirty="0">
                <a:latin typeface="Gill Sans" panose="020B0502020104020203" pitchFamily="34" charset="-79"/>
                <a:cs typeface="Gill Sans" panose="020B0502020104020203" pitchFamily="34" charset="-79"/>
              </a:rPr>
              <a:t>* The existing Intel’s write combining buffer</a:t>
            </a:r>
          </a:p>
          <a:p>
            <a:r>
              <a:rPr lang="en-US" dirty="0">
                <a:latin typeface="Gill Sans" panose="020B0502020104020203" pitchFamily="34" charset="-79"/>
                <a:cs typeface="Gill Sans" panose="020B0502020104020203" pitchFamily="34" charset="-79"/>
              </a:rPr>
              <a:t>  </a:t>
            </a:r>
            <a:r>
              <a:rPr lang="en-US" sz="1800" dirty="0">
                <a:latin typeface="Gill Sans" panose="020B0502020104020203" pitchFamily="34" charset="-79"/>
                <a:cs typeface="Gill Sans" panose="020B0502020104020203" pitchFamily="34" charset="-79"/>
              </a:rPr>
              <a:t>(WCB) is disabled for the FIFO persist path</a:t>
            </a:r>
          </a:p>
        </p:txBody>
      </p:sp>
      <p:sp>
        <p:nvSpPr>
          <p:cNvPr id="31" name="Rectangle 30">
            <a:extLst>
              <a:ext uri="{FF2B5EF4-FFF2-40B4-BE49-F238E27FC236}">
                <a16:creationId xmlns:a16="http://schemas.microsoft.com/office/drawing/2014/main" id="{92BA3845-8780-1357-8863-6ED54438BBEB}"/>
              </a:ext>
            </a:extLst>
          </p:cNvPr>
          <p:cNvSpPr/>
          <p:nvPr/>
        </p:nvSpPr>
        <p:spPr>
          <a:xfrm>
            <a:off x="7450053" y="5098734"/>
            <a:ext cx="395823" cy="567223"/>
          </a:xfrm>
          <a:prstGeom prst="rect">
            <a:avLst/>
          </a:prstGeom>
          <a:solidFill>
            <a:srgbClr val="FFC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733" dirty="0">
              <a:latin typeface="Gill Sans" panose="020B0502020104020203" pitchFamily="34" charset="-79"/>
              <a:ea typeface="Tahoma" panose="020B0604030504040204" pitchFamily="34" charset="0"/>
              <a:cs typeface="Gill Sans" panose="020B0502020104020203" pitchFamily="34" charset="-79"/>
            </a:endParaRPr>
          </a:p>
        </p:txBody>
      </p:sp>
      <p:sp>
        <p:nvSpPr>
          <p:cNvPr id="28" name="Rectangle 27">
            <a:extLst>
              <a:ext uri="{FF2B5EF4-FFF2-40B4-BE49-F238E27FC236}">
                <a16:creationId xmlns:a16="http://schemas.microsoft.com/office/drawing/2014/main" id="{2056BB04-486B-5A58-16C2-CE92A0459DF7}"/>
              </a:ext>
            </a:extLst>
          </p:cNvPr>
          <p:cNvSpPr/>
          <p:nvPr/>
        </p:nvSpPr>
        <p:spPr>
          <a:xfrm>
            <a:off x="-12346" y="2900245"/>
            <a:ext cx="12216692" cy="1513100"/>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The persist path alone cannot provide whole-system persistence.</a:t>
            </a:r>
          </a:p>
        </p:txBody>
      </p:sp>
      <p:sp>
        <p:nvSpPr>
          <p:cNvPr id="20" name="TextBox 19">
            <a:extLst>
              <a:ext uri="{FF2B5EF4-FFF2-40B4-BE49-F238E27FC236}">
                <a16:creationId xmlns:a16="http://schemas.microsoft.com/office/drawing/2014/main" id="{544B6BCE-07EE-6E62-C82B-D0DD39827021}"/>
              </a:ext>
            </a:extLst>
          </p:cNvPr>
          <p:cNvSpPr txBox="1"/>
          <p:nvPr/>
        </p:nvSpPr>
        <p:spPr>
          <a:xfrm>
            <a:off x="8460534" y="4918428"/>
            <a:ext cx="3232700" cy="1200329"/>
          </a:xfrm>
          <a:prstGeom prst="rect">
            <a:avLst/>
          </a:prstGeom>
          <a:noFill/>
        </p:spPr>
        <p:txBody>
          <a:bodyPr wrap="square" rtlCol="0">
            <a:spAutoFit/>
          </a:bodyPr>
          <a:lstStyle/>
          <a:p>
            <a:pPr algn="ctr"/>
            <a:r>
              <a:rPr lang="en-US" sz="2400" dirty="0">
                <a:solidFill>
                  <a:srgbClr val="FF0000"/>
                </a:solidFill>
                <a:latin typeface="Gill Sans" panose="020B0502020104020203" pitchFamily="34" charset="-79"/>
                <a:ea typeface="Tahoma" panose="020B0604030504040204" pitchFamily="34" charset="0"/>
                <a:cs typeface="Gill Sans" panose="020B0502020104020203" pitchFamily="34" charset="-79"/>
              </a:rPr>
              <a:t>Avoiding expensive persist barriers, e.g., clwb and sfence in x86</a:t>
            </a:r>
          </a:p>
        </p:txBody>
      </p:sp>
      <p:sp>
        <p:nvSpPr>
          <p:cNvPr id="29" name="Rectangular Callout 28">
            <a:extLst>
              <a:ext uri="{FF2B5EF4-FFF2-40B4-BE49-F238E27FC236}">
                <a16:creationId xmlns:a16="http://schemas.microsoft.com/office/drawing/2014/main" id="{DE13B52A-4E1C-8114-1CD9-011F2F4B2B42}"/>
              </a:ext>
            </a:extLst>
          </p:cNvPr>
          <p:cNvSpPr/>
          <p:nvPr/>
        </p:nvSpPr>
        <p:spPr>
          <a:xfrm>
            <a:off x="8636652" y="4956660"/>
            <a:ext cx="2885528" cy="1127703"/>
          </a:xfrm>
          <a:prstGeom prst="wedgeRectCallout">
            <a:avLst>
              <a:gd name="adj1" fmla="val -81580"/>
              <a:gd name="adj2" fmla="val -792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82E19C0-16DA-FC0E-1E7D-C88FAC2784F5}"/>
              </a:ext>
            </a:extLst>
          </p:cNvPr>
          <p:cNvSpPr>
            <a:spLocks noGrp="1"/>
          </p:cNvSpPr>
          <p:nvPr>
            <p:ph type="sldNum" sz="quarter" idx="12"/>
          </p:nvPr>
        </p:nvSpPr>
        <p:spPr/>
        <p:txBody>
          <a:bodyPr/>
          <a:lstStyle/>
          <a:p>
            <a:fld id="{BEF5F9A7-FFD9-4159-A58F-AE73538ED447}" type="slidenum">
              <a:rPr lang="en-US" smtClean="0"/>
              <a:pPr/>
              <a:t>5</a:t>
            </a:fld>
            <a:endParaRPr lang="en-US" dirty="0"/>
          </a:p>
        </p:txBody>
      </p:sp>
    </p:spTree>
    <p:extLst>
      <p:ext uri="{BB962C8B-B14F-4D97-AF65-F5344CB8AC3E}">
        <p14:creationId xmlns:p14="http://schemas.microsoft.com/office/powerpoint/2010/main" val="40866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1+#ppt_w/2"/>
                                          </p:val>
                                        </p:tav>
                                        <p:tav tm="100000">
                                          <p:val>
                                            <p:strVal val="#ppt_x"/>
                                          </p:val>
                                        </p:tav>
                                      </p:tavLst>
                                    </p:anim>
                                    <p:anim calcmode="lin" valueType="num">
                                      <p:cBhvr additive="base">
                                        <p:cTn id="8" dur="500" fill="hold"/>
                                        <p:tgtEl>
                                          <p:spTgt spid="1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2.22222E-6 -1.7284E-6 L 0.11857 0.00432 " pathEditMode="relative" rAng="0" ptsTypes="AA">
                                      <p:cBhvr>
                                        <p:cTn id="21" dur="500" fill="hold"/>
                                        <p:tgtEl>
                                          <p:spTgt spid="27"/>
                                        </p:tgtEl>
                                        <p:attrNameLst>
                                          <p:attrName>ppt_x</p:attrName>
                                          <p:attrName>ppt_y</p:attrName>
                                        </p:attrNameLst>
                                      </p:cBhvr>
                                      <p:rCtr x="5920" y="216"/>
                                    </p:animMotion>
                                  </p:childTnLst>
                                  <p:subTnLst>
                                    <p:set>
                                      <p:cBhvr override="childStyle">
                                        <p:cTn dur="1" fill="hold" display="0" masterRel="sameClick" afterEffect="1">
                                          <p:stCondLst>
                                            <p:cond evt="end" delay="0">
                                              <p:tn val="20"/>
                                            </p:cond>
                                          </p:stCondLst>
                                        </p:cTn>
                                        <p:tgtEl>
                                          <p:spTgt spid="27"/>
                                        </p:tgtEl>
                                        <p:attrNameLst>
                                          <p:attrName>style.visibility</p:attrName>
                                        </p:attrNameLst>
                                      </p:cBhvr>
                                      <p:to>
                                        <p:strVal val="hidden"/>
                                      </p:to>
                                    </p:set>
                                  </p:subTnLst>
                                </p:cTn>
                              </p:par>
                              <p:par>
                                <p:cTn id="22" presetID="1" presetClass="entr" presetSubtype="0"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childTnLst>
                                </p:cTn>
                              </p:par>
                              <p:par>
                                <p:cTn id="24" presetID="42" presetClass="path" presetSubtype="0" accel="50000" decel="50000" fill="hold" grpId="1" nodeType="withEffect">
                                  <p:stCondLst>
                                    <p:cond delay="500"/>
                                  </p:stCondLst>
                                  <p:childTnLst>
                                    <p:animMotion origin="layout" path="M -2.5E-6 1.35802E-6 L -0.00121 0.30988 " pathEditMode="relative" rAng="0" ptsTypes="AA">
                                      <p:cBhvr>
                                        <p:cTn id="25" dur="500" fill="hold"/>
                                        <p:tgtEl>
                                          <p:spTgt spid="30"/>
                                        </p:tgtEl>
                                        <p:attrNameLst>
                                          <p:attrName>ppt_x</p:attrName>
                                          <p:attrName>ppt_y</p:attrName>
                                        </p:attrNameLst>
                                      </p:cBhvr>
                                      <p:rCtr x="-69" y="15494"/>
                                    </p:animMotion>
                                  </p:childTnLst>
                                  <p:subTnLst>
                                    <p:set>
                                      <p:cBhvr override="childStyle">
                                        <p:cTn dur="1" fill="hold" display="0" masterRel="sameClick" afterEffect="1">
                                          <p:stCondLst>
                                            <p:cond evt="end" delay="0">
                                              <p:tn val="24"/>
                                            </p:cond>
                                          </p:stCondLst>
                                        </p:cTn>
                                        <p:tgtEl>
                                          <p:spTgt spid="30"/>
                                        </p:tgtEl>
                                        <p:attrNameLst>
                                          <p:attrName>style.visibility</p:attrName>
                                        </p:attrNameLst>
                                      </p:cBhvr>
                                      <p:to>
                                        <p:strVal val="hidden"/>
                                      </p:to>
                                    </p:set>
                                  </p:subTnLst>
                                </p:cTn>
                              </p:par>
                              <p:par>
                                <p:cTn id="26" presetID="1" presetClass="entr" presetSubtype="0" fill="hold" grpId="0" nodeType="with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par>
                                <p:cTn id="28" presetID="42" presetClass="path" presetSubtype="0" accel="50000" decel="50000" fill="hold" grpId="1" nodeType="withEffect">
                                  <p:stCondLst>
                                    <p:cond delay="1000"/>
                                  </p:stCondLst>
                                  <p:childTnLst>
                                    <p:animMotion origin="layout" path="M 3.05556E-6 3.45679E-6 L -0.11736 0.00031 " pathEditMode="relative" rAng="0" ptsTypes="AA">
                                      <p:cBhvr>
                                        <p:cTn id="29" dur="500" fill="hold"/>
                                        <p:tgtEl>
                                          <p:spTgt spid="31"/>
                                        </p:tgtEl>
                                        <p:attrNameLst>
                                          <p:attrName>ppt_x</p:attrName>
                                          <p:attrName>ppt_y</p:attrName>
                                        </p:attrNameLst>
                                      </p:cBhvr>
                                      <p:rCtr x="-5868" y="0"/>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par>
                                <p:cTn id="40" presetID="3" presetClass="entr" presetSubtype="10" fill="hold"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blinds(horizontal)">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7" grpId="0" animBg="1"/>
      <p:bldP spid="27" grpId="1" animBg="1"/>
      <p:bldP spid="30" grpId="0" animBg="1"/>
      <p:bldP spid="30" grpId="1" animBg="1"/>
      <p:bldP spid="31" grpId="0" animBg="1"/>
      <p:bldP spid="31" grpId="1" animBg="1"/>
      <p:bldP spid="28" grpId="0" animBg="1"/>
      <p:bldP spid="20"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F21CFB47-48FA-6C09-FFC0-503BC6772CF8}"/>
              </a:ext>
            </a:extLst>
          </p:cNvPr>
          <p:cNvSpPr/>
          <p:nvPr/>
        </p:nvSpPr>
        <p:spPr>
          <a:xfrm>
            <a:off x="7295935" y="1805277"/>
            <a:ext cx="931205" cy="4998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7" name="标题 1">
            <a:extLst>
              <a:ext uri="{FF2B5EF4-FFF2-40B4-BE49-F238E27FC236}">
                <a16:creationId xmlns:a16="http://schemas.microsoft.com/office/drawing/2014/main" id="{50F5DD85-D6B0-DD41-B256-B4F34D8D1119}"/>
              </a:ext>
            </a:extLst>
          </p:cNvPr>
          <p:cNvSpPr txBox="1">
            <a:spLocks/>
          </p:cNvSpPr>
          <p:nvPr/>
        </p:nvSpPr>
        <p:spPr>
          <a:xfrm>
            <a:off x="-1" y="0"/>
            <a:ext cx="11530799" cy="1147924"/>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Reason for Crash Inconsistency of Volatile Cache with the Persist Path</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3" name="Slide Number Placeholder 2">
            <a:extLst>
              <a:ext uri="{FF2B5EF4-FFF2-40B4-BE49-F238E27FC236}">
                <a16:creationId xmlns:a16="http://schemas.microsoft.com/office/drawing/2014/main" id="{8A9E0F68-3683-D34F-A195-45FE4D269D4C}"/>
              </a:ext>
            </a:extLst>
          </p:cNvPr>
          <p:cNvSpPr>
            <a:spLocks noGrp="1"/>
          </p:cNvSpPr>
          <p:nvPr>
            <p:ph type="sldNum" sz="quarter" idx="12"/>
          </p:nvPr>
        </p:nvSpPr>
        <p:spPr/>
        <p:txBody>
          <a:bodyPr/>
          <a:lstStyle/>
          <a:p>
            <a:fld id="{BEF5F9A7-FFD9-4159-A58F-AE73538ED447}" type="slidenum">
              <a:rPr lang="en-US" smtClean="0"/>
              <a:t>6</a:t>
            </a:fld>
            <a:endParaRPr lang="en-US" dirty="0"/>
          </a:p>
        </p:txBody>
      </p:sp>
      <p:pic>
        <p:nvPicPr>
          <p:cNvPr id="44" name="Picture 2" descr="Image result for power">
            <a:extLst>
              <a:ext uri="{FF2B5EF4-FFF2-40B4-BE49-F238E27FC236}">
                <a16:creationId xmlns:a16="http://schemas.microsoft.com/office/drawing/2014/main" id="{2D66172F-C5DD-119A-7EB4-6D305E348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628" y="1913751"/>
            <a:ext cx="1640170" cy="1647492"/>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Google Shape;148;p18">
            <a:extLst>
              <a:ext uri="{FF2B5EF4-FFF2-40B4-BE49-F238E27FC236}">
                <a16:creationId xmlns:a16="http://schemas.microsoft.com/office/drawing/2014/main" id="{05E78704-E817-5EA2-BE2E-D8D652A4EEAA}"/>
              </a:ext>
            </a:extLst>
          </p:cNvPr>
          <p:cNvSpPr/>
          <p:nvPr/>
        </p:nvSpPr>
        <p:spPr>
          <a:xfrm>
            <a:off x="6278407" y="1159613"/>
            <a:ext cx="102263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50" name="Google Shape;151;p18">
            <a:extLst>
              <a:ext uri="{FF2B5EF4-FFF2-40B4-BE49-F238E27FC236}">
                <a16:creationId xmlns:a16="http://schemas.microsoft.com/office/drawing/2014/main" id="{9F4BAC24-BD53-A2E2-8F4E-C673D7159172}"/>
              </a:ext>
            </a:extLst>
          </p:cNvPr>
          <p:cNvSpPr/>
          <p:nvPr/>
        </p:nvSpPr>
        <p:spPr>
          <a:xfrm>
            <a:off x="5677613" y="4676324"/>
            <a:ext cx="3744794"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51" name="Straight Arrow Connector 50">
            <a:extLst>
              <a:ext uri="{FF2B5EF4-FFF2-40B4-BE49-F238E27FC236}">
                <a16:creationId xmlns:a16="http://schemas.microsoft.com/office/drawing/2014/main" id="{2CFFD99F-0CDA-838C-2781-1850A4E58A7E}"/>
              </a:ext>
            </a:extLst>
          </p:cNvPr>
          <p:cNvCxnSpPr>
            <a:cxnSpLocks/>
            <a:stCxn id="49" idx="2"/>
            <a:endCxn id="78" idx="0"/>
          </p:cNvCxnSpPr>
          <p:nvPr/>
        </p:nvCxnSpPr>
        <p:spPr>
          <a:xfrm>
            <a:off x="6789724" y="1627953"/>
            <a:ext cx="2250" cy="1873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3940C99-3EFF-0DDC-EF99-CC113A7440F6}"/>
              </a:ext>
            </a:extLst>
          </p:cNvPr>
          <p:cNvCxnSpPr>
            <a:cxnSpLocks/>
            <a:stCxn id="78" idx="2"/>
            <a:endCxn id="55" idx="0"/>
          </p:cNvCxnSpPr>
          <p:nvPr/>
        </p:nvCxnSpPr>
        <p:spPr>
          <a:xfrm>
            <a:off x="6791974" y="2286066"/>
            <a:ext cx="0" cy="19640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72FC9A0-2F3F-ECFB-AE21-4E3975DBBA16}"/>
              </a:ext>
            </a:extLst>
          </p:cNvPr>
          <p:cNvCxnSpPr>
            <a:cxnSpLocks/>
            <a:stCxn id="54" idx="2"/>
          </p:cNvCxnSpPr>
          <p:nvPr/>
        </p:nvCxnSpPr>
        <p:spPr>
          <a:xfrm>
            <a:off x="6799277" y="4420135"/>
            <a:ext cx="0" cy="25618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Google Shape;150;p18">
            <a:extLst>
              <a:ext uri="{FF2B5EF4-FFF2-40B4-BE49-F238E27FC236}">
                <a16:creationId xmlns:a16="http://schemas.microsoft.com/office/drawing/2014/main" id="{ADA5778B-8778-0A6F-42CB-F0F70A9CFA5B}"/>
              </a:ext>
            </a:extLst>
          </p:cNvPr>
          <p:cNvSpPr/>
          <p:nvPr/>
        </p:nvSpPr>
        <p:spPr>
          <a:xfrm>
            <a:off x="5677613" y="3826604"/>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55" name="Google Shape;149;p18">
            <a:extLst>
              <a:ext uri="{FF2B5EF4-FFF2-40B4-BE49-F238E27FC236}">
                <a16:creationId xmlns:a16="http://schemas.microsoft.com/office/drawing/2014/main" id="{02B69C23-AB9B-C3D3-E528-85F41A3E23C8}"/>
              </a:ext>
            </a:extLst>
          </p:cNvPr>
          <p:cNvSpPr/>
          <p:nvPr/>
        </p:nvSpPr>
        <p:spPr>
          <a:xfrm>
            <a:off x="6200847" y="2482474"/>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56" name="Google Shape;149;p18">
            <a:extLst>
              <a:ext uri="{FF2B5EF4-FFF2-40B4-BE49-F238E27FC236}">
                <a16:creationId xmlns:a16="http://schemas.microsoft.com/office/drawing/2014/main" id="{30A8FEF3-70B6-210C-2450-8019CC94CF9A}"/>
              </a:ext>
            </a:extLst>
          </p:cNvPr>
          <p:cNvSpPr/>
          <p:nvPr/>
        </p:nvSpPr>
        <p:spPr>
          <a:xfrm>
            <a:off x="6069492" y="3155295"/>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57" name="Straight Arrow Connector 56">
            <a:extLst>
              <a:ext uri="{FF2B5EF4-FFF2-40B4-BE49-F238E27FC236}">
                <a16:creationId xmlns:a16="http://schemas.microsoft.com/office/drawing/2014/main" id="{86395424-887D-C26D-E9AA-8C5F3266060F}"/>
              </a:ext>
            </a:extLst>
          </p:cNvPr>
          <p:cNvCxnSpPr>
            <a:cxnSpLocks/>
            <a:stCxn id="55" idx="2"/>
            <a:endCxn id="56" idx="0"/>
          </p:cNvCxnSpPr>
          <p:nvPr/>
        </p:nvCxnSpPr>
        <p:spPr>
          <a:xfrm>
            <a:off x="6791974" y="2950814"/>
            <a:ext cx="0" cy="20448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37942C9-355D-ED79-03DB-56A5AD29AFED}"/>
              </a:ext>
            </a:extLst>
          </p:cNvPr>
          <p:cNvCxnSpPr>
            <a:cxnSpLocks/>
            <a:stCxn id="56" idx="2"/>
            <a:endCxn id="54" idx="0"/>
          </p:cNvCxnSpPr>
          <p:nvPr/>
        </p:nvCxnSpPr>
        <p:spPr>
          <a:xfrm>
            <a:off x="6791974" y="3623636"/>
            <a:ext cx="7303" cy="20296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6214E0A-2CE7-7813-6E7F-15E7DB37D818}"/>
              </a:ext>
            </a:extLst>
          </p:cNvPr>
          <p:cNvSpPr txBox="1"/>
          <p:nvPr/>
        </p:nvSpPr>
        <p:spPr>
          <a:xfrm>
            <a:off x="8065792" y="832374"/>
            <a:ext cx="4090438" cy="923330"/>
          </a:xfrm>
          <a:prstGeom prst="rect">
            <a:avLst/>
          </a:prstGeom>
          <a:noFill/>
        </p:spPr>
        <p:txBody>
          <a:bodyPr wrap="squar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a:p>
            <a:r>
              <a:rPr lang="en-US" dirty="0">
                <a:latin typeface="Gill Sans" panose="020B0502020104020203" pitchFamily="34" charset="-79"/>
                <a:ea typeface="Tahoma" panose="020B0604030504040204" pitchFamily="34" charset="0"/>
                <a:cs typeface="Gill Sans" panose="020B0502020104020203" pitchFamily="34" charset="-79"/>
              </a:rPr>
              <a:t>* PB: volatile persist buffer based on Intel </a:t>
            </a:r>
            <a:r>
              <a:rPr lang="en-US" sz="1800" dirty="0">
                <a:latin typeface="Gill Sans" panose="020B0502020104020203" pitchFamily="34" charset="-79"/>
                <a:cs typeface="Gill Sans" panose="020B0502020104020203" pitchFamily="34" charset="-79"/>
              </a:rPr>
              <a:t>WCB</a:t>
            </a:r>
            <a:endParaRPr lang="en-US" dirty="0">
              <a:latin typeface="Gill Sans" panose="020B0502020104020203" pitchFamily="34" charset="-79"/>
              <a:ea typeface="Tahoma" panose="020B0604030504040204" pitchFamily="34" charset="0"/>
              <a:cs typeface="Gill Sans" panose="020B0502020104020203" pitchFamily="34" charset="-79"/>
            </a:endParaRPr>
          </a:p>
        </p:txBody>
      </p:sp>
      <p:pic>
        <p:nvPicPr>
          <p:cNvPr id="77" name="Picture 2" descr="Image result for power outage">
            <a:extLst>
              <a:ext uri="{FF2B5EF4-FFF2-40B4-BE49-F238E27FC236}">
                <a16:creationId xmlns:a16="http://schemas.microsoft.com/office/drawing/2014/main" id="{0CA93CDB-0CE4-58D2-DCB8-54C5496AF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458" y="1905137"/>
            <a:ext cx="1877415" cy="1685545"/>
          </a:xfrm>
          <a:prstGeom prst="rect">
            <a:avLst/>
          </a:prstGeom>
          <a:noFill/>
          <a:extLst>
            <a:ext uri="{909E8E84-426E-40dd-AFC4-6F175D3DCCD1}">
              <a14:hiddenFill xmlns="" xmlns:a14="http://schemas.microsoft.com/office/drawing/2010/main">
                <a:solidFill>
                  <a:srgbClr val="FFFFFF"/>
                </a:solidFill>
              </a14:hiddenFill>
            </a:ext>
          </a:extLst>
        </p:spPr>
      </p:pic>
      <p:sp>
        <p:nvSpPr>
          <p:cNvPr id="78" name="Google Shape;149;p18">
            <a:extLst>
              <a:ext uri="{FF2B5EF4-FFF2-40B4-BE49-F238E27FC236}">
                <a16:creationId xmlns:a16="http://schemas.microsoft.com/office/drawing/2014/main" id="{753ED1E7-1BB2-08B5-F8D7-89513BAE1B9A}"/>
              </a:ext>
            </a:extLst>
          </p:cNvPr>
          <p:cNvSpPr/>
          <p:nvPr/>
        </p:nvSpPr>
        <p:spPr>
          <a:xfrm>
            <a:off x="6292663" y="1815327"/>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pic>
        <p:nvPicPr>
          <p:cNvPr id="79" name="Picture 2" descr="Image result for power">
            <a:extLst>
              <a:ext uri="{FF2B5EF4-FFF2-40B4-BE49-F238E27FC236}">
                <a16:creationId xmlns:a16="http://schemas.microsoft.com/office/drawing/2014/main" id="{4DCD04AA-EAB8-2CFA-C7A3-ED70E8C03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158" y="1924893"/>
            <a:ext cx="1871712" cy="1880068"/>
          </a:xfrm>
          <a:prstGeom prst="rect">
            <a:avLst/>
          </a:prstGeom>
          <a:noFill/>
          <a:extLst>
            <a:ext uri="{909E8E84-426E-40dd-AFC4-6F175D3DCCD1}">
              <a14:hiddenFill xmlns=""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3A967E98-9E72-5C93-EB59-D875DE5427B2}"/>
              </a:ext>
            </a:extLst>
          </p:cNvPr>
          <p:cNvSpPr/>
          <p:nvPr/>
        </p:nvSpPr>
        <p:spPr>
          <a:xfrm>
            <a:off x="7300693" y="4837508"/>
            <a:ext cx="929996"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Old</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81" name="TextBox 80">
            <a:extLst>
              <a:ext uri="{FF2B5EF4-FFF2-40B4-BE49-F238E27FC236}">
                <a16:creationId xmlns:a16="http://schemas.microsoft.com/office/drawing/2014/main" id="{B87CD168-8CA8-7F9E-3864-F3088B2C1BE8}"/>
              </a:ext>
            </a:extLst>
          </p:cNvPr>
          <p:cNvSpPr txBox="1"/>
          <p:nvPr/>
        </p:nvSpPr>
        <p:spPr>
          <a:xfrm>
            <a:off x="5699134" y="4643055"/>
            <a:ext cx="1400710"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Main</a:t>
            </a:r>
          </a:p>
          <a:p>
            <a:pPr algn="ctr"/>
            <a:r>
              <a:rPr lang="en-US" sz="2000" dirty="0">
                <a:latin typeface="Gill Sans" panose="020B0502020104020203" pitchFamily="34" charset="-79"/>
                <a:ea typeface="Tahoma" panose="020B0604030504040204" pitchFamily="34" charset="0"/>
                <a:cs typeface="Gill Sans" panose="020B0502020104020203" pitchFamily="34" charset="-79"/>
              </a:rPr>
              <a:t>Memory</a:t>
            </a:r>
          </a:p>
        </p:txBody>
      </p:sp>
      <p:cxnSp>
        <p:nvCxnSpPr>
          <p:cNvPr id="83" name="Straight Arrow Connector 82">
            <a:extLst>
              <a:ext uri="{FF2B5EF4-FFF2-40B4-BE49-F238E27FC236}">
                <a16:creationId xmlns:a16="http://schemas.microsoft.com/office/drawing/2014/main" id="{58C000F8-8414-DFDF-8BFC-2FE309A3B711}"/>
              </a:ext>
            </a:extLst>
          </p:cNvPr>
          <p:cNvCxnSpPr>
            <a:cxnSpLocks/>
          </p:cNvCxnSpPr>
          <p:nvPr/>
        </p:nvCxnSpPr>
        <p:spPr>
          <a:xfrm flipH="1">
            <a:off x="687939" y="4059250"/>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E4F87E45-259F-A8F9-CAA2-565A62F10CD4}"/>
              </a:ext>
            </a:extLst>
          </p:cNvPr>
          <p:cNvSpPr/>
          <p:nvPr/>
        </p:nvSpPr>
        <p:spPr>
          <a:xfrm>
            <a:off x="3864730" y="4382306"/>
            <a:ext cx="93451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cxnSp>
        <p:nvCxnSpPr>
          <p:cNvPr id="85" name="Straight Connector 84">
            <a:extLst>
              <a:ext uri="{FF2B5EF4-FFF2-40B4-BE49-F238E27FC236}">
                <a16:creationId xmlns:a16="http://schemas.microsoft.com/office/drawing/2014/main" id="{8038A696-BEE5-9C04-6F29-598DE55EEB18}"/>
              </a:ext>
            </a:extLst>
          </p:cNvPr>
          <p:cNvCxnSpPr>
            <a:cxnSpLocks/>
            <a:stCxn id="102" idx="4"/>
            <a:endCxn id="101" idx="0"/>
          </p:cNvCxnSpPr>
          <p:nvPr/>
        </p:nvCxnSpPr>
        <p:spPr>
          <a:xfrm flipH="1">
            <a:off x="3175691" y="3988995"/>
            <a:ext cx="100878" cy="3139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18C2342-1862-57D6-8FD6-D220E18CA431}"/>
              </a:ext>
            </a:extLst>
          </p:cNvPr>
          <p:cNvSpPr txBox="1"/>
          <p:nvPr/>
        </p:nvSpPr>
        <p:spPr>
          <a:xfrm>
            <a:off x="8078137" y="2833934"/>
            <a:ext cx="1637308" cy="461665"/>
          </a:xfrm>
          <a:prstGeom prst="rect">
            <a:avLst/>
          </a:prstGeom>
          <a:noFill/>
        </p:spPr>
        <p:txBody>
          <a:bodyPr wrap="none" rtlCol="0">
            <a:spAutoFit/>
          </a:bodyPr>
          <a:lstStyle/>
          <a:p>
            <a:r>
              <a:rPr lang="en-US" sz="2400" dirty="0">
                <a:solidFill>
                  <a:schemeClr val="accent1"/>
                </a:solidFill>
                <a:latin typeface="Gill Sans" panose="020B0502020104020203" pitchFamily="34" charset="-79"/>
                <a:cs typeface="Gill Sans" panose="020B0502020104020203" pitchFamily="34" charset="-79"/>
              </a:rPr>
              <a:t>Persist path</a:t>
            </a:r>
          </a:p>
        </p:txBody>
      </p:sp>
      <p:sp>
        <p:nvSpPr>
          <p:cNvPr id="91" name="TextBox 90">
            <a:extLst>
              <a:ext uri="{FF2B5EF4-FFF2-40B4-BE49-F238E27FC236}">
                <a16:creationId xmlns:a16="http://schemas.microsoft.com/office/drawing/2014/main" id="{A71E102A-EEBE-3FA5-5D11-65C15720BF77}"/>
              </a:ext>
            </a:extLst>
          </p:cNvPr>
          <p:cNvSpPr txBox="1"/>
          <p:nvPr/>
        </p:nvSpPr>
        <p:spPr>
          <a:xfrm>
            <a:off x="310397" y="3537736"/>
            <a:ext cx="747320" cy="646331"/>
          </a:xfrm>
          <a:prstGeom prst="rect">
            <a:avLst/>
          </a:prstGeom>
          <a:noFill/>
        </p:spPr>
        <p:txBody>
          <a:bodyPr wrap="none" rtlCol="0">
            <a:spAutoFit/>
          </a:bodyPr>
          <a:lstStyle/>
          <a:p>
            <a:r>
              <a:rPr lang="en-US" sz="3600" dirty="0">
                <a:latin typeface="Gill Sans" panose="020B0502020104020203" pitchFamily="34" charset="-79"/>
                <a:cs typeface="Gill Sans" panose="020B0502020104020203" pitchFamily="34" charset="-79"/>
              </a:rPr>
              <a:t>PC</a:t>
            </a:r>
          </a:p>
        </p:txBody>
      </p:sp>
      <p:sp>
        <p:nvSpPr>
          <p:cNvPr id="92" name="Rectangle 91">
            <a:extLst>
              <a:ext uri="{FF2B5EF4-FFF2-40B4-BE49-F238E27FC236}">
                <a16:creationId xmlns:a16="http://schemas.microsoft.com/office/drawing/2014/main" id="{AD0F95AB-CCEC-61B4-774A-48CD2FF7587E}"/>
              </a:ext>
            </a:extLst>
          </p:cNvPr>
          <p:cNvSpPr/>
          <p:nvPr/>
        </p:nvSpPr>
        <p:spPr>
          <a:xfrm>
            <a:off x="7296985" y="1805278"/>
            <a:ext cx="931205" cy="4998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94" name="Rectangle 93">
            <a:extLst>
              <a:ext uri="{FF2B5EF4-FFF2-40B4-BE49-F238E27FC236}">
                <a16:creationId xmlns:a16="http://schemas.microsoft.com/office/drawing/2014/main" id="{3AB5D2F1-F573-4010-AC49-993C03F9CE4C}"/>
              </a:ext>
            </a:extLst>
          </p:cNvPr>
          <p:cNvSpPr/>
          <p:nvPr/>
        </p:nvSpPr>
        <p:spPr>
          <a:xfrm>
            <a:off x="5342435" y="3673993"/>
            <a:ext cx="4548193" cy="18141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22FE104-B8B6-8A50-61ED-797EEB16E55B}"/>
              </a:ext>
            </a:extLst>
          </p:cNvPr>
          <p:cNvSpPr txBox="1"/>
          <p:nvPr/>
        </p:nvSpPr>
        <p:spPr>
          <a:xfrm>
            <a:off x="5076985" y="5449900"/>
            <a:ext cx="4830040"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Integrated Memory Controller (</a:t>
            </a:r>
            <a:r>
              <a:rPr lang="en-US" sz="2400" dirty="0" err="1">
                <a:latin typeface="Gill Sans" panose="020B0502020104020203" pitchFamily="34" charset="-79"/>
                <a:cs typeface="Gill Sans" panose="020B0502020104020203" pitchFamily="34" charset="-79"/>
              </a:rPr>
              <a:t>iMC</a:t>
            </a:r>
            <a:r>
              <a:rPr lang="en-US" sz="2400" dirty="0">
                <a:latin typeface="Gill Sans" panose="020B0502020104020203" pitchFamily="34" charset="-79"/>
                <a:cs typeface="Gill Sans" panose="020B0502020104020203" pitchFamily="34" charset="-79"/>
              </a:rPr>
              <a:t>)</a:t>
            </a:r>
          </a:p>
        </p:txBody>
      </p:sp>
      <p:sp>
        <p:nvSpPr>
          <p:cNvPr id="98" name="Rectangle 97">
            <a:extLst>
              <a:ext uri="{FF2B5EF4-FFF2-40B4-BE49-F238E27FC236}">
                <a16:creationId xmlns:a16="http://schemas.microsoft.com/office/drawing/2014/main" id="{200BB73A-1C26-51F5-41A4-C3DE153143D2}"/>
              </a:ext>
            </a:extLst>
          </p:cNvPr>
          <p:cNvSpPr/>
          <p:nvPr/>
        </p:nvSpPr>
        <p:spPr>
          <a:xfrm>
            <a:off x="970157" y="1786450"/>
            <a:ext cx="2885955" cy="371757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r4, [r1]</a:t>
            </a:r>
          </a:p>
        </p:txBody>
      </p:sp>
      <p:sp>
        <p:nvSpPr>
          <p:cNvPr id="100" name="Rectangle 99">
            <a:extLst>
              <a:ext uri="{FF2B5EF4-FFF2-40B4-BE49-F238E27FC236}">
                <a16:creationId xmlns:a16="http://schemas.microsoft.com/office/drawing/2014/main" id="{0F04272B-A6D3-ABD8-FF5A-FB412B44A260}"/>
              </a:ext>
            </a:extLst>
          </p:cNvPr>
          <p:cNvSpPr/>
          <p:nvPr/>
        </p:nvSpPr>
        <p:spPr>
          <a:xfrm>
            <a:off x="956752" y="4386812"/>
            <a:ext cx="2899360"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101" name="Oval 100">
            <a:extLst>
              <a:ext uri="{FF2B5EF4-FFF2-40B4-BE49-F238E27FC236}">
                <a16:creationId xmlns:a16="http://schemas.microsoft.com/office/drawing/2014/main" id="{EA486088-A021-408C-106B-2CFCBDAECD4F}"/>
              </a:ext>
            </a:extLst>
          </p:cNvPr>
          <p:cNvSpPr/>
          <p:nvPr/>
        </p:nvSpPr>
        <p:spPr>
          <a:xfrm>
            <a:off x="2777052" y="4302938"/>
            <a:ext cx="797278" cy="6556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012CC82-6FC1-EFE2-DDCF-3F91A0ED5F97}"/>
              </a:ext>
            </a:extLst>
          </p:cNvPr>
          <p:cNvSpPr/>
          <p:nvPr/>
        </p:nvSpPr>
        <p:spPr>
          <a:xfrm>
            <a:off x="2860013" y="3397519"/>
            <a:ext cx="833112" cy="59147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328204E-E5A1-A963-143A-36596CD34954}"/>
              </a:ext>
            </a:extLst>
          </p:cNvPr>
          <p:cNvCxnSpPr>
            <a:cxnSpLocks/>
            <a:stCxn id="102" idx="4"/>
            <a:endCxn id="101" idx="0"/>
          </p:cNvCxnSpPr>
          <p:nvPr/>
        </p:nvCxnSpPr>
        <p:spPr>
          <a:xfrm flipH="1">
            <a:off x="3175691" y="3988995"/>
            <a:ext cx="100878" cy="3139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9BD5D54D-E864-8FF5-7901-8C2B61D9835F}"/>
              </a:ext>
            </a:extLst>
          </p:cNvPr>
          <p:cNvSpPr/>
          <p:nvPr/>
        </p:nvSpPr>
        <p:spPr>
          <a:xfrm>
            <a:off x="1160351" y="3705307"/>
            <a:ext cx="1997724" cy="707886"/>
          </a:xfrm>
          <a:prstGeom prst="rect">
            <a:avLst/>
          </a:prstGeom>
        </p:spPr>
        <p:txBody>
          <a:bodyPr wrap="square">
            <a:spAutoFit/>
          </a:bodyPr>
          <a:lstStyle/>
          <a:p>
            <a:pPr algn="ctr"/>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Memory write-after-read dep.</a:t>
            </a:r>
          </a:p>
        </p:txBody>
      </p:sp>
      <p:sp>
        <p:nvSpPr>
          <p:cNvPr id="105" name="TextBox 104">
            <a:extLst>
              <a:ext uri="{FF2B5EF4-FFF2-40B4-BE49-F238E27FC236}">
                <a16:creationId xmlns:a16="http://schemas.microsoft.com/office/drawing/2014/main" id="{F885CCDE-4F35-AC34-AE9E-92416FFEBB5B}"/>
              </a:ext>
            </a:extLst>
          </p:cNvPr>
          <p:cNvSpPr txBox="1"/>
          <p:nvPr/>
        </p:nvSpPr>
        <p:spPr>
          <a:xfrm>
            <a:off x="243609" y="5243626"/>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106" name="Straight Connector 105">
            <a:extLst>
              <a:ext uri="{FF2B5EF4-FFF2-40B4-BE49-F238E27FC236}">
                <a16:creationId xmlns:a16="http://schemas.microsoft.com/office/drawing/2014/main" id="{CBD270F2-BF2C-61F4-2D40-24DC91575168}"/>
              </a:ext>
            </a:extLst>
          </p:cNvPr>
          <p:cNvCxnSpPr>
            <a:cxnSpLocks/>
          </p:cNvCxnSpPr>
          <p:nvPr/>
        </p:nvCxnSpPr>
        <p:spPr>
          <a:xfrm>
            <a:off x="615939" y="5303748"/>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14" descr="You can share this smiley to express your frustration. | Emoticons emojis,  Funny emoticons, Emoji pictures">
            <a:extLst>
              <a:ext uri="{FF2B5EF4-FFF2-40B4-BE49-F238E27FC236}">
                <a16:creationId xmlns:a16="http://schemas.microsoft.com/office/drawing/2014/main" id="{EBA8AADA-FC82-6E33-BB34-DC960F8AF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6" y="2690981"/>
            <a:ext cx="829202" cy="82920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746788C2-81F2-B77E-8330-34C9F46E4BF8}"/>
              </a:ext>
            </a:extLst>
          </p:cNvPr>
          <p:cNvSpPr txBox="1"/>
          <p:nvPr/>
        </p:nvSpPr>
        <p:spPr>
          <a:xfrm>
            <a:off x="1076317" y="2871483"/>
            <a:ext cx="1655197"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not my </a:t>
            </a:r>
            <a:r>
              <a:rPr lang="en-US" sz="2000" dirty="0">
                <a:solidFill>
                  <a:srgbClr val="FF0000"/>
                </a:solidFill>
                <a:latin typeface="Gill Sans" panose="020B0502020104020203" pitchFamily="34" charset="-79"/>
                <a:cs typeface="Gill Sans" panose="020B0502020104020203" pitchFamily="34" charset="-79"/>
              </a:rPr>
              <a:t>r4</a:t>
            </a:r>
          </a:p>
        </p:txBody>
      </p:sp>
      <p:sp>
        <p:nvSpPr>
          <p:cNvPr id="45" name="Rectangular Callout 44">
            <a:extLst>
              <a:ext uri="{FF2B5EF4-FFF2-40B4-BE49-F238E27FC236}">
                <a16:creationId xmlns:a16="http://schemas.microsoft.com/office/drawing/2014/main" id="{2A7A45B6-64F3-59B0-E91B-768482746EA8}"/>
              </a:ext>
            </a:extLst>
          </p:cNvPr>
          <p:cNvSpPr/>
          <p:nvPr/>
        </p:nvSpPr>
        <p:spPr>
          <a:xfrm rot="5400000">
            <a:off x="1669692" y="2344091"/>
            <a:ext cx="485710" cy="1601578"/>
          </a:xfrm>
          <a:prstGeom prst="wedgeRectCallout">
            <a:avLst>
              <a:gd name="adj1" fmla="val 69809"/>
              <a:gd name="adj2" fmla="val 261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Evil icon PNG and SVG Vector Free Download">
            <a:extLst>
              <a:ext uri="{FF2B5EF4-FFF2-40B4-BE49-F238E27FC236}">
                <a16:creationId xmlns:a16="http://schemas.microsoft.com/office/drawing/2014/main" id="{6E441356-FBDC-25DE-DD8D-DFA569B868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1285" y="2414135"/>
            <a:ext cx="558155" cy="599310"/>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Elbow Connector 61">
            <a:extLst>
              <a:ext uri="{FF2B5EF4-FFF2-40B4-BE49-F238E27FC236}">
                <a16:creationId xmlns:a16="http://schemas.microsoft.com/office/drawing/2014/main" id="{FD5CDBA9-F236-804D-9E1D-D1E21F35F11E}"/>
              </a:ext>
            </a:extLst>
          </p:cNvPr>
          <p:cNvCxnSpPr>
            <a:cxnSpLocks/>
            <a:stCxn id="78" idx="3"/>
          </p:cNvCxnSpPr>
          <p:nvPr/>
        </p:nvCxnSpPr>
        <p:spPr>
          <a:xfrm>
            <a:off x="7291285" y="2050697"/>
            <a:ext cx="774507" cy="2625627"/>
          </a:xfrm>
          <a:prstGeom prst="bentConnector2">
            <a:avLst/>
          </a:prstGeom>
          <a:ln w="50800">
            <a:prstDash val="sysDot"/>
            <a:tailEnd type="triangle"/>
          </a:ln>
        </p:spPr>
        <p:style>
          <a:lnRef idx="1">
            <a:schemeClr val="accent1"/>
          </a:lnRef>
          <a:fillRef idx="0">
            <a:schemeClr val="accent1"/>
          </a:fillRef>
          <a:effectRef idx="0">
            <a:schemeClr val="accent1"/>
          </a:effectRef>
          <a:fontRef idx="minor">
            <a:schemeClr val="tx1"/>
          </a:fontRef>
        </p:style>
      </p:cxnSp>
      <p:sp>
        <p:nvSpPr>
          <p:cNvPr id="107" name="Curved Right Arrow 106">
            <a:extLst>
              <a:ext uri="{FF2B5EF4-FFF2-40B4-BE49-F238E27FC236}">
                <a16:creationId xmlns:a16="http://schemas.microsoft.com/office/drawing/2014/main" id="{7B1309C6-9CAB-49B9-086B-51ABB573B1B7}"/>
              </a:ext>
            </a:extLst>
          </p:cNvPr>
          <p:cNvSpPr/>
          <p:nvPr/>
        </p:nvSpPr>
        <p:spPr>
          <a:xfrm rot="10800000">
            <a:off x="3877631" y="1627953"/>
            <a:ext cx="923575" cy="3491681"/>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90" name="Rectangle 89">
            <a:extLst>
              <a:ext uri="{FF2B5EF4-FFF2-40B4-BE49-F238E27FC236}">
                <a16:creationId xmlns:a16="http://schemas.microsoft.com/office/drawing/2014/main" id="{4393E18A-685F-3834-4649-0F725034EC7E}"/>
              </a:ext>
            </a:extLst>
          </p:cNvPr>
          <p:cNvSpPr/>
          <p:nvPr/>
        </p:nvSpPr>
        <p:spPr>
          <a:xfrm>
            <a:off x="7291285" y="4821570"/>
            <a:ext cx="931205" cy="4998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5" name="TextBox 4">
            <a:extLst>
              <a:ext uri="{FF2B5EF4-FFF2-40B4-BE49-F238E27FC236}">
                <a16:creationId xmlns:a16="http://schemas.microsoft.com/office/drawing/2014/main" id="{E9341E18-C88E-FCF1-7CF5-32054771AABB}"/>
              </a:ext>
            </a:extLst>
          </p:cNvPr>
          <p:cNvSpPr txBox="1"/>
          <p:nvPr/>
        </p:nvSpPr>
        <p:spPr>
          <a:xfrm>
            <a:off x="3680436" y="2498986"/>
            <a:ext cx="2018173" cy="461665"/>
          </a:xfrm>
          <a:prstGeom prst="rect">
            <a:avLst/>
          </a:prstGeom>
          <a:noFill/>
        </p:spPr>
        <p:txBody>
          <a:bodyPr wrap="square" rtlCol="0">
            <a:spAutoFit/>
          </a:bodyPr>
          <a:lstStyle/>
          <a:p>
            <a:pPr algn="ctr"/>
            <a:r>
              <a:rPr lang="en-US" sz="2400" dirty="0">
                <a:latin typeface="Gill Sans" panose="020B0502020104020203" pitchFamily="34" charset="-79"/>
                <a:ea typeface="Tahoma" panose="020B0604030504040204" pitchFamily="34" charset="0"/>
                <a:cs typeface="Gill Sans" panose="020B0502020104020203" pitchFamily="34" charset="-79"/>
              </a:rPr>
              <a:t>I am the evil </a:t>
            </a:r>
          </a:p>
        </p:txBody>
      </p:sp>
      <p:sp>
        <p:nvSpPr>
          <p:cNvPr id="8" name="Rectangular Callout 7">
            <a:extLst>
              <a:ext uri="{FF2B5EF4-FFF2-40B4-BE49-F238E27FC236}">
                <a16:creationId xmlns:a16="http://schemas.microsoft.com/office/drawing/2014/main" id="{17AAFB5E-73C2-6BD5-A8F7-63A7A805FEC5}"/>
              </a:ext>
            </a:extLst>
          </p:cNvPr>
          <p:cNvSpPr/>
          <p:nvPr/>
        </p:nvSpPr>
        <p:spPr>
          <a:xfrm>
            <a:off x="3899586" y="2395261"/>
            <a:ext cx="2216621" cy="665404"/>
          </a:xfrm>
          <a:prstGeom prst="wedgeRectCallout">
            <a:avLst>
              <a:gd name="adj1" fmla="val -76734"/>
              <a:gd name="adj2" fmla="val 991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1.66667E-6 1.11022E-16 L 0.28255 -0.37593 " pathEditMode="relative" rAng="0" ptsTypes="AA">
                                      <p:cBhvr>
                                        <p:cTn id="18" dur="1000" fill="hold"/>
                                        <p:tgtEl>
                                          <p:spTgt spid="84"/>
                                        </p:tgtEl>
                                        <p:attrNameLst>
                                          <p:attrName>ppt_x</p:attrName>
                                          <p:attrName>ppt_y</p:attrName>
                                        </p:attrNameLst>
                                      </p:cBhvr>
                                      <p:rCtr x="14128" y="-18796"/>
                                    </p:animMotion>
                                  </p:childTnLst>
                                  <p:subTnLst>
                                    <p:set>
                                      <p:cBhvr override="childStyle">
                                        <p:cTn dur="1" fill="hold" display="0" masterRel="sameClick" afterEffect="1">
                                          <p:stCondLst>
                                            <p:cond evt="end" delay="0">
                                              <p:tn val="17"/>
                                            </p:cond>
                                          </p:stCondLst>
                                        </p:cTn>
                                        <p:tgtEl>
                                          <p:spTgt spid="84"/>
                                        </p:tgtEl>
                                        <p:attrNameLst>
                                          <p:attrName>style.visibility</p:attrName>
                                        </p:attrNameLst>
                                      </p:cBhvr>
                                      <p:to>
                                        <p:strVal val="hidden"/>
                                      </p:to>
                                    </p:set>
                                  </p:subTnLst>
                                </p:cTn>
                              </p:par>
                              <p:par>
                                <p:cTn id="19" presetID="1" presetClass="entr" presetSubtype="0" fill="hold" grpId="0" nodeType="withEffect">
                                  <p:stCondLst>
                                    <p:cond delay="100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2" nodeType="clickEffect">
                                  <p:stCondLst>
                                    <p:cond delay="0"/>
                                  </p:stCondLst>
                                  <p:childTnLst>
                                    <p:animMotion origin="layout" path="M 1.25E-6 2.96296E-6 L -0.00052 0.43982 " pathEditMode="relative" rAng="0" ptsTypes="AA">
                                      <p:cBhvr>
                                        <p:cTn id="26" dur="2000" fill="hold"/>
                                        <p:tgtEl>
                                          <p:spTgt spid="92"/>
                                        </p:tgtEl>
                                        <p:attrNameLst>
                                          <p:attrName>ppt_x</p:attrName>
                                          <p:attrName>ppt_y</p:attrName>
                                        </p:attrNameLst>
                                      </p:cBhvr>
                                      <p:rCtr x="52" y="21875"/>
                                    </p:animMotion>
                                  </p:childTnLst>
                                </p:cTn>
                              </p:par>
                              <p:par>
                                <p:cTn id="27" presetID="1" presetClass="entr" presetSubtype="0" fill="hold" grpId="0" nodeType="withEffect">
                                  <p:stCondLst>
                                    <p:cond delay="200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blinds(horizontal)">
                                      <p:cBhvr>
                                        <p:cTn id="33" dur="500"/>
                                        <p:tgtEl>
                                          <p:spTgt spid="7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blinds(horizontal)">
                                      <p:cBhvr>
                                        <p:cTn id="36" dur="500"/>
                                        <p:tgtEl>
                                          <p:spTgt spid="105"/>
                                        </p:tgtEl>
                                      </p:cBhvr>
                                    </p:animEffect>
                                  </p:childTnLst>
                                </p:cTn>
                              </p:par>
                              <p:par>
                                <p:cTn id="37" presetID="3" presetClass="entr" presetSubtype="10" fill="hold"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blinds(horizontal)">
                                      <p:cBhvr>
                                        <p:cTn id="39" dur="500"/>
                                        <p:tgtEl>
                                          <p:spTgt spid="106"/>
                                        </p:tgtEl>
                                      </p:cBhvr>
                                    </p:animEffect>
                                  </p:childTnLst>
                                </p:cTn>
                              </p:par>
                              <p:par>
                                <p:cTn id="40" presetID="2" presetClass="exit" presetSubtype="3" fill="hold" grpId="1" nodeType="withEffect">
                                  <p:stCondLst>
                                    <p:cond delay="0"/>
                                  </p:stCondLst>
                                  <p:childTnLst>
                                    <p:anim calcmode="lin" valueType="num">
                                      <p:cBhvr additive="base">
                                        <p:cTn id="41" dur="500"/>
                                        <p:tgtEl>
                                          <p:spTgt spid="66"/>
                                        </p:tgtEl>
                                        <p:attrNameLst>
                                          <p:attrName>ppt_x</p:attrName>
                                        </p:attrNameLst>
                                      </p:cBhvr>
                                      <p:tavLst>
                                        <p:tav tm="0">
                                          <p:val>
                                            <p:strVal val="ppt_x"/>
                                          </p:val>
                                        </p:tav>
                                        <p:tav tm="100000">
                                          <p:val>
                                            <p:strVal val="1+ppt_w/2"/>
                                          </p:val>
                                        </p:tav>
                                      </p:tavLst>
                                    </p:anim>
                                    <p:anim calcmode="lin" valueType="num">
                                      <p:cBhvr additive="base">
                                        <p:cTn id="42" dur="500"/>
                                        <p:tgtEl>
                                          <p:spTgt spid="66"/>
                                        </p:tgtEl>
                                        <p:attrNameLst>
                                          <p:attrName>ppt_y</p:attrName>
                                        </p:attrNameLst>
                                      </p:cBhvr>
                                      <p:tavLst>
                                        <p:tav tm="0">
                                          <p:val>
                                            <p:strVal val="ppt_y"/>
                                          </p:val>
                                        </p:tav>
                                        <p:tav tm="100000">
                                          <p:val>
                                            <p:strVal val="0-ppt_h/2"/>
                                          </p:val>
                                        </p:tav>
                                      </p:tavLst>
                                    </p:anim>
                                    <p:set>
                                      <p:cBhvr>
                                        <p:cTn id="43" dur="1" fill="hold">
                                          <p:stCondLst>
                                            <p:cond delay="499"/>
                                          </p:stCondLst>
                                        </p:cTn>
                                        <p:tgtEl>
                                          <p:spTgt spid="6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blinds(horizontal)">
                                      <p:cBhvr>
                                        <p:cTn id="48" dur="500"/>
                                        <p:tgtEl>
                                          <p:spTgt spid="7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wipe(down)">
                                      <p:cBhvr>
                                        <p:cTn id="53" dur="500"/>
                                        <p:tgtEl>
                                          <p:spTgt spid="10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2.08333E-6 -1.85185E-6 L -0.28177 -0.19907 " pathEditMode="relative" rAng="0" ptsTypes="AA">
                                      <p:cBhvr>
                                        <p:cTn id="57" dur="2000" fill="hold"/>
                                        <p:tgtEl>
                                          <p:spTgt spid="90"/>
                                        </p:tgtEl>
                                        <p:attrNameLst>
                                          <p:attrName>ppt_x</p:attrName>
                                          <p:attrName>ppt_y</p:attrName>
                                        </p:attrNameLst>
                                      </p:cBhvr>
                                      <p:rCtr x="-14089" y="-9954"/>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02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80" grpId="0" animBg="1"/>
      <p:bldP spid="84" grpId="0" animBg="1"/>
      <p:bldP spid="84" grpId="1" animBg="1"/>
      <p:bldP spid="91" grpId="0"/>
      <p:bldP spid="92" grpId="0" animBg="1"/>
      <p:bldP spid="92" grpId="2" animBg="1"/>
      <p:bldP spid="100" grpId="0" animBg="1"/>
      <p:bldP spid="105" grpId="0"/>
      <p:bldP spid="48" grpId="0"/>
      <p:bldP spid="45" grpId="0" animBg="1"/>
      <p:bldP spid="107" grpId="0" animBg="1"/>
      <p:bldP spid="90" grpId="0" animBg="1"/>
      <p:bldP spid="90" grpId="1" animBg="1"/>
      <p:bldP spid="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6" descr="Crazy Smiling Emoji Sticker">
            <a:extLst>
              <a:ext uri="{FF2B5EF4-FFF2-40B4-BE49-F238E27FC236}">
                <a16:creationId xmlns:a16="http://schemas.microsoft.com/office/drawing/2014/main" id="{55FDE610-C011-773F-4A8A-037A75509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802" y="2052068"/>
            <a:ext cx="1495452" cy="1495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7CE86A-95E0-A9D0-5F8C-FEF0776F91DA}"/>
              </a:ext>
            </a:extLst>
          </p:cNvPr>
          <p:cNvSpPr>
            <a:spLocks noGrp="1"/>
          </p:cNvSpPr>
          <p:nvPr>
            <p:ph type="title"/>
          </p:nvPr>
        </p:nvSpPr>
        <p:spPr>
          <a:xfrm>
            <a:off x="-1" y="2566"/>
            <a:ext cx="11967637" cy="1216467"/>
          </a:xfrm>
        </p:spPr>
        <p:txBody>
          <a:bodyPr>
            <a:normAutofit fontScale="90000"/>
          </a:bodyPr>
          <a:lstStyle/>
          <a:p>
            <a:r>
              <a:rPr lang="en-US" dirty="0"/>
              <a:t>Capri</a:t>
            </a:r>
            <a:r>
              <a:rPr lang="en-US" baseline="30000" dirty="0"/>
              <a:t> [HPDC’22]</a:t>
            </a:r>
            <a:r>
              <a:rPr lang="en-US" dirty="0"/>
              <a:t>: Hardware Redo Buffer-Based Region-Level Whole-System Persistence</a:t>
            </a:r>
          </a:p>
        </p:txBody>
      </p:sp>
      <p:sp>
        <p:nvSpPr>
          <p:cNvPr id="4" name="Slide Number Placeholder 3">
            <a:extLst>
              <a:ext uri="{FF2B5EF4-FFF2-40B4-BE49-F238E27FC236}">
                <a16:creationId xmlns:a16="http://schemas.microsoft.com/office/drawing/2014/main" id="{A66469D3-C8A6-9734-36D8-57E84E0040EB}"/>
              </a:ext>
            </a:extLst>
          </p:cNvPr>
          <p:cNvSpPr>
            <a:spLocks noGrp="1"/>
          </p:cNvSpPr>
          <p:nvPr>
            <p:ph type="sldNum" sz="quarter" idx="12"/>
          </p:nvPr>
        </p:nvSpPr>
        <p:spPr>
          <a:xfrm>
            <a:off x="11622258" y="6428920"/>
            <a:ext cx="533972" cy="365125"/>
          </a:xfrm>
        </p:spPr>
        <p:txBody>
          <a:bodyPr/>
          <a:lstStyle/>
          <a:p>
            <a:fld id="{BEF5F9A7-FFD9-4159-A58F-AE73538ED447}" type="slidenum">
              <a:rPr lang="en-US" smtClean="0"/>
              <a:pPr/>
              <a:t>7</a:t>
            </a:fld>
            <a:endParaRPr lang="en-US" dirty="0"/>
          </a:p>
        </p:txBody>
      </p:sp>
      <p:pic>
        <p:nvPicPr>
          <p:cNvPr id="5" name="Picture 2" descr="Image result for power">
            <a:extLst>
              <a:ext uri="{FF2B5EF4-FFF2-40B4-BE49-F238E27FC236}">
                <a16:creationId xmlns:a16="http://schemas.microsoft.com/office/drawing/2014/main" id="{D10A9887-561C-0A4B-AAAE-105546785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6711" y="1826674"/>
            <a:ext cx="1640170" cy="164749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Google Shape;148;p18">
            <a:extLst>
              <a:ext uri="{FF2B5EF4-FFF2-40B4-BE49-F238E27FC236}">
                <a16:creationId xmlns:a16="http://schemas.microsoft.com/office/drawing/2014/main" id="{F73DF95C-8A39-0864-A674-5504FDA7EC72}"/>
              </a:ext>
            </a:extLst>
          </p:cNvPr>
          <p:cNvSpPr/>
          <p:nvPr/>
        </p:nvSpPr>
        <p:spPr>
          <a:xfrm>
            <a:off x="6001235" y="1464422"/>
            <a:ext cx="998622"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8" name="Google Shape;151;p18">
            <a:extLst>
              <a:ext uri="{FF2B5EF4-FFF2-40B4-BE49-F238E27FC236}">
                <a16:creationId xmlns:a16="http://schemas.microsoft.com/office/drawing/2014/main" id="{FDC056F6-391D-6D30-8B72-3FC59474FF09}"/>
              </a:ext>
            </a:extLst>
          </p:cNvPr>
          <p:cNvSpPr/>
          <p:nvPr/>
        </p:nvSpPr>
        <p:spPr>
          <a:xfrm>
            <a:off x="5383696" y="4981133"/>
            <a:ext cx="3744794"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9" name="Straight Arrow Connector 8">
            <a:extLst>
              <a:ext uri="{FF2B5EF4-FFF2-40B4-BE49-F238E27FC236}">
                <a16:creationId xmlns:a16="http://schemas.microsoft.com/office/drawing/2014/main" id="{1D96D7D4-406D-4AE7-EE78-0E4E318C5E7F}"/>
              </a:ext>
            </a:extLst>
          </p:cNvPr>
          <p:cNvCxnSpPr>
            <a:cxnSpLocks/>
            <a:stCxn id="7" idx="2"/>
            <a:endCxn id="21" idx="0"/>
          </p:cNvCxnSpPr>
          <p:nvPr/>
        </p:nvCxnSpPr>
        <p:spPr>
          <a:xfrm flipH="1">
            <a:off x="6498057" y="1932762"/>
            <a:ext cx="2489" cy="1873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537F10-BCBB-DC82-01E8-F1BF59792ADF}"/>
              </a:ext>
            </a:extLst>
          </p:cNvPr>
          <p:cNvCxnSpPr>
            <a:cxnSpLocks/>
            <a:stCxn id="21" idx="2"/>
            <a:endCxn id="13" idx="0"/>
          </p:cNvCxnSpPr>
          <p:nvPr/>
        </p:nvCxnSpPr>
        <p:spPr>
          <a:xfrm>
            <a:off x="6498057" y="2590875"/>
            <a:ext cx="0" cy="19640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F1C9C0-5C73-5BBC-6000-DE45F952E6D0}"/>
              </a:ext>
            </a:extLst>
          </p:cNvPr>
          <p:cNvCxnSpPr>
            <a:cxnSpLocks/>
            <a:stCxn id="12" idx="2"/>
          </p:cNvCxnSpPr>
          <p:nvPr/>
        </p:nvCxnSpPr>
        <p:spPr>
          <a:xfrm>
            <a:off x="6505360" y="4724944"/>
            <a:ext cx="0" cy="25618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Google Shape;150;p18">
            <a:extLst>
              <a:ext uri="{FF2B5EF4-FFF2-40B4-BE49-F238E27FC236}">
                <a16:creationId xmlns:a16="http://schemas.microsoft.com/office/drawing/2014/main" id="{12F8B0A8-EED2-884B-BDAE-23A0F34BF901}"/>
              </a:ext>
            </a:extLst>
          </p:cNvPr>
          <p:cNvSpPr/>
          <p:nvPr/>
        </p:nvSpPr>
        <p:spPr>
          <a:xfrm>
            <a:off x="5383696" y="4131413"/>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3" name="Google Shape;149;p18">
            <a:extLst>
              <a:ext uri="{FF2B5EF4-FFF2-40B4-BE49-F238E27FC236}">
                <a16:creationId xmlns:a16="http://schemas.microsoft.com/office/drawing/2014/main" id="{ACF5E3F6-E069-F7AB-6D97-9A65EA92C7C3}"/>
              </a:ext>
            </a:extLst>
          </p:cNvPr>
          <p:cNvSpPr/>
          <p:nvPr/>
        </p:nvSpPr>
        <p:spPr>
          <a:xfrm>
            <a:off x="5906930" y="2787283"/>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14" name="Google Shape;149;p18">
            <a:extLst>
              <a:ext uri="{FF2B5EF4-FFF2-40B4-BE49-F238E27FC236}">
                <a16:creationId xmlns:a16="http://schemas.microsoft.com/office/drawing/2014/main" id="{578FC244-CDBC-4724-AC4C-C87907A2CB41}"/>
              </a:ext>
            </a:extLst>
          </p:cNvPr>
          <p:cNvSpPr/>
          <p:nvPr/>
        </p:nvSpPr>
        <p:spPr>
          <a:xfrm>
            <a:off x="5775575" y="3460104"/>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5" name="Straight Arrow Connector 14">
            <a:extLst>
              <a:ext uri="{FF2B5EF4-FFF2-40B4-BE49-F238E27FC236}">
                <a16:creationId xmlns:a16="http://schemas.microsoft.com/office/drawing/2014/main" id="{0A6CE3F5-D29B-4A69-3775-42BDD42706CD}"/>
              </a:ext>
            </a:extLst>
          </p:cNvPr>
          <p:cNvCxnSpPr>
            <a:cxnSpLocks/>
            <a:stCxn id="13" idx="2"/>
            <a:endCxn id="14" idx="0"/>
          </p:cNvCxnSpPr>
          <p:nvPr/>
        </p:nvCxnSpPr>
        <p:spPr>
          <a:xfrm>
            <a:off x="6498057" y="3255623"/>
            <a:ext cx="0" cy="20448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ABA144-9BBB-C961-3921-7D059E46CB67}"/>
              </a:ext>
            </a:extLst>
          </p:cNvPr>
          <p:cNvCxnSpPr>
            <a:cxnSpLocks/>
            <a:stCxn id="14" idx="2"/>
            <a:endCxn id="12" idx="0"/>
          </p:cNvCxnSpPr>
          <p:nvPr/>
        </p:nvCxnSpPr>
        <p:spPr>
          <a:xfrm>
            <a:off x="6498057" y="3928445"/>
            <a:ext cx="7303" cy="20296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B904F3-6629-77D4-5866-780D147E74F5}"/>
              </a:ext>
            </a:extLst>
          </p:cNvPr>
          <p:cNvSpPr txBox="1"/>
          <p:nvPr/>
        </p:nvSpPr>
        <p:spPr>
          <a:xfrm>
            <a:off x="8865954" y="1137183"/>
            <a:ext cx="3157596" cy="369332"/>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p:txBody>
      </p:sp>
      <p:pic>
        <p:nvPicPr>
          <p:cNvPr id="20" name="Picture 2" descr="Image result for power outage">
            <a:extLst>
              <a:ext uri="{FF2B5EF4-FFF2-40B4-BE49-F238E27FC236}">
                <a16:creationId xmlns:a16="http://schemas.microsoft.com/office/drawing/2014/main" id="{10B1B5F6-4BA0-E4A0-3D75-28CCDEB86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9541" y="1818060"/>
            <a:ext cx="1877415" cy="168554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Google Shape;149;p18">
            <a:extLst>
              <a:ext uri="{FF2B5EF4-FFF2-40B4-BE49-F238E27FC236}">
                <a16:creationId xmlns:a16="http://schemas.microsoft.com/office/drawing/2014/main" id="{8BD23926-6301-72B6-7359-1CE5F52E07C5}"/>
              </a:ext>
            </a:extLst>
          </p:cNvPr>
          <p:cNvSpPr/>
          <p:nvPr/>
        </p:nvSpPr>
        <p:spPr>
          <a:xfrm>
            <a:off x="5998746" y="2120136"/>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pic>
        <p:nvPicPr>
          <p:cNvPr id="22" name="Picture 2" descr="Image result for power">
            <a:extLst>
              <a:ext uri="{FF2B5EF4-FFF2-40B4-BE49-F238E27FC236}">
                <a16:creationId xmlns:a16="http://schemas.microsoft.com/office/drawing/2014/main" id="{E994E5F8-D83D-F446-DBF9-E2A5BFC3A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5241" y="1837816"/>
            <a:ext cx="1871712" cy="1880068"/>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a:extLst>
              <a:ext uri="{FF2B5EF4-FFF2-40B4-BE49-F238E27FC236}">
                <a16:creationId xmlns:a16="http://schemas.microsoft.com/office/drawing/2014/main" id="{B01974C4-5178-7883-A8BF-57A78B766167}"/>
              </a:ext>
            </a:extLst>
          </p:cNvPr>
          <p:cNvSpPr/>
          <p:nvPr/>
        </p:nvSpPr>
        <p:spPr>
          <a:xfrm>
            <a:off x="8065793" y="5118918"/>
            <a:ext cx="929996" cy="4924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Old</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24" name="TextBox 23">
            <a:extLst>
              <a:ext uri="{FF2B5EF4-FFF2-40B4-BE49-F238E27FC236}">
                <a16:creationId xmlns:a16="http://schemas.microsoft.com/office/drawing/2014/main" id="{0876BC5D-FB45-9B4C-1EFC-ECED025B7888}"/>
              </a:ext>
            </a:extLst>
          </p:cNvPr>
          <p:cNvSpPr txBox="1"/>
          <p:nvPr/>
        </p:nvSpPr>
        <p:spPr>
          <a:xfrm>
            <a:off x="5405217" y="4947864"/>
            <a:ext cx="1400710"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Main</a:t>
            </a:r>
          </a:p>
          <a:p>
            <a:pPr algn="ctr"/>
            <a:r>
              <a:rPr lang="en-US" sz="2000" dirty="0">
                <a:latin typeface="Gill Sans" panose="020B0502020104020203" pitchFamily="34" charset="-79"/>
                <a:ea typeface="Tahoma" panose="020B0604030504040204" pitchFamily="34" charset="0"/>
                <a:cs typeface="Gill Sans" panose="020B0502020104020203" pitchFamily="34" charset="-79"/>
              </a:rPr>
              <a:t>Memory</a:t>
            </a:r>
          </a:p>
        </p:txBody>
      </p:sp>
      <p:sp>
        <p:nvSpPr>
          <p:cNvPr id="26" name="Rectangle 25">
            <a:extLst>
              <a:ext uri="{FF2B5EF4-FFF2-40B4-BE49-F238E27FC236}">
                <a16:creationId xmlns:a16="http://schemas.microsoft.com/office/drawing/2014/main" id="{41C31828-6E89-B4BE-9422-439FFCDD419A}"/>
              </a:ext>
            </a:extLst>
          </p:cNvPr>
          <p:cNvSpPr/>
          <p:nvPr/>
        </p:nvSpPr>
        <p:spPr>
          <a:xfrm>
            <a:off x="699963" y="1940900"/>
            <a:ext cx="2862670" cy="369572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#10, [r1]</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cxnSp>
        <p:nvCxnSpPr>
          <p:cNvPr id="29" name="Straight Arrow Connector 28">
            <a:extLst>
              <a:ext uri="{FF2B5EF4-FFF2-40B4-BE49-F238E27FC236}">
                <a16:creationId xmlns:a16="http://schemas.microsoft.com/office/drawing/2014/main" id="{E6C15EB1-338E-A559-838A-2A3C3359BDC2}"/>
              </a:ext>
            </a:extLst>
          </p:cNvPr>
          <p:cNvCxnSpPr>
            <a:cxnSpLocks/>
          </p:cNvCxnSpPr>
          <p:nvPr/>
        </p:nvCxnSpPr>
        <p:spPr>
          <a:xfrm flipH="1">
            <a:off x="394022" y="4205563"/>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B28C581-ABE7-C556-2B93-83232B52D130}"/>
              </a:ext>
            </a:extLst>
          </p:cNvPr>
          <p:cNvSpPr/>
          <p:nvPr/>
        </p:nvSpPr>
        <p:spPr>
          <a:xfrm>
            <a:off x="3563936" y="4688101"/>
            <a:ext cx="93451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cxnSp>
        <p:nvCxnSpPr>
          <p:cNvPr id="43" name="Straight Connector 42">
            <a:extLst>
              <a:ext uri="{FF2B5EF4-FFF2-40B4-BE49-F238E27FC236}">
                <a16:creationId xmlns:a16="http://schemas.microsoft.com/office/drawing/2014/main" id="{17F9B2D4-804A-68E8-5117-AFA3AA5F0737}"/>
              </a:ext>
            </a:extLst>
          </p:cNvPr>
          <p:cNvCxnSpPr>
            <a:cxnSpLocks/>
            <a:stCxn id="40" idx="4"/>
            <a:endCxn id="39" idx="0"/>
          </p:cNvCxnSpPr>
          <p:nvPr/>
        </p:nvCxnSpPr>
        <p:spPr>
          <a:xfrm flipH="1">
            <a:off x="2857390" y="4330380"/>
            <a:ext cx="125262" cy="3139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4" name="Google Shape;151;p18">
            <a:extLst>
              <a:ext uri="{FF2B5EF4-FFF2-40B4-BE49-F238E27FC236}">
                <a16:creationId xmlns:a16="http://schemas.microsoft.com/office/drawing/2014/main" id="{D66503D6-BDEE-EFED-E45C-544B685F3E76}"/>
              </a:ext>
            </a:extLst>
          </p:cNvPr>
          <p:cNvSpPr/>
          <p:nvPr/>
        </p:nvSpPr>
        <p:spPr>
          <a:xfrm>
            <a:off x="7827325" y="4131413"/>
            <a:ext cx="1301165" cy="593531"/>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45" name="TextBox 44">
            <a:extLst>
              <a:ext uri="{FF2B5EF4-FFF2-40B4-BE49-F238E27FC236}">
                <a16:creationId xmlns:a16="http://schemas.microsoft.com/office/drawing/2014/main" id="{8466A840-A074-4692-4BCD-1E361B9553F5}"/>
              </a:ext>
            </a:extLst>
          </p:cNvPr>
          <p:cNvSpPr txBox="1"/>
          <p:nvPr/>
        </p:nvSpPr>
        <p:spPr>
          <a:xfrm>
            <a:off x="8942200" y="4090535"/>
            <a:ext cx="2158837" cy="707886"/>
          </a:xfrm>
          <a:prstGeom prst="rect">
            <a:avLst/>
          </a:prstGeom>
          <a:noFill/>
        </p:spPr>
        <p:txBody>
          <a:bodyPr wrap="square" rtlCol="0">
            <a:spAutoFit/>
          </a:bodyPr>
          <a:lstStyle/>
          <a:p>
            <a:pPr algn="ctr"/>
            <a:r>
              <a:rPr lang="en-US" sz="2000" dirty="0">
                <a:latin typeface="Gill Sans" panose="020B0502020104020203" pitchFamily="34" charset="-79"/>
                <a:cs typeface="Gill Sans" panose="020B0502020104020203" pitchFamily="34" charset="-79"/>
              </a:rPr>
              <a:t>Battery-Backed Redo Buffer</a:t>
            </a:r>
          </a:p>
        </p:txBody>
      </p:sp>
      <p:cxnSp>
        <p:nvCxnSpPr>
          <p:cNvPr id="48" name="Straight Arrow Connector 47">
            <a:extLst>
              <a:ext uri="{FF2B5EF4-FFF2-40B4-BE49-F238E27FC236}">
                <a16:creationId xmlns:a16="http://schemas.microsoft.com/office/drawing/2014/main" id="{C57B910C-31B3-D55C-A0C4-24BD78939CA8}"/>
              </a:ext>
            </a:extLst>
          </p:cNvPr>
          <p:cNvCxnSpPr>
            <a:cxnSpLocks/>
            <a:stCxn id="44" idx="2"/>
          </p:cNvCxnSpPr>
          <p:nvPr/>
        </p:nvCxnSpPr>
        <p:spPr>
          <a:xfrm>
            <a:off x="8477908" y="4724944"/>
            <a:ext cx="0" cy="256189"/>
          </a:xfrm>
          <a:prstGeom prst="straightConnector1">
            <a:avLst/>
          </a:prstGeom>
          <a:ln w="50800">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12B0BF-E038-CD8B-97F5-C6B9CF4F92CA}"/>
              </a:ext>
            </a:extLst>
          </p:cNvPr>
          <p:cNvSpPr txBox="1"/>
          <p:nvPr/>
        </p:nvSpPr>
        <p:spPr>
          <a:xfrm rot="5400000">
            <a:off x="7931551" y="2905401"/>
            <a:ext cx="1637308" cy="461665"/>
          </a:xfrm>
          <a:prstGeom prst="rect">
            <a:avLst/>
          </a:prstGeom>
          <a:noFill/>
        </p:spPr>
        <p:txBody>
          <a:bodyPr wrap="none" rtlCol="0">
            <a:spAutoFit/>
          </a:bodyPr>
          <a:lstStyle/>
          <a:p>
            <a:r>
              <a:rPr lang="en-US" sz="2400" dirty="0">
                <a:solidFill>
                  <a:schemeClr val="accent1"/>
                </a:solidFill>
                <a:latin typeface="Gill Sans" panose="020B0502020104020203" pitchFamily="34" charset="-79"/>
                <a:cs typeface="Gill Sans" panose="020B0502020104020203" pitchFamily="34" charset="-79"/>
              </a:rPr>
              <a:t>Persist path</a:t>
            </a:r>
          </a:p>
        </p:txBody>
      </p:sp>
      <p:sp>
        <p:nvSpPr>
          <p:cNvPr id="6" name="Rectangle 5">
            <a:extLst>
              <a:ext uri="{FF2B5EF4-FFF2-40B4-BE49-F238E27FC236}">
                <a16:creationId xmlns:a16="http://schemas.microsoft.com/office/drawing/2014/main" id="{F1F05E7F-E81F-C4DE-35B3-91DDD14D1BE8}"/>
              </a:ext>
            </a:extLst>
          </p:cNvPr>
          <p:cNvSpPr/>
          <p:nvPr/>
        </p:nvSpPr>
        <p:spPr>
          <a:xfrm>
            <a:off x="8065793" y="4164682"/>
            <a:ext cx="931205" cy="4998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55" name="TextBox 54">
            <a:extLst>
              <a:ext uri="{FF2B5EF4-FFF2-40B4-BE49-F238E27FC236}">
                <a16:creationId xmlns:a16="http://schemas.microsoft.com/office/drawing/2014/main" id="{218E1A24-1A2A-A096-3CC0-2732575AB180}"/>
              </a:ext>
            </a:extLst>
          </p:cNvPr>
          <p:cNvSpPr txBox="1"/>
          <p:nvPr/>
        </p:nvSpPr>
        <p:spPr>
          <a:xfrm>
            <a:off x="16480" y="3684049"/>
            <a:ext cx="747320" cy="646331"/>
          </a:xfrm>
          <a:prstGeom prst="rect">
            <a:avLst/>
          </a:prstGeom>
          <a:noFill/>
        </p:spPr>
        <p:txBody>
          <a:bodyPr wrap="none" rtlCol="0">
            <a:spAutoFit/>
          </a:bodyPr>
          <a:lstStyle/>
          <a:p>
            <a:r>
              <a:rPr lang="en-US" sz="3600" dirty="0">
                <a:latin typeface="Gill Sans" panose="020B0502020104020203" pitchFamily="34" charset="-79"/>
                <a:cs typeface="Gill Sans" panose="020B0502020104020203" pitchFamily="34" charset="-79"/>
              </a:rPr>
              <a:t>PC</a:t>
            </a:r>
          </a:p>
        </p:txBody>
      </p:sp>
      <p:sp>
        <p:nvSpPr>
          <p:cNvPr id="58" name="Rectangle 57">
            <a:extLst>
              <a:ext uri="{FF2B5EF4-FFF2-40B4-BE49-F238E27FC236}">
                <a16:creationId xmlns:a16="http://schemas.microsoft.com/office/drawing/2014/main" id="{EF6E8E15-9048-C74D-D028-53B0DB2BC300}"/>
              </a:ext>
            </a:extLst>
          </p:cNvPr>
          <p:cNvSpPr/>
          <p:nvPr/>
        </p:nvSpPr>
        <p:spPr>
          <a:xfrm>
            <a:off x="5048519" y="2105569"/>
            <a:ext cx="931205" cy="4998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cxnSp>
        <p:nvCxnSpPr>
          <p:cNvPr id="69" name="Elbow Connector 68">
            <a:extLst>
              <a:ext uri="{FF2B5EF4-FFF2-40B4-BE49-F238E27FC236}">
                <a16:creationId xmlns:a16="http://schemas.microsoft.com/office/drawing/2014/main" id="{4D3652C9-84CE-35EE-20E0-BA2DF389ED00}"/>
              </a:ext>
            </a:extLst>
          </p:cNvPr>
          <p:cNvCxnSpPr>
            <a:stCxn id="21" idx="3"/>
            <a:endCxn id="44" idx="0"/>
          </p:cNvCxnSpPr>
          <p:nvPr/>
        </p:nvCxnSpPr>
        <p:spPr>
          <a:xfrm>
            <a:off x="6997368" y="2355506"/>
            <a:ext cx="1480540" cy="1775907"/>
          </a:xfrm>
          <a:prstGeom prst="bentConnector2">
            <a:avLst/>
          </a:prstGeom>
          <a:ln w="50800">
            <a:prstDash val="sysDot"/>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88A1967-88DD-FABF-70DE-0B6FDCB7932F}"/>
              </a:ext>
            </a:extLst>
          </p:cNvPr>
          <p:cNvSpPr/>
          <p:nvPr/>
        </p:nvSpPr>
        <p:spPr>
          <a:xfrm>
            <a:off x="5048519" y="3978802"/>
            <a:ext cx="4155530" cy="18141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7F1EC49E-1C31-A362-35B1-22504B34CA6B}"/>
              </a:ext>
            </a:extLst>
          </p:cNvPr>
          <p:cNvSpPr txBox="1"/>
          <p:nvPr/>
        </p:nvSpPr>
        <p:spPr>
          <a:xfrm>
            <a:off x="4783068" y="5754709"/>
            <a:ext cx="4830040"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Integrated Memory Controller (</a:t>
            </a:r>
            <a:r>
              <a:rPr lang="en-US" sz="2400" dirty="0" err="1">
                <a:latin typeface="Gill Sans" panose="020B0502020104020203" pitchFamily="34" charset="-79"/>
                <a:cs typeface="Gill Sans" panose="020B0502020104020203" pitchFamily="34" charset="-79"/>
              </a:rPr>
              <a:t>iMC</a:t>
            </a:r>
            <a:r>
              <a:rPr lang="en-US" sz="2400" dirty="0">
                <a:latin typeface="Gill Sans" panose="020B0502020104020203" pitchFamily="34" charset="-79"/>
                <a:cs typeface="Gill Sans" panose="020B0502020104020203" pitchFamily="34" charset="-79"/>
              </a:rPr>
              <a:t>)</a:t>
            </a:r>
          </a:p>
        </p:txBody>
      </p:sp>
      <p:pic>
        <p:nvPicPr>
          <p:cNvPr id="81" name="Graphic 80" descr="Scissors with solid fill">
            <a:extLst>
              <a:ext uri="{FF2B5EF4-FFF2-40B4-BE49-F238E27FC236}">
                <a16:creationId xmlns:a16="http://schemas.microsoft.com/office/drawing/2014/main" id="{DE9C05C2-ADEE-AFC1-B8A2-E2D41838BF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90340" y="2991437"/>
            <a:ext cx="914400" cy="914400"/>
          </a:xfrm>
          <a:prstGeom prst="rect">
            <a:avLst/>
          </a:prstGeom>
        </p:spPr>
      </p:pic>
      <p:sp>
        <p:nvSpPr>
          <p:cNvPr id="86" name="Rectangle 85">
            <a:extLst>
              <a:ext uri="{FF2B5EF4-FFF2-40B4-BE49-F238E27FC236}">
                <a16:creationId xmlns:a16="http://schemas.microsoft.com/office/drawing/2014/main" id="{F4C04D36-56A7-DBCD-7E7E-C614E979BF1A}"/>
              </a:ext>
            </a:extLst>
          </p:cNvPr>
          <p:cNvSpPr/>
          <p:nvPr/>
        </p:nvSpPr>
        <p:spPr>
          <a:xfrm>
            <a:off x="676674" y="1940896"/>
            <a:ext cx="2885957" cy="1659509"/>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89" name="Rectangle 88">
            <a:extLst>
              <a:ext uri="{FF2B5EF4-FFF2-40B4-BE49-F238E27FC236}">
                <a16:creationId xmlns:a16="http://schemas.microsoft.com/office/drawing/2014/main" id="{EACCA721-04A4-482E-F495-D52B2A416471}"/>
              </a:ext>
            </a:extLst>
          </p:cNvPr>
          <p:cNvSpPr/>
          <p:nvPr/>
        </p:nvSpPr>
        <p:spPr>
          <a:xfrm>
            <a:off x="676240" y="3738904"/>
            <a:ext cx="2885955" cy="191143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r4, [r1]</a:t>
            </a:r>
          </a:p>
        </p:txBody>
      </p:sp>
      <p:sp>
        <p:nvSpPr>
          <p:cNvPr id="90" name="Rectangle 89">
            <a:extLst>
              <a:ext uri="{FF2B5EF4-FFF2-40B4-BE49-F238E27FC236}">
                <a16:creationId xmlns:a16="http://schemas.microsoft.com/office/drawing/2014/main" id="{E0DDBA90-954E-5A6E-CC60-46648A1460F3}"/>
              </a:ext>
            </a:extLst>
          </p:cNvPr>
          <p:cNvSpPr/>
          <p:nvPr/>
        </p:nvSpPr>
        <p:spPr>
          <a:xfrm>
            <a:off x="666279" y="3635514"/>
            <a:ext cx="2885955" cy="87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1CDD3ED-D4B5-88C1-1EB4-711E8736ABA4}"/>
              </a:ext>
            </a:extLst>
          </p:cNvPr>
          <p:cNvSpPr/>
          <p:nvPr/>
        </p:nvSpPr>
        <p:spPr>
          <a:xfrm>
            <a:off x="662835" y="4679429"/>
            <a:ext cx="2899360"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panose="020B0502020104020203" pitchFamily="34" charset="-79"/>
              <a:ea typeface="Tahoma" panose="020B0604030504040204" pitchFamily="34" charset="0"/>
              <a:cs typeface="Gill Sans" panose="020B0502020104020203" pitchFamily="34" charset="-79"/>
            </a:endParaRPr>
          </a:p>
        </p:txBody>
      </p:sp>
      <p:sp>
        <p:nvSpPr>
          <p:cNvPr id="39" name="Oval 38">
            <a:extLst>
              <a:ext uri="{FF2B5EF4-FFF2-40B4-BE49-F238E27FC236}">
                <a16:creationId xmlns:a16="http://schemas.microsoft.com/office/drawing/2014/main" id="{1D8FEB63-AAF4-E378-4FEE-9BE69694D837}"/>
              </a:ext>
            </a:extLst>
          </p:cNvPr>
          <p:cNvSpPr/>
          <p:nvPr/>
        </p:nvSpPr>
        <p:spPr>
          <a:xfrm>
            <a:off x="2458751" y="4644323"/>
            <a:ext cx="797278" cy="6556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18F327-60ED-8F38-E074-C931D3E5145F}"/>
              </a:ext>
            </a:extLst>
          </p:cNvPr>
          <p:cNvSpPr/>
          <p:nvPr/>
        </p:nvSpPr>
        <p:spPr>
          <a:xfrm>
            <a:off x="2566096" y="3738904"/>
            <a:ext cx="833112" cy="59147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8511F17B-E14E-C787-5857-716C56553BA8}"/>
              </a:ext>
            </a:extLst>
          </p:cNvPr>
          <p:cNvCxnSpPr>
            <a:cxnSpLocks/>
            <a:stCxn id="40" idx="4"/>
            <a:endCxn id="39" idx="0"/>
          </p:cNvCxnSpPr>
          <p:nvPr/>
        </p:nvCxnSpPr>
        <p:spPr>
          <a:xfrm flipH="1">
            <a:off x="2857390" y="4330380"/>
            <a:ext cx="125262" cy="3139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8A5B150-A33E-9D0B-3DA4-EDC0C0ED8446}"/>
              </a:ext>
            </a:extLst>
          </p:cNvPr>
          <p:cNvSpPr/>
          <p:nvPr/>
        </p:nvSpPr>
        <p:spPr>
          <a:xfrm>
            <a:off x="840351" y="4036382"/>
            <a:ext cx="2027774" cy="707886"/>
          </a:xfrm>
          <a:prstGeom prst="rect">
            <a:avLst/>
          </a:prstGeom>
        </p:spPr>
        <p:txBody>
          <a:bodyPr wrap="square">
            <a:spAutoFit/>
          </a:bodyPr>
          <a:lstStyle/>
          <a:p>
            <a:pPr algn="ctr"/>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Memory  WAR dependence</a:t>
            </a:r>
          </a:p>
        </p:txBody>
      </p:sp>
      <p:sp>
        <p:nvSpPr>
          <p:cNvPr id="93" name="TextBox 92">
            <a:extLst>
              <a:ext uri="{FF2B5EF4-FFF2-40B4-BE49-F238E27FC236}">
                <a16:creationId xmlns:a16="http://schemas.microsoft.com/office/drawing/2014/main" id="{16DB49AB-914F-2B6A-59DA-E98349AADDAC}"/>
              </a:ext>
            </a:extLst>
          </p:cNvPr>
          <p:cNvSpPr txBox="1"/>
          <p:nvPr/>
        </p:nvSpPr>
        <p:spPr>
          <a:xfrm>
            <a:off x="-43778" y="5509247"/>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94" name="Straight Connector 93">
            <a:extLst>
              <a:ext uri="{FF2B5EF4-FFF2-40B4-BE49-F238E27FC236}">
                <a16:creationId xmlns:a16="http://schemas.microsoft.com/office/drawing/2014/main" id="{624F78CF-9005-6196-54BA-1DD23753A3C7}"/>
              </a:ext>
            </a:extLst>
          </p:cNvPr>
          <p:cNvCxnSpPr>
            <a:cxnSpLocks/>
          </p:cNvCxnSpPr>
          <p:nvPr/>
        </p:nvCxnSpPr>
        <p:spPr>
          <a:xfrm>
            <a:off x="323328" y="5450061"/>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D67922E-F325-8E6F-C4CE-C860A0CDB765}"/>
              </a:ext>
            </a:extLst>
          </p:cNvPr>
          <p:cNvSpPr txBox="1"/>
          <p:nvPr/>
        </p:nvSpPr>
        <p:spPr>
          <a:xfrm>
            <a:off x="3563732" y="1902626"/>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105" name="TextBox 104">
            <a:extLst>
              <a:ext uri="{FF2B5EF4-FFF2-40B4-BE49-F238E27FC236}">
                <a16:creationId xmlns:a16="http://schemas.microsoft.com/office/drawing/2014/main" id="{98D44CAE-B5DD-2B2F-BF32-3503C4B19288}"/>
              </a:ext>
            </a:extLst>
          </p:cNvPr>
          <p:cNvSpPr txBox="1"/>
          <p:nvPr/>
        </p:nvSpPr>
        <p:spPr>
          <a:xfrm>
            <a:off x="3568674" y="3546332"/>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Rg2</a:t>
            </a:r>
          </a:p>
        </p:txBody>
      </p:sp>
      <p:sp>
        <p:nvSpPr>
          <p:cNvPr id="27" name="Curved Right Arrow 26">
            <a:extLst>
              <a:ext uri="{FF2B5EF4-FFF2-40B4-BE49-F238E27FC236}">
                <a16:creationId xmlns:a16="http://schemas.microsoft.com/office/drawing/2014/main" id="{FA94E3E5-BC48-3AF9-95C6-8795F67F12C0}"/>
              </a:ext>
            </a:extLst>
          </p:cNvPr>
          <p:cNvSpPr/>
          <p:nvPr/>
        </p:nvSpPr>
        <p:spPr>
          <a:xfrm rot="10800000">
            <a:off x="3583715" y="3503605"/>
            <a:ext cx="923575" cy="1920838"/>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50" name="Rectangle 49">
            <a:extLst>
              <a:ext uri="{FF2B5EF4-FFF2-40B4-BE49-F238E27FC236}">
                <a16:creationId xmlns:a16="http://schemas.microsoft.com/office/drawing/2014/main" id="{133D2C95-2C71-9ACB-F5D1-0CAA0E4E88A8}"/>
              </a:ext>
            </a:extLst>
          </p:cNvPr>
          <p:cNvSpPr/>
          <p:nvPr/>
        </p:nvSpPr>
        <p:spPr>
          <a:xfrm>
            <a:off x="3495" y="2055189"/>
            <a:ext cx="12188506" cy="3123591"/>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High run-time overhead for multiple memory controllers (MCs).</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Complicated hardware for stale read issue.</a:t>
            </a:r>
          </a:p>
          <a:p>
            <a:pPr marL="571500" indent="-571500">
              <a:buFont typeface="Wingdings" pitchFamily="2" charset="2"/>
              <a:buChar char="Ø"/>
            </a:pPr>
            <a:r>
              <a:rPr lang="en-US" sz="4000" dirty="0">
                <a:solidFill>
                  <a:srgbClr val="FFFF00"/>
                </a:solidFill>
                <a:latin typeface="Gill Sans" panose="020B0502020104020203" pitchFamily="34" charset="-79"/>
                <a:ea typeface="Tahoma" panose="020B0604030504040204" pitchFamily="34" charset="0"/>
                <a:cs typeface="Gill Sans" panose="020B0502020104020203" pitchFamily="34" charset="-79"/>
              </a:rPr>
              <a:t>High energy requirement for just-in-time (JIT) checkpointing redo buffer.</a:t>
            </a:r>
          </a:p>
        </p:txBody>
      </p:sp>
    </p:spTree>
    <p:extLst>
      <p:ext uri="{BB962C8B-B14F-4D97-AF65-F5344CB8AC3E}">
        <p14:creationId xmlns:p14="http://schemas.microsoft.com/office/powerpoint/2010/main" val="38750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grpId="2"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1" nodeType="clickEffect">
                                  <p:stCondLst>
                                    <p:cond delay="0"/>
                                  </p:stCondLst>
                                  <p:childTnLst>
                                    <p:animMotion origin="layout" path="M 1.04167E-6 -4.44444E-6 L 0.12161 -0.37616 " pathEditMode="relative" rAng="0" ptsTypes="AA">
                                      <p:cBhvr>
                                        <p:cTn id="53" dur="1000" fill="hold"/>
                                        <p:tgtEl>
                                          <p:spTgt spid="30"/>
                                        </p:tgtEl>
                                        <p:attrNameLst>
                                          <p:attrName>ppt_x</p:attrName>
                                          <p:attrName>ppt_y</p:attrName>
                                        </p:attrNameLst>
                                      </p:cBhvr>
                                      <p:rCtr x="6107" y="-18796"/>
                                    </p:animMotion>
                                  </p:childTnLst>
                                  <p:subTnLst>
                                    <p:set>
                                      <p:cBhvr override="childStyle">
                                        <p:cTn dur="1" fill="hold" display="0" masterRel="sameClick" afterEffect="1">
                                          <p:stCondLst>
                                            <p:cond evt="end" delay="0">
                                              <p:tn val="52"/>
                                            </p:cond>
                                          </p:stCondLst>
                                        </p:cTn>
                                        <p:tgtEl>
                                          <p:spTgt spid="30"/>
                                        </p:tgtEl>
                                        <p:attrNameLst>
                                          <p:attrName>style.visibility</p:attrName>
                                        </p:attrNameLst>
                                      </p:cBhvr>
                                      <p:to>
                                        <p:strVal val="hidden"/>
                                      </p:to>
                                    </p:set>
                                  </p:subTnLst>
                                </p:cTn>
                              </p:par>
                              <p:par>
                                <p:cTn id="54" presetID="1" presetClass="entr" presetSubtype="0" fill="hold" grpId="0" nodeType="withEffect">
                                  <p:stCondLst>
                                    <p:cond delay="1000"/>
                                  </p:stCondLst>
                                  <p:childTnLst>
                                    <p:set>
                                      <p:cBhvr>
                                        <p:cTn id="55" dur="1" fill="hold">
                                          <p:stCondLst>
                                            <p:cond delay="0"/>
                                          </p:stCondLst>
                                        </p:cTn>
                                        <p:tgtEl>
                                          <p:spTgt spid="5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0" presetClass="path" presetSubtype="0" accel="50000" decel="50000" fill="hold" grpId="1" nodeType="clickEffect">
                                  <p:stCondLst>
                                    <p:cond delay="0"/>
                                  </p:stCondLst>
                                  <p:childTnLst>
                                    <p:animMotion origin="layout" path="M -3.54167E-6 2.96296E-6 L 0.12422 2.96296E-6 C 0.17982 2.96296E-6 0.24844 0.08264 0.24844 0.14977 L 0.24844 0.29977 " pathEditMode="relative" rAng="0" ptsTypes="AAAA">
                                      <p:cBhvr>
                                        <p:cTn id="59" dur="2000" fill="hold"/>
                                        <p:tgtEl>
                                          <p:spTgt spid="58"/>
                                        </p:tgtEl>
                                        <p:attrNameLst>
                                          <p:attrName>ppt_x</p:attrName>
                                          <p:attrName>ppt_y</p:attrName>
                                        </p:attrNameLst>
                                      </p:cBhvr>
                                      <p:rCtr x="12422" y="14977"/>
                                    </p:animMotion>
                                  </p:childTnLst>
                                  <p:subTnLst>
                                    <p:set>
                                      <p:cBhvr override="childStyle">
                                        <p:cTn dur="1" fill="hold" display="0" masterRel="sameClick" afterEffect="1">
                                          <p:stCondLst>
                                            <p:cond evt="end" delay="0">
                                              <p:tn val="58"/>
                                            </p:cond>
                                          </p:stCondLst>
                                        </p:cTn>
                                        <p:tgtEl>
                                          <p:spTgt spid="58"/>
                                        </p:tgtEl>
                                        <p:attrNameLst>
                                          <p:attrName>style.visibility</p:attrName>
                                        </p:attrNameLst>
                                      </p:cBhvr>
                                      <p:to>
                                        <p:strVal val="hidden"/>
                                      </p:to>
                                    </p:set>
                                  </p:subTnLst>
                                </p:cTn>
                              </p:par>
                              <p:par>
                                <p:cTn id="60" presetID="1" presetClass="entr" presetSubtype="0" fill="hold" grpId="0" nodeType="withEffect">
                                  <p:stCondLst>
                                    <p:cond delay="200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linds(horizontal)">
                                      <p:cBhvr>
                                        <p:cTn id="66" dur="500"/>
                                        <p:tgtEl>
                                          <p:spTgt spid="2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blinds(horizontal)">
                                      <p:cBhvr>
                                        <p:cTn id="69" dur="500"/>
                                        <p:tgtEl>
                                          <p:spTgt spid="93"/>
                                        </p:tgtEl>
                                      </p:cBhvr>
                                    </p:animEffect>
                                  </p:childTnLst>
                                </p:cTn>
                              </p:par>
                              <p:par>
                                <p:cTn id="70" presetID="3" presetClass="entr" presetSubtype="10" fill="hold"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blinds(horizontal)">
                                      <p:cBhvr>
                                        <p:cTn id="72" dur="500"/>
                                        <p:tgtEl>
                                          <p:spTgt spid="9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3" fill="hold" grpId="1" nodeType="clickEffect">
                                  <p:stCondLst>
                                    <p:cond delay="0"/>
                                  </p:stCondLst>
                                  <p:childTnLst>
                                    <p:anim calcmode="lin" valueType="num">
                                      <p:cBhvr additive="base">
                                        <p:cTn id="76" dur="1000"/>
                                        <p:tgtEl>
                                          <p:spTgt spid="6"/>
                                        </p:tgtEl>
                                        <p:attrNameLst>
                                          <p:attrName>ppt_x</p:attrName>
                                        </p:attrNameLst>
                                      </p:cBhvr>
                                      <p:tavLst>
                                        <p:tav tm="0">
                                          <p:val>
                                            <p:strVal val="ppt_x"/>
                                          </p:val>
                                        </p:tav>
                                        <p:tav tm="100000">
                                          <p:val>
                                            <p:strVal val="1+ppt_w/2"/>
                                          </p:val>
                                        </p:tav>
                                      </p:tavLst>
                                    </p:anim>
                                    <p:anim calcmode="lin" valueType="num">
                                      <p:cBhvr additive="base">
                                        <p:cTn id="77" dur="1000"/>
                                        <p:tgtEl>
                                          <p:spTgt spid="6"/>
                                        </p:tgtEl>
                                        <p:attrNameLst>
                                          <p:attrName>ppt_y</p:attrName>
                                        </p:attrNameLst>
                                      </p:cBhvr>
                                      <p:tavLst>
                                        <p:tav tm="0">
                                          <p:val>
                                            <p:strVal val="ppt_y"/>
                                          </p:val>
                                        </p:tav>
                                        <p:tav tm="100000">
                                          <p:val>
                                            <p:strVal val="0-ppt_h/2"/>
                                          </p:val>
                                        </p:tav>
                                      </p:tavLst>
                                    </p:anim>
                                    <p:set>
                                      <p:cBhvr>
                                        <p:cTn id="78" dur="1" fill="hold">
                                          <p:stCondLst>
                                            <p:cond delay="999"/>
                                          </p:stCondLst>
                                        </p:cTn>
                                        <p:tgtEl>
                                          <p:spTgt spid="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linds(horizontal)">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blinds(horizontal)">
                                      <p:cBhvr>
                                        <p:cTn id="93" dur="500"/>
                                        <p:tgtEl>
                                          <p:spTgt spid="52"/>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0"/>
                                        </p:tgtEl>
                                        <p:attrNameLst>
                                          <p:attrName>style.visibility</p:attrName>
                                        </p:attrNameLst>
                                      </p:cBhvr>
                                      <p:to>
                                        <p:strVal val="visible"/>
                                      </p:to>
                                    </p:set>
                                  </p:childTnLst>
                                </p:cTn>
                              </p:par>
                              <p:par>
                                <p:cTn id="98" presetID="3" presetClass="entr" presetSubtype="10" fill="hold" nodeType="withEffect">
                                  <p:stCondLst>
                                    <p:cond delay="0"/>
                                  </p:stCondLst>
                                  <p:childTnLst>
                                    <p:set>
                                      <p:cBhvr>
                                        <p:cTn id="99" dur="1" fill="hold">
                                          <p:stCondLst>
                                            <p:cond delay="0"/>
                                          </p:stCondLst>
                                        </p:cTn>
                                        <p:tgtEl>
                                          <p:spTgt spid="50">
                                            <p:txEl>
                                              <p:pRg st="0" end="0"/>
                                            </p:txEl>
                                          </p:spTgt>
                                        </p:tgtEl>
                                        <p:attrNameLst>
                                          <p:attrName>style.visibility</p:attrName>
                                        </p:attrNameLst>
                                      </p:cBhvr>
                                      <p:to>
                                        <p:strVal val="visible"/>
                                      </p:to>
                                    </p:set>
                                    <p:animEffect transition="in" filter="blinds(horizontal)">
                                      <p:cBhvr>
                                        <p:cTn id="100" dur="500"/>
                                        <p:tgtEl>
                                          <p:spTgt spid="50">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50">
                                            <p:txEl>
                                              <p:pRg st="1" end="1"/>
                                            </p:txEl>
                                          </p:spTgt>
                                        </p:tgtEl>
                                        <p:attrNameLst>
                                          <p:attrName>style.visibility</p:attrName>
                                        </p:attrNameLst>
                                      </p:cBhvr>
                                      <p:to>
                                        <p:strVal val="visible"/>
                                      </p:to>
                                    </p:set>
                                    <p:animEffect transition="in" filter="blinds(horizontal)">
                                      <p:cBhvr>
                                        <p:cTn id="105" dur="500"/>
                                        <p:tgtEl>
                                          <p:spTgt spid="50">
                                            <p:txEl>
                                              <p:pRg st="1" end="1"/>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50">
                                            <p:txEl>
                                              <p:pRg st="2" end="2"/>
                                            </p:txEl>
                                          </p:spTgt>
                                        </p:tgtEl>
                                        <p:attrNameLst>
                                          <p:attrName>style.visibility</p:attrName>
                                        </p:attrNameLst>
                                      </p:cBhvr>
                                      <p:to>
                                        <p:strVal val="visible"/>
                                      </p:to>
                                    </p:set>
                                    <p:animEffect transition="in" filter="blinds(horizontal)">
                                      <p:cBhvr>
                                        <p:cTn id="110" dur="5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0" grpId="1" animBg="1"/>
      <p:bldP spid="30" grpId="2" animBg="1"/>
      <p:bldP spid="6" grpId="0" animBg="1"/>
      <p:bldP spid="6" grpId="1" animBg="1"/>
      <p:bldP spid="55" grpId="0"/>
      <p:bldP spid="58" grpId="0" animBg="1"/>
      <p:bldP spid="58" grpId="1" animBg="1"/>
      <p:bldP spid="86" grpId="0" animBg="1"/>
      <p:bldP spid="89" grpId="0" animBg="1"/>
      <p:bldP spid="90" grpId="0" animBg="1"/>
      <p:bldP spid="28" grpId="0" animBg="1"/>
      <p:bldP spid="28" grpId="1" animBg="1"/>
      <p:bldP spid="39" grpId="0" animBg="1"/>
      <p:bldP spid="40" grpId="0" animBg="1"/>
      <p:bldP spid="41" grpId="0"/>
      <p:bldP spid="93" grpId="0"/>
      <p:bldP spid="104" grpId="0"/>
      <p:bldP spid="105" grpId="0"/>
      <p:bldP spid="27"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8</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72572" y="0"/>
            <a:ext cx="12409699" cy="1236304"/>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cWSP:  Compiler-Directed Whole-System Persistence with Minimal Hardware Support</a:t>
            </a:r>
            <a:endParaRPr lang="zh-CN" altLang="en-US" sz="4400" dirty="0">
              <a:solidFill>
                <a:srgbClr val="3B31BD"/>
              </a:solidFill>
              <a:latin typeface="Gill Sans" panose="020B0502020104020203" pitchFamily="34" charset="-79"/>
              <a:cs typeface="Gill Sans" panose="020B0502020104020203" pitchFamily="34" charset="-79"/>
            </a:endParaRPr>
          </a:p>
        </p:txBody>
      </p:sp>
      <p:pic>
        <p:nvPicPr>
          <p:cNvPr id="16" name="Graphic 15" descr="Question mark">
            <a:extLst>
              <a:ext uri="{FF2B5EF4-FFF2-40B4-BE49-F238E27FC236}">
                <a16:creationId xmlns:a16="http://schemas.microsoft.com/office/drawing/2014/main" id="{0D7DEC8C-EA18-6443-B027-A011585A4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575" y="4788184"/>
            <a:ext cx="914400" cy="914400"/>
          </a:xfrm>
          <a:prstGeom prst="rect">
            <a:avLst/>
          </a:prstGeom>
        </p:spPr>
      </p:pic>
      <p:cxnSp>
        <p:nvCxnSpPr>
          <p:cNvPr id="7" name="Straight Arrow Connector 6">
            <a:extLst>
              <a:ext uri="{FF2B5EF4-FFF2-40B4-BE49-F238E27FC236}">
                <a16:creationId xmlns:a16="http://schemas.microsoft.com/office/drawing/2014/main" id="{CA341041-1422-6DC8-7001-D016C66F5268}"/>
              </a:ext>
            </a:extLst>
          </p:cNvPr>
          <p:cNvCxnSpPr/>
          <p:nvPr/>
        </p:nvCxnSpPr>
        <p:spPr>
          <a:xfrm>
            <a:off x="3306480" y="4948095"/>
            <a:ext cx="650285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1824765-D05B-E6C7-4DA3-7AF8CFED491D}"/>
              </a:ext>
            </a:extLst>
          </p:cNvPr>
          <p:cNvCxnSpPr>
            <a:cxnSpLocks/>
          </p:cNvCxnSpPr>
          <p:nvPr/>
        </p:nvCxnSpPr>
        <p:spPr>
          <a:xfrm flipV="1">
            <a:off x="3420780" y="1788516"/>
            <a:ext cx="0" cy="32738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3AAF8E1-AA4B-4403-67BC-C6DB9026D7B3}"/>
              </a:ext>
            </a:extLst>
          </p:cNvPr>
          <p:cNvSpPr txBox="1"/>
          <p:nvPr/>
        </p:nvSpPr>
        <p:spPr>
          <a:xfrm rot="16200000">
            <a:off x="1570780" y="3075023"/>
            <a:ext cx="3099695"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Performance Overhead</a:t>
            </a:r>
          </a:p>
        </p:txBody>
      </p:sp>
      <p:sp>
        <p:nvSpPr>
          <p:cNvPr id="11" name="TextBox 10">
            <a:extLst>
              <a:ext uri="{FF2B5EF4-FFF2-40B4-BE49-F238E27FC236}">
                <a16:creationId xmlns:a16="http://schemas.microsoft.com/office/drawing/2014/main" id="{E88B6570-5822-76BF-29D9-FF077312A755}"/>
              </a:ext>
            </a:extLst>
          </p:cNvPr>
          <p:cNvSpPr txBox="1"/>
          <p:nvPr/>
        </p:nvSpPr>
        <p:spPr>
          <a:xfrm>
            <a:off x="4331453" y="4484299"/>
            <a:ext cx="938077" cy="461665"/>
          </a:xfrm>
          <a:prstGeom prst="rect">
            <a:avLst/>
          </a:prstGeom>
          <a:noFill/>
        </p:spPr>
        <p:txBody>
          <a:bodyPr wrap="none" rtlCol="0">
            <a:spAutoFit/>
          </a:bodyPr>
          <a:lstStyle/>
          <a:p>
            <a:r>
              <a:rPr lang="en-US" sz="2400" dirty="0">
                <a:solidFill>
                  <a:srgbClr val="0070C0"/>
                </a:solidFill>
                <a:latin typeface="Gill Sans" panose="020B0502020104020203" pitchFamily="34" charset="-79"/>
                <a:cs typeface="Gill Sans" panose="020B0502020104020203" pitchFamily="34" charset="-79"/>
              </a:rPr>
              <a:t>cWSP</a:t>
            </a:r>
          </a:p>
        </p:txBody>
      </p:sp>
      <p:sp>
        <p:nvSpPr>
          <p:cNvPr id="14" name="TextBox 13">
            <a:extLst>
              <a:ext uri="{FF2B5EF4-FFF2-40B4-BE49-F238E27FC236}">
                <a16:creationId xmlns:a16="http://schemas.microsoft.com/office/drawing/2014/main" id="{DB1A23AE-AA61-79A4-345F-22A71E5BC923}"/>
              </a:ext>
            </a:extLst>
          </p:cNvPr>
          <p:cNvSpPr txBox="1"/>
          <p:nvPr/>
        </p:nvSpPr>
        <p:spPr>
          <a:xfrm>
            <a:off x="3933684" y="1983473"/>
            <a:ext cx="1765927" cy="830997"/>
          </a:xfrm>
          <a:prstGeom prst="rect">
            <a:avLst/>
          </a:prstGeom>
          <a:noFill/>
        </p:spPr>
        <p:txBody>
          <a:bodyPr wrap="square" rtlCol="0">
            <a:spAutoFit/>
          </a:bodyPr>
          <a:lstStyle/>
          <a:p>
            <a:pPr algn="ctr"/>
            <a:r>
              <a:rPr lang="en-US" sz="2400" dirty="0">
                <a:latin typeface="Gill Sans" panose="020B0502020104020203" pitchFamily="34" charset="-79"/>
                <a:cs typeface="Gill Sans" panose="020B0502020104020203" pitchFamily="34" charset="-79"/>
              </a:rPr>
              <a:t>ReplayCache [MICRO’21]</a:t>
            </a:r>
          </a:p>
        </p:txBody>
      </p:sp>
      <p:sp>
        <p:nvSpPr>
          <p:cNvPr id="17" name="Oval 16">
            <a:extLst>
              <a:ext uri="{FF2B5EF4-FFF2-40B4-BE49-F238E27FC236}">
                <a16:creationId xmlns:a16="http://schemas.microsoft.com/office/drawing/2014/main" id="{ED1C77DA-17E5-7329-8C46-EA994DB67135}"/>
              </a:ext>
            </a:extLst>
          </p:cNvPr>
          <p:cNvSpPr/>
          <p:nvPr/>
        </p:nvSpPr>
        <p:spPr>
          <a:xfrm>
            <a:off x="3669700" y="2594285"/>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sp>
        <p:nvSpPr>
          <p:cNvPr id="18" name="TextBox 17">
            <a:extLst>
              <a:ext uri="{FF2B5EF4-FFF2-40B4-BE49-F238E27FC236}">
                <a16:creationId xmlns:a16="http://schemas.microsoft.com/office/drawing/2014/main" id="{381D7DA7-C782-17E5-568C-362DF758C089}"/>
              </a:ext>
            </a:extLst>
          </p:cNvPr>
          <p:cNvSpPr txBox="1"/>
          <p:nvPr/>
        </p:nvSpPr>
        <p:spPr>
          <a:xfrm>
            <a:off x="9375013" y="4984620"/>
            <a:ext cx="1409617"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Expensive</a:t>
            </a:r>
          </a:p>
        </p:txBody>
      </p:sp>
      <p:sp>
        <p:nvSpPr>
          <p:cNvPr id="19" name="TextBox 18">
            <a:extLst>
              <a:ext uri="{FF2B5EF4-FFF2-40B4-BE49-F238E27FC236}">
                <a16:creationId xmlns:a16="http://schemas.microsoft.com/office/drawing/2014/main" id="{6E9D0DB3-1320-EEA5-1290-CB529804D2F0}"/>
              </a:ext>
            </a:extLst>
          </p:cNvPr>
          <p:cNvSpPr txBox="1"/>
          <p:nvPr/>
        </p:nvSpPr>
        <p:spPr>
          <a:xfrm rot="16200000">
            <a:off x="3261025" y="1783348"/>
            <a:ext cx="781176"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Slow</a:t>
            </a:r>
          </a:p>
        </p:txBody>
      </p:sp>
      <p:sp>
        <p:nvSpPr>
          <p:cNvPr id="22" name="TextBox 21">
            <a:extLst>
              <a:ext uri="{FF2B5EF4-FFF2-40B4-BE49-F238E27FC236}">
                <a16:creationId xmlns:a16="http://schemas.microsoft.com/office/drawing/2014/main" id="{3F7D8666-1C64-C9B0-99DE-3E56EDA646F6}"/>
              </a:ext>
            </a:extLst>
          </p:cNvPr>
          <p:cNvSpPr txBox="1"/>
          <p:nvPr/>
        </p:nvSpPr>
        <p:spPr>
          <a:xfrm>
            <a:off x="3417360" y="4878672"/>
            <a:ext cx="764953" cy="461665"/>
          </a:xfrm>
          <a:prstGeom prst="rect">
            <a:avLst/>
          </a:prstGeom>
          <a:noFill/>
        </p:spPr>
        <p:txBody>
          <a:bodyPr wrap="none" rtlCol="0">
            <a:spAutoFit/>
          </a:bodyPr>
          <a:lstStyle/>
          <a:p>
            <a:r>
              <a:rPr lang="en-US" sz="2400" dirty="0">
                <a:solidFill>
                  <a:schemeClr val="accent6">
                    <a:lumMod val="50000"/>
                  </a:schemeClr>
                </a:solidFill>
                <a:latin typeface="Gill Sans" panose="020B0502020104020203" pitchFamily="34" charset="-79"/>
                <a:cs typeface="Gill Sans" panose="020B0502020104020203" pitchFamily="34" charset="-79"/>
              </a:rPr>
              <a:t>Ideal</a:t>
            </a:r>
            <a:endParaRPr lang="en-US" sz="2800" dirty="0">
              <a:solidFill>
                <a:schemeClr val="accent6">
                  <a:lumMod val="50000"/>
                </a:schemeClr>
              </a:solidFill>
              <a:latin typeface="Gill Sans" panose="020B0502020104020203" pitchFamily="34" charset="-79"/>
              <a:cs typeface="Gill Sans" panose="020B0502020104020203" pitchFamily="34" charset="-79"/>
            </a:endParaRPr>
          </a:p>
        </p:txBody>
      </p:sp>
      <p:sp>
        <p:nvSpPr>
          <p:cNvPr id="23" name="TextBox 22">
            <a:extLst>
              <a:ext uri="{FF2B5EF4-FFF2-40B4-BE49-F238E27FC236}">
                <a16:creationId xmlns:a16="http://schemas.microsoft.com/office/drawing/2014/main" id="{1B592464-10AF-B1C7-F1FB-39A4E2034DA2}"/>
              </a:ext>
            </a:extLst>
          </p:cNvPr>
          <p:cNvSpPr txBox="1"/>
          <p:nvPr/>
        </p:nvSpPr>
        <p:spPr>
          <a:xfrm>
            <a:off x="4570359" y="3553320"/>
            <a:ext cx="2369751"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Capri [HPDC’22]</a:t>
            </a:r>
          </a:p>
        </p:txBody>
      </p:sp>
      <p:sp>
        <p:nvSpPr>
          <p:cNvPr id="24" name="Oval 23">
            <a:extLst>
              <a:ext uri="{FF2B5EF4-FFF2-40B4-BE49-F238E27FC236}">
                <a16:creationId xmlns:a16="http://schemas.microsoft.com/office/drawing/2014/main" id="{93062409-4D55-F423-B131-8F2FBD46BE33}"/>
              </a:ext>
            </a:extLst>
          </p:cNvPr>
          <p:cNvSpPr/>
          <p:nvPr/>
        </p:nvSpPr>
        <p:spPr>
          <a:xfrm>
            <a:off x="5025299" y="4152232"/>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sp>
        <p:nvSpPr>
          <p:cNvPr id="26" name="Arc 25">
            <a:extLst>
              <a:ext uri="{FF2B5EF4-FFF2-40B4-BE49-F238E27FC236}">
                <a16:creationId xmlns:a16="http://schemas.microsoft.com/office/drawing/2014/main" id="{0530366F-5341-DAA0-4FBA-5E756B517B05}"/>
              </a:ext>
            </a:extLst>
          </p:cNvPr>
          <p:cNvSpPr/>
          <p:nvPr/>
        </p:nvSpPr>
        <p:spPr>
          <a:xfrm rot="10800000">
            <a:off x="3758023" y="0"/>
            <a:ext cx="8316778" cy="4926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29" name="Picture 2" descr="Stack of 100 dollar bills — Stock Photo © Dmitrydesign #11862952">
            <a:extLst>
              <a:ext uri="{FF2B5EF4-FFF2-40B4-BE49-F238E27FC236}">
                <a16:creationId xmlns:a16="http://schemas.microsoft.com/office/drawing/2014/main" id="{FE13B496-E85B-F24C-A300-2C229D5404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6816930" y="3103871"/>
            <a:ext cx="1019589" cy="1041454"/>
          </a:xfrm>
          <a:prstGeom prst="rect">
            <a:avLst/>
          </a:prstGeom>
          <a:noFill/>
          <a:extLst>
            <a:ext uri="{909E8E84-426E-40DD-AFC4-6F175D3DCCD1}">
              <a14:hiddenFill xmlns:a14="http://schemas.microsoft.com/office/drawing/2010/main">
                <a:solidFill>
                  <a:srgbClr val="FFFFFF"/>
                </a:solidFill>
              </a14:hiddenFill>
            </a:ext>
          </a:extLst>
        </p:spPr>
      </p:pic>
      <p:sp>
        <p:nvSpPr>
          <p:cNvPr id="12" name="5-Point Star 11">
            <a:extLst>
              <a:ext uri="{FF2B5EF4-FFF2-40B4-BE49-F238E27FC236}">
                <a16:creationId xmlns:a16="http://schemas.microsoft.com/office/drawing/2014/main" id="{9CADB944-FE35-96FF-F1AA-D7178867D2A7}"/>
              </a:ext>
            </a:extLst>
          </p:cNvPr>
          <p:cNvSpPr/>
          <p:nvPr/>
        </p:nvSpPr>
        <p:spPr>
          <a:xfrm>
            <a:off x="3836518" y="4513052"/>
            <a:ext cx="494935" cy="404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sp>
        <p:nvSpPr>
          <p:cNvPr id="25" name="TextBox 24">
            <a:extLst>
              <a:ext uri="{FF2B5EF4-FFF2-40B4-BE49-F238E27FC236}">
                <a16:creationId xmlns:a16="http://schemas.microsoft.com/office/drawing/2014/main" id="{8FDC20FF-B7EB-6A8F-9BB9-2F54DD5F6F86}"/>
              </a:ext>
            </a:extLst>
          </p:cNvPr>
          <p:cNvSpPr txBox="1"/>
          <p:nvPr/>
        </p:nvSpPr>
        <p:spPr>
          <a:xfrm>
            <a:off x="6096000" y="5012591"/>
            <a:ext cx="3143809" cy="461665"/>
          </a:xfrm>
          <a:prstGeom prst="rect">
            <a:avLst/>
          </a:prstGeom>
          <a:noFill/>
        </p:spPr>
        <p:txBody>
          <a:bodyPr wrap="none" rtlCol="0">
            <a:spAutoFit/>
          </a:bodyPr>
          <a:lstStyle/>
          <a:p>
            <a:r>
              <a:rPr lang="en-US" sz="2400" i="1" dirty="0">
                <a:solidFill>
                  <a:srgbClr val="FF0000"/>
                </a:solidFill>
                <a:latin typeface="Gill Sans" panose="020B0502020104020203" pitchFamily="34" charset="-79"/>
                <a:cs typeface="Gill Sans" panose="020B0502020104020203" pitchFamily="34" charset="-79"/>
              </a:rPr>
              <a:t>Ideal </a:t>
            </a:r>
            <a:r>
              <a:rPr lang="en-US" sz="2400" dirty="0">
                <a:latin typeface="Gill Sans" panose="020B0502020104020203" pitchFamily="34" charset="-79"/>
                <a:cs typeface="Gill Sans" panose="020B0502020104020203" pitchFamily="34" charset="-79"/>
              </a:rPr>
              <a:t>WSP [ASPLOS’12]</a:t>
            </a:r>
          </a:p>
        </p:txBody>
      </p:sp>
      <p:sp>
        <p:nvSpPr>
          <p:cNvPr id="27" name="Oval 26">
            <a:extLst>
              <a:ext uri="{FF2B5EF4-FFF2-40B4-BE49-F238E27FC236}">
                <a16:creationId xmlns:a16="http://schemas.microsoft.com/office/drawing/2014/main" id="{0770D9A9-DC6A-57AF-6338-96582C5DC308}"/>
              </a:ext>
            </a:extLst>
          </p:cNvPr>
          <p:cNvSpPr/>
          <p:nvPr/>
        </p:nvSpPr>
        <p:spPr>
          <a:xfrm>
            <a:off x="7815716" y="4781840"/>
            <a:ext cx="212746" cy="18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Gill Sans" panose="020B0502020104020203" pitchFamily="34" charset="-79"/>
              <a:cs typeface="Gill Sans" panose="020B0502020104020203" pitchFamily="34" charset="-79"/>
            </a:endParaRPr>
          </a:p>
        </p:txBody>
      </p:sp>
      <p:pic>
        <p:nvPicPr>
          <p:cNvPr id="28" name="Picture 2" descr="Stack of 100 dollar bills — Stock Photo © Dmitrydesign #11862952">
            <a:extLst>
              <a:ext uri="{FF2B5EF4-FFF2-40B4-BE49-F238E27FC236}">
                <a16:creationId xmlns:a16="http://schemas.microsoft.com/office/drawing/2014/main" id="{2530CDD2-9474-0247-ECE0-726D59D8B5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7926104" y="3718323"/>
            <a:ext cx="1019589" cy="10414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tack of 100 dollar bills — Stock Photo © Dmitrydesign #11862952">
            <a:extLst>
              <a:ext uri="{FF2B5EF4-FFF2-40B4-BE49-F238E27FC236}">
                <a16:creationId xmlns:a16="http://schemas.microsoft.com/office/drawing/2014/main" id="{77939327-2229-EF4E-53FD-6D7C464EA8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8863978" y="3710083"/>
            <a:ext cx="1019589" cy="104145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Stack of 100 dollar bills — Stock Photo © Dmitrydesign #11862952">
            <a:extLst>
              <a:ext uri="{FF2B5EF4-FFF2-40B4-BE49-F238E27FC236}">
                <a16:creationId xmlns:a16="http://schemas.microsoft.com/office/drawing/2014/main" id="{18E1E9CA-3621-9B14-F409-2216D9E079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80" t="10096" r="24104" b="8333"/>
          <a:stretch/>
        </p:blipFill>
        <p:spPr bwMode="auto">
          <a:xfrm>
            <a:off x="9823107" y="3674480"/>
            <a:ext cx="1019589" cy="104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9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par>
                                <p:cTn id="25" presetID="3" presetClass="entr" presetSubtype="1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par>
                                <p:cTn id="28" presetID="3" presetClass="entr" presetSubtype="1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animBg="1"/>
      <p:bldP spid="23" grpId="0"/>
      <p:bldP spid="24" grpId="0" animBg="1"/>
      <p:bldP spid="12" grpId="0" animBg="1"/>
      <p:bldP spid="25"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DAC6B74C-CF0A-D145-B448-EC7C24D50160}"/>
              </a:ext>
            </a:extLst>
          </p:cNvPr>
          <p:cNvSpPr txBox="1">
            <a:spLocks/>
          </p:cNvSpPr>
          <p:nvPr/>
        </p:nvSpPr>
        <p:spPr>
          <a:xfrm>
            <a:off x="0" y="-1"/>
            <a:ext cx="12156229" cy="1194435"/>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Gill Sans" panose="020B0502020104020203" pitchFamily="34" charset="-79"/>
                <a:ea typeface="Tahoma" panose="020B0604030504040204" pitchFamily="34" charset="0"/>
                <a:cs typeface="Gill Sans" panose="020B0502020104020203" pitchFamily="34" charset="-79"/>
              </a:rPr>
              <a:t>cWSP Compiler Breaking Memory Write-after-Read Dependence for Safe Region Re-execution</a:t>
            </a:r>
            <a:endParaRPr lang="zh-CN" altLang="en-US" sz="4400" dirty="0">
              <a:solidFill>
                <a:srgbClr val="3B31BD"/>
              </a:solidFill>
              <a:latin typeface="Gill Sans" panose="020B0502020104020203" pitchFamily="34" charset="-79"/>
              <a:cs typeface="Gill Sans" panose="020B0502020104020203" pitchFamily="34" charset="-79"/>
            </a:endParaRPr>
          </a:p>
        </p:txBody>
      </p:sp>
      <p:sp>
        <p:nvSpPr>
          <p:cNvPr id="4" name="Slide Number Placeholder 3">
            <a:extLst>
              <a:ext uri="{FF2B5EF4-FFF2-40B4-BE49-F238E27FC236}">
                <a16:creationId xmlns:a16="http://schemas.microsoft.com/office/drawing/2014/main" id="{889EAAED-47AE-8B40-9EA0-4A45CADF5BCB}"/>
              </a:ext>
            </a:extLst>
          </p:cNvPr>
          <p:cNvSpPr>
            <a:spLocks noGrp="1"/>
          </p:cNvSpPr>
          <p:nvPr>
            <p:ph type="sldNum" sz="quarter" idx="12"/>
          </p:nvPr>
        </p:nvSpPr>
        <p:spPr>
          <a:xfrm>
            <a:off x="11482250" y="6428920"/>
            <a:ext cx="673979" cy="365125"/>
          </a:xfrm>
        </p:spPr>
        <p:txBody>
          <a:bodyPr/>
          <a:lstStyle/>
          <a:p>
            <a:fld id="{BEF5F9A7-FFD9-4159-A58F-AE73538ED447}" type="slidenum">
              <a:rPr lang="en-US" smtClean="0"/>
              <a:t>9</a:t>
            </a:fld>
            <a:endParaRPr lang="en-US"/>
          </a:p>
        </p:txBody>
      </p:sp>
      <p:sp>
        <p:nvSpPr>
          <p:cNvPr id="5" name="TextBox 4">
            <a:extLst>
              <a:ext uri="{FF2B5EF4-FFF2-40B4-BE49-F238E27FC236}">
                <a16:creationId xmlns:a16="http://schemas.microsoft.com/office/drawing/2014/main" id="{1AA8DB1D-1C8D-1E43-A7B3-36499BD09CC3}"/>
              </a:ext>
            </a:extLst>
          </p:cNvPr>
          <p:cNvSpPr txBox="1"/>
          <p:nvPr/>
        </p:nvSpPr>
        <p:spPr>
          <a:xfrm>
            <a:off x="7685032" y="1176519"/>
            <a:ext cx="4587025" cy="923330"/>
          </a:xfrm>
          <a:prstGeom prst="rect">
            <a:avLst/>
          </a:prstGeom>
          <a:noFill/>
        </p:spPr>
        <p:txBody>
          <a:bodyPr wrap="none" rtlCol="0">
            <a:spAutoFit/>
          </a:bodyPr>
          <a:lstStyle/>
          <a:p>
            <a:r>
              <a:rPr lang="en-US" dirty="0">
                <a:latin typeface="Gill Sans" panose="020B0502020104020203" pitchFamily="34" charset="-79"/>
                <a:ea typeface="Tahoma" panose="020B0604030504040204" pitchFamily="34" charset="0"/>
                <a:cs typeface="Gill Sans" panose="020B0502020104020203" pitchFamily="34" charset="-79"/>
              </a:rPr>
              <a:t>* Recovery status after power failure happens</a:t>
            </a:r>
          </a:p>
          <a:p>
            <a:r>
              <a:rPr lang="en-US" dirty="0">
                <a:latin typeface="Gill Sans" panose="020B0502020104020203" pitchFamily="34" charset="-79"/>
                <a:ea typeface="Tahoma" panose="020B0604030504040204" pitchFamily="34" charset="0"/>
                <a:cs typeface="Gill Sans" panose="020B0502020104020203" pitchFamily="34" charset="-79"/>
              </a:rPr>
              <a:t>* ARF: architectural register file</a:t>
            </a:r>
          </a:p>
          <a:p>
            <a:r>
              <a:rPr lang="en-US" dirty="0">
                <a:latin typeface="Gill Sans" panose="020B0502020104020203" pitchFamily="34" charset="-79"/>
                <a:ea typeface="Tahoma" panose="020B0604030504040204" pitchFamily="34" charset="0"/>
                <a:cs typeface="Gill Sans" panose="020B0502020104020203" pitchFamily="34" charset="-79"/>
              </a:rPr>
              <a:t>* PB: volatile persist buffer based on Intel WCB</a:t>
            </a:r>
          </a:p>
        </p:txBody>
      </p:sp>
      <p:pic>
        <p:nvPicPr>
          <p:cNvPr id="38" name="Picture 2" descr="Image result for power">
            <a:extLst>
              <a:ext uri="{FF2B5EF4-FFF2-40B4-BE49-F238E27FC236}">
                <a16:creationId xmlns:a16="http://schemas.microsoft.com/office/drawing/2014/main" id="{2352953B-1761-19EE-00AA-234EAA4D5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5552" y="3179986"/>
            <a:ext cx="1640170" cy="164749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65C790C4-B215-D3BF-9838-688DCB75636F}"/>
              </a:ext>
            </a:extLst>
          </p:cNvPr>
          <p:cNvCxnSpPr>
            <a:cxnSpLocks/>
            <a:stCxn id="92" idx="4"/>
            <a:endCxn id="91" idx="0"/>
          </p:cNvCxnSpPr>
          <p:nvPr/>
        </p:nvCxnSpPr>
        <p:spPr>
          <a:xfrm flipH="1">
            <a:off x="2857390" y="3859316"/>
            <a:ext cx="125262" cy="59103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905DA0A9-3B5C-5238-D17C-A80C947140C0}"/>
              </a:ext>
            </a:extLst>
          </p:cNvPr>
          <p:cNvSpPr/>
          <p:nvPr/>
        </p:nvSpPr>
        <p:spPr>
          <a:xfrm>
            <a:off x="676676" y="1746931"/>
            <a:ext cx="2885957" cy="2119500"/>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r0 = r1 + 4</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#0, [r0]</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r4 = Load [r3]</a:t>
            </a:r>
          </a:p>
          <a:p>
            <a:pPr algn="ctr"/>
            <a:endPar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88" name="Rectangle 87">
            <a:extLst>
              <a:ext uri="{FF2B5EF4-FFF2-40B4-BE49-F238E27FC236}">
                <a16:creationId xmlns:a16="http://schemas.microsoft.com/office/drawing/2014/main" id="{23F9C8C8-B40A-A72C-94EB-9C6DE6516303}"/>
              </a:ext>
            </a:extLst>
          </p:cNvPr>
          <p:cNvSpPr/>
          <p:nvPr/>
        </p:nvSpPr>
        <p:spPr>
          <a:xfrm>
            <a:off x="676240" y="4011594"/>
            <a:ext cx="2885955" cy="144477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r2, [r3]</a:t>
            </a:r>
          </a:p>
          <a:p>
            <a:pPr algn="ctr"/>
            <a:r>
              <a:rPr lang="en-US" sz="3200" dirty="0">
                <a:solidFill>
                  <a:schemeClr val="tx1"/>
                </a:solidFill>
                <a:latin typeface="Gill Sans" panose="020B0502020104020203" pitchFamily="34" charset="-79"/>
                <a:ea typeface="Tahoma" panose="020B0604030504040204" pitchFamily="34" charset="0"/>
                <a:cs typeface="Gill Sans" panose="020B0502020104020203" pitchFamily="34" charset="-79"/>
              </a:rPr>
              <a:t>Store r4, [r1]</a:t>
            </a:r>
          </a:p>
        </p:txBody>
      </p:sp>
      <p:sp>
        <p:nvSpPr>
          <p:cNvPr id="89" name="Rectangle 88">
            <a:extLst>
              <a:ext uri="{FF2B5EF4-FFF2-40B4-BE49-F238E27FC236}">
                <a16:creationId xmlns:a16="http://schemas.microsoft.com/office/drawing/2014/main" id="{BAAAFEEE-6809-EEE3-A94D-BB4557072FE3}"/>
              </a:ext>
            </a:extLst>
          </p:cNvPr>
          <p:cNvSpPr/>
          <p:nvPr/>
        </p:nvSpPr>
        <p:spPr>
          <a:xfrm>
            <a:off x="671014" y="3892032"/>
            <a:ext cx="2885955" cy="87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3EA7CCA5-E8FE-8849-CD8D-09FEF1796CE6}"/>
              </a:ext>
            </a:extLst>
          </p:cNvPr>
          <p:cNvSpPr/>
          <p:nvPr/>
        </p:nvSpPr>
        <p:spPr>
          <a:xfrm>
            <a:off x="2458751" y="4450354"/>
            <a:ext cx="797278" cy="65564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F986DEA-66F2-B077-F739-3124706212E3}"/>
              </a:ext>
            </a:extLst>
          </p:cNvPr>
          <p:cNvSpPr/>
          <p:nvPr/>
        </p:nvSpPr>
        <p:spPr>
          <a:xfrm>
            <a:off x="2566096" y="3267840"/>
            <a:ext cx="833112" cy="59147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0C5947FC-AC5B-E26C-EE4E-8254C2873CDC}"/>
              </a:ext>
            </a:extLst>
          </p:cNvPr>
          <p:cNvCxnSpPr>
            <a:cxnSpLocks/>
            <a:stCxn id="92" idx="4"/>
            <a:endCxn id="91" idx="0"/>
          </p:cNvCxnSpPr>
          <p:nvPr/>
        </p:nvCxnSpPr>
        <p:spPr>
          <a:xfrm flipH="1">
            <a:off x="2857390" y="3859316"/>
            <a:ext cx="125262" cy="59103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B1685C3-75F9-8423-3C3A-E3EA65355D4E}"/>
              </a:ext>
            </a:extLst>
          </p:cNvPr>
          <p:cNvSpPr txBox="1"/>
          <p:nvPr/>
        </p:nvSpPr>
        <p:spPr>
          <a:xfrm>
            <a:off x="10652" y="5339226"/>
            <a:ext cx="1254831" cy="646331"/>
          </a:xfrm>
          <a:prstGeom prst="rect">
            <a:avLst/>
          </a:prstGeom>
          <a:noFill/>
        </p:spPr>
        <p:txBody>
          <a:bodyPr wrap="none" rtlCol="0">
            <a:spAutoFit/>
          </a:bodyPr>
          <a:lstStyle/>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Power</a:t>
            </a:r>
          </a:p>
          <a:p>
            <a:r>
              <a:rPr lang="en-US" dirty="0">
                <a:solidFill>
                  <a:schemeClr val="accent2"/>
                </a:solidFill>
                <a:latin typeface="Gill Sans" panose="020B0502020104020203" pitchFamily="34" charset="-79"/>
                <a:ea typeface="Tahoma" panose="020B0604030504040204" pitchFamily="34" charset="0"/>
                <a:cs typeface="Gill Sans" panose="020B0502020104020203" pitchFamily="34" charset="-79"/>
              </a:rPr>
              <a:t>interrupted</a:t>
            </a:r>
          </a:p>
        </p:txBody>
      </p:sp>
      <p:cxnSp>
        <p:nvCxnSpPr>
          <p:cNvPr id="96" name="Straight Connector 95">
            <a:extLst>
              <a:ext uri="{FF2B5EF4-FFF2-40B4-BE49-F238E27FC236}">
                <a16:creationId xmlns:a16="http://schemas.microsoft.com/office/drawing/2014/main" id="{E3FABD17-7CF1-6AA4-8BBA-7948436FD88B}"/>
              </a:ext>
            </a:extLst>
          </p:cNvPr>
          <p:cNvCxnSpPr>
            <a:cxnSpLocks/>
          </p:cNvCxnSpPr>
          <p:nvPr/>
        </p:nvCxnSpPr>
        <p:spPr>
          <a:xfrm>
            <a:off x="334214" y="5256092"/>
            <a:ext cx="341621"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7" name="Curved Right Arrow 96">
            <a:extLst>
              <a:ext uri="{FF2B5EF4-FFF2-40B4-BE49-F238E27FC236}">
                <a16:creationId xmlns:a16="http://schemas.microsoft.com/office/drawing/2014/main" id="{5CFDADE2-36EA-092A-71F3-8007F6138F75}"/>
              </a:ext>
            </a:extLst>
          </p:cNvPr>
          <p:cNvSpPr/>
          <p:nvPr/>
        </p:nvSpPr>
        <p:spPr>
          <a:xfrm rot="10800000">
            <a:off x="3541783" y="3840766"/>
            <a:ext cx="587845" cy="1618682"/>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panose="020B0502020104020203" pitchFamily="34" charset="-79"/>
              <a:ea typeface="Tahoma" panose="020B0604030504040204" pitchFamily="34" charset="0"/>
              <a:cs typeface="Gill Sans" panose="020B0502020104020203" pitchFamily="34" charset="-79"/>
            </a:endParaRPr>
          </a:p>
        </p:txBody>
      </p:sp>
      <p:sp>
        <p:nvSpPr>
          <p:cNvPr id="98" name="TextBox 97">
            <a:extLst>
              <a:ext uri="{FF2B5EF4-FFF2-40B4-BE49-F238E27FC236}">
                <a16:creationId xmlns:a16="http://schemas.microsoft.com/office/drawing/2014/main" id="{7D072731-B94D-77AC-B476-EDC3547DF31A}"/>
              </a:ext>
            </a:extLst>
          </p:cNvPr>
          <p:cNvSpPr txBox="1"/>
          <p:nvPr/>
        </p:nvSpPr>
        <p:spPr>
          <a:xfrm>
            <a:off x="3563732" y="1708657"/>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Rg1</a:t>
            </a:r>
          </a:p>
        </p:txBody>
      </p:sp>
      <p:sp>
        <p:nvSpPr>
          <p:cNvPr id="99" name="TextBox 98">
            <a:extLst>
              <a:ext uri="{FF2B5EF4-FFF2-40B4-BE49-F238E27FC236}">
                <a16:creationId xmlns:a16="http://schemas.microsoft.com/office/drawing/2014/main" id="{FA1C845C-BDD3-0620-946E-D52E485C6CFC}"/>
              </a:ext>
            </a:extLst>
          </p:cNvPr>
          <p:cNvSpPr txBox="1"/>
          <p:nvPr/>
        </p:nvSpPr>
        <p:spPr>
          <a:xfrm>
            <a:off x="3519291" y="3577125"/>
            <a:ext cx="577402"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Rg2</a:t>
            </a:r>
          </a:p>
        </p:txBody>
      </p:sp>
      <p:pic>
        <p:nvPicPr>
          <p:cNvPr id="106" name="Picture 6" descr="Crazy Smiling Emoji Sticker">
            <a:extLst>
              <a:ext uri="{FF2B5EF4-FFF2-40B4-BE49-F238E27FC236}">
                <a16:creationId xmlns:a16="http://schemas.microsoft.com/office/drawing/2014/main" id="{72EA2D0E-4008-E278-737E-50C7E7330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765" y="5487347"/>
            <a:ext cx="774695" cy="774695"/>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B094ADAA-9D41-82D4-9A00-012B16275F5A}"/>
              </a:ext>
            </a:extLst>
          </p:cNvPr>
          <p:cNvSpPr txBox="1"/>
          <p:nvPr/>
        </p:nvSpPr>
        <p:spPr>
          <a:xfrm>
            <a:off x="1782007" y="5667307"/>
            <a:ext cx="1230401" cy="400110"/>
          </a:xfrm>
          <a:prstGeom prst="rect">
            <a:avLst/>
          </a:prstGeom>
          <a:noFill/>
        </p:spPr>
        <p:txBody>
          <a:bodyPr wrap="none" rtlCol="0">
            <a:spAutoFit/>
          </a:bodyPr>
          <a:lstStyle/>
          <a:p>
            <a:r>
              <a:rPr lang="en-US" sz="2000" dirty="0">
                <a:latin typeface="Gill Sans" panose="020B0502020104020203" pitchFamily="34" charset="-79"/>
                <a:cs typeface="Gill Sans" panose="020B0502020104020203" pitchFamily="34" charset="-79"/>
              </a:rPr>
              <a:t>It is my </a:t>
            </a:r>
            <a:r>
              <a:rPr lang="en-US" sz="2000" dirty="0">
                <a:solidFill>
                  <a:srgbClr val="FF0000"/>
                </a:solidFill>
                <a:latin typeface="Gill Sans" panose="020B0502020104020203" pitchFamily="34" charset="-79"/>
                <a:cs typeface="Gill Sans" panose="020B0502020104020203" pitchFamily="34" charset="-79"/>
              </a:rPr>
              <a:t>r4</a:t>
            </a:r>
          </a:p>
        </p:txBody>
      </p:sp>
      <p:sp>
        <p:nvSpPr>
          <p:cNvPr id="108" name="Rectangular Callout 107">
            <a:extLst>
              <a:ext uri="{FF2B5EF4-FFF2-40B4-BE49-F238E27FC236}">
                <a16:creationId xmlns:a16="http://schemas.microsoft.com/office/drawing/2014/main" id="{4AB8C80B-0B57-1135-FD1E-31E03A7DFFF1}"/>
              </a:ext>
            </a:extLst>
          </p:cNvPr>
          <p:cNvSpPr/>
          <p:nvPr/>
        </p:nvSpPr>
        <p:spPr>
          <a:xfrm rot="5400000">
            <a:off x="2181162" y="5306739"/>
            <a:ext cx="485710" cy="1176783"/>
          </a:xfrm>
          <a:prstGeom prst="wedgeRectCallout">
            <a:avLst>
              <a:gd name="adj1" fmla="val -111056"/>
              <a:gd name="adj2" fmla="val 149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FA5E3660-7C1E-BEA6-2EF4-2FC7C64A7165}"/>
              </a:ext>
            </a:extLst>
          </p:cNvPr>
          <p:cNvSpPr/>
          <p:nvPr/>
        </p:nvSpPr>
        <p:spPr>
          <a:xfrm>
            <a:off x="3563732" y="4546683"/>
            <a:ext cx="93451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61" name="Google Shape;148;p18">
            <a:extLst>
              <a:ext uri="{FF2B5EF4-FFF2-40B4-BE49-F238E27FC236}">
                <a16:creationId xmlns:a16="http://schemas.microsoft.com/office/drawing/2014/main" id="{C6E1E607-310F-5B1C-4B78-B4ECC35BCD66}"/>
              </a:ext>
            </a:extLst>
          </p:cNvPr>
          <p:cNvSpPr/>
          <p:nvPr/>
        </p:nvSpPr>
        <p:spPr>
          <a:xfrm>
            <a:off x="5938467" y="1497214"/>
            <a:ext cx="1022633"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Core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2" name="Google Shape;151;p18">
            <a:extLst>
              <a:ext uri="{FF2B5EF4-FFF2-40B4-BE49-F238E27FC236}">
                <a16:creationId xmlns:a16="http://schemas.microsoft.com/office/drawing/2014/main" id="{F2A4BBC3-C565-B1A2-E6F2-85A8440E68AD}"/>
              </a:ext>
            </a:extLst>
          </p:cNvPr>
          <p:cNvSpPr/>
          <p:nvPr/>
        </p:nvSpPr>
        <p:spPr>
          <a:xfrm>
            <a:off x="5337673" y="5013925"/>
            <a:ext cx="3744794" cy="688188"/>
          </a:xfrm>
          <a:prstGeom prst="rect">
            <a:avLst/>
          </a:prstGeom>
          <a:solidFill>
            <a:schemeClr val="accent5">
              <a:lumMod val="60000"/>
              <a:lumOff val="40000"/>
            </a:schemeClr>
          </a:solidFill>
          <a:ln w="2540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algn="ctr"/>
            <a:endParaRPr lang="en-US"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63" name="Straight Arrow Connector 62">
            <a:extLst>
              <a:ext uri="{FF2B5EF4-FFF2-40B4-BE49-F238E27FC236}">
                <a16:creationId xmlns:a16="http://schemas.microsoft.com/office/drawing/2014/main" id="{26E35EDF-1E30-B7CF-AFB3-01FD71FFFDE4}"/>
              </a:ext>
            </a:extLst>
          </p:cNvPr>
          <p:cNvCxnSpPr>
            <a:cxnSpLocks/>
            <a:stCxn id="61" idx="2"/>
            <a:endCxn id="74" idx="0"/>
          </p:cNvCxnSpPr>
          <p:nvPr/>
        </p:nvCxnSpPr>
        <p:spPr>
          <a:xfrm>
            <a:off x="6449784" y="1965554"/>
            <a:ext cx="2250" cy="18737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3491B0F-8C6A-7430-FF1F-F8EE4C670B74}"/>
              </a:ext>
            </a:extLst>
          </p:cNvPr>
          <p:cNvCxnSpPr>
            <a:cxnSpLocks/>
            <a:stCxn id="74" idx="2"/>
            <a:endCxn id="69" idx="0"/>
          </p:cNvCxnSpPr>
          <p:nvPr/>
        </p:nvCxnSpPr>
        <p:spPr>
          <a:xfrm>
            <a:off x="6452034" y="2623667"/>
            <a:ext cx="0" cy="19640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B4F0FC85-D04E-DCA9-7030-6A68B4021B10}"/>
              </a:ext>
            </a:extLst>
          </p:cNvPr>
          <p:cNvCxnSpPr>
            <a:cxnSpLocks/>
            <a:stCxn id="68" idx="2"/>
          </p:cNvCxnSpPr>
          <p:nvPr/>
        </p:nvCxnSpPr>
        <p:spPr>
          <a:xfrm>
            <a:off x="6459337" y="4757736"/>
            <a:ext cx="0" cy="25618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Google Shape;150;p18">
            <a:extLst>
              <a:ext uri="{FF2B5EF4-FFF2-40B4-BE49-F238E27FC236}">
                <a16:creationId xmlns:a16="http://schemas.microsoft.com/office/drawing/2014/main" id="{E37638CB-0D1B-A6C8-9674-6767E40FBF92}"/>
              </a:ext>
            </a:extLst>
          </p:cNvPr>
          <p:cNvSpPr/>
          <p:nvPr/>
        </p:nvSpPr>
        <p:spPr>
          <a:xfrm>
            <a:off x="5337673" y="4164205"/>
            <a:ext cx="2243328" cy="59353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DRAM Cache</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69" name="Google Shape;149;p18">
            <a:extLst>
              <a:ext uri="{FF2B5EF4-FFF2-40B4-BE49-F238E27FC236}">
                <a16:creationId xmlns:a16="http://schemas.microsoft.com/office/drawing/2014/main" id="{FC4C206C-5764-B528-82BF-45A65875C724}"/>
              </a:ext>
            </a:extLst>
          </p:cNvPr>
          <p:cNvSpPr/>
          <p:nvPr/>
        </p:nvSpPr>
        <p:spPr>
          <a:xfrm>
            <a:off x="5860907" y="2820075"/>
            <a:ext cx="1182254" cy="468340"/>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L2</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70" name="Google Shape;149;p18">
            <a:extLst>
              <a:ext uri="{FF2B5EF4-FFF2-40B4-BE49-F238E27FC236}">
                <a16:creationId xmlns:a16="http://schemas.microsoft.com/office/drawing/2014/main" id="{74C6326F-EADE-DAB0-E3AF-27F5B2915436}"/>
              </a:ext>
            </a:extLst>
          </p:cNvPr>
          <p:cNvSpPr/>
          <p:nvPr/>
        </p:nvSpPr>
        <p:spPr>
          <a:xfrm>
            <a:off x="5729552" y="3492896"/>
            <a:ext cx="1444964" cy="468341"/>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L3</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71" name="Straight Arrow Connector 70">
            <a:extLst>
              <a:ext uri="{FF2B5EF4-FFF2-40B4-BE49-F238E27FC236}">
                <a16:creationId xmlns:a16="http://schemas.microsoft.com/office/drawing/2014/main" id="{3787F1B8-8A71-BD49-43EA-C3D7867056B1}"/>
              </a:ext>
            </a:extLst>
          </p:cNvPr>
          <p:cNvCxnSpPr>
            <a:cxnSpLocks/>
            <a:stCxn id="69" idx="2"/>
            <a:endCxn id="70" idx="0"/>
          </p:cNvCxnSpPr>
          <p:nvPr/>
        </p:nvCxnSpPr>
        <p:spPr>
          <a:xfrm>
            <a:off x="6452034" y="3288415"/>
            <a:ext cx="0" cy="204481"/>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A467B05-7D28-4852-98BD-8EBC8A13552B}"/>
              </a:ext>
            </a:extLst>
          </p:cNvPr>
          <p:cNvCxnSpPr>
            <a:cxnSpLocks/>
            <a:stCxn id="70" idx="2"/>
            <a:endCxn id="68" idx="0"/>
          </p:cNvCxnSpPr>
          <p:nvPr/>
        </p:nvCxnSpPr>
        <p:spPr>
          <a:xfrm>
            <a:off x="6452034" y="3961237"/>
            <a:ext cx="7303" cy="20296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Google Shape;149;p18">
            <a:extLst>
              <a:ext uri="{FF2B5EF4-FFF2-40B4-BE49-F238E27FC236}">
                <a16:creationId xmlns:a16="http://schemas.microsoft.com/office/drawing/2014/main" id="{F4D15953-9C27-F765-D52A-25E3D26F9FDD}"/>
              </a:ext>
            </a:extLst>
          </p:cNvPr>
          <p:cNvSpPr/>
          <p:nvPr/>
        </p:nvSpPr>
        <p:spPr>
          <a:xfrm>
            <a:off x="5952723" y="2152928"/>
            <a:ext cx="998622"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L1</a:t>
            </a:r>
            <a:endParaRPr sz="2667" dirty="0">
              <a:latin typeface="Gill Sans" panose="020B0502020104020203" pitchFamily="34" charset="-79"/>
              <a:ea typeface="Tahoma" panose="020B0604030504040204" pitchFamily="34" charset="0"/>
              <a:cs typeface="Gill Sans" panose="020B0502020104020203" pitchFamily="34" charset="-79"/>
            </a:endParaRPr>
          </a:p>
        </p:txBody>
      </p:sp>
      <p:sp>
        <p:nvSpPr>
          <p:cNvPr id="78" name="TextBox 77">
            <a:extLst>
              <a:ext uri="{FF2B5EF4-FFF2-40B4-BE49-F238E27FC236}">
                <a16:creationId xmlns:a16="http://schemas.microsoft.com/office/drawing/2014/main" id="{E777D3A7-F31A-C218-421C-F22B0DABBE6A}"/>
              </a:ext>
            </a:extLst>
          </p:cNvPr>
          <p:cNvSpPr txBox="1"/>
          <p:nvPr/>
        </p:nvSpPr>
        <p:spPr>
          <a:xfrm>
            <a:off x="5359194" y="4980656"/>
            <a:ext cx="1400710" cy="707886"/>
          </a:xfrm>
          <a:prstGeom prst="rect">
            <a:avLst/>
          </a:prstGeom>
          <a:noFill/>
        </p:spPr>
        <p:txBody>
          <a:bodyPr wrap="square">
            <a:spAutoFit/>
          </a:bodyPr>
          <a:lstStyle/>
          <a:p>
            <a:pPr algn="ctr"/>
            <a:r>
              <a:rPr lang="en-US" sz="2000" dirty="0">
                <a:latin typeface="Gill Sans" panose="020B0502020104020203" pitchFamily="34" charset="-79"/>
                <a:ea typeface="Tahoma" panose="020B0604030504040204" pitchFamily="34" charset="0"/>
                <a:cs typeface="Gill Sans" panose="020B0502020104020203" pitchFamily="34" charset="-79"/>
              </a:rPr>
              <a:t>NVM Main</a:t>
            </a:r>
          </a:p>
          <a:p>
            <a:pPr algn="ctr"/>
            <a:r>
              <a:rPr lang="en-US" sz="2000" dirty="0">
                <a:latin typeface="Gill Sans" panose="020B0502020104020203" pitchFamily="34" charset="-79"/>
                <a:ea typeface="Tahoma" panose="020B0604030504040204" pitchFamily="34" charset="0"/>
                <a:cs typeface="Gill Sans" panose="020B0502020104020203" pitchFamily="34" charset="-79"/>
              </a:rPr>
              <a:t>Memory</a:t>
            </a:r>
          </a:p>
        </p:txBody>
      </p:sp>
      <p:sp>
        <p:nvSpPr>
          <p:cNvPr id="81" name="TextBox 80">
            <a:extLst>
              <a:ext uri="{FF2B5EF4-FFF2-40B4-BE49-F238E27FC236}">
                <a16:creationId xmlns:a16="http://schemas.microsoft.com/office/drawing/2014/main" id="{82CE99D4-D2AD-9EF3-6DA3-A9B5567CF6FE}"/>
              </a:ext>
            </a:extLst>
          </p:cNvPr>
          <p:cNvSpPr txBox="1"/>
          <p:nvPr/>
        </p:nvSpPr>
        <p:spPr>
          <a:xfrm>
            <a:off x="7634288" y="3171535"/>
            <a:ext cx="1637308" cy="461665"/>
          </a:xfrm>
          <a:prstGeom prst="rect">
            <a:avLst/>
          </a:prstGeom>
          <a:noFill/>
        </p:spPr>
        <p:txBody>
          <a:bodyPr wrap="none" rtlCol="0">
            <a:spAutoFit/>
          </a:bodyPr>
          <a:lstStyle/>
          <a:p>
            <a:r>
              <a:rPr lang="en-US" sz="2400" dirty="0">
                <a:solidFill>
                  <a:schemeClr val="accent1"/>
                </a:solidFill>
                <a:latin typeface="Gill Sans" panose="020B0502020104020203" pitchFamily="34" charset="-79"/>
                <a:cs typeface="Gill Sans" panose="020B0502020104020203" pitchFamily="34" charset="-79"/>
              </a:rPr>
              <a:t>Persist path</a:t>
            </a:r>
          </a:p>
        </p:txBody>
      </p:sp>
      <p:sp>
        <p:nvSpPr>
          <p:cNvPr id="82" name="Rectangle 81">
            <a:extLst>
              <a:ext uri="{FF2B5EF4-FFF2-40B4-BE49-F238E27FC236}">
                <a16:creationId xmlns:a16="http://schemas.microsoft.com/office/drawing/2014/main" id="{97EFCE3F-E0D9-0E09-4DB6-C039E4A90ECC}"/>
              </a:ext>
            </a:extLst>
          </p:cNvPr>
          <p:cNvSpPr/>
          <p:nvPr/>
        </p:nvSpPr>
        <p:spPr>
          <a:xfrm>
            <a:off x="8040743" y="5147879"/>
            <a:ext cx="931205" cy="4998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83" name="Rectangle 82">
            <a:extLst>
              <a:ext uri="{FF2B5EF4-FFF2-40B4-BE49-F238E27FC236}">
                <a16:creationId xmlns:a16="http://schemas.microsoft.com/office/drawing/2014/main" id="{62723E98-0623-A001-6106-4795C2E8023F}"/>
              </a:ext>
            </a:extLst>
          </p:cNvPr>
          <p:cNvSpPr/>
          <p:nvPr/>
        </p:nvSpPr>
        <p:spPr>
          <a:xfrm>
            <a:off x="5022339" y="2150491"/>
            <a:ext cx="931205" cy="47280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84" name="Rectangle 83">
            <a:extLst>
              <a:ext uri="{FF2B5EF4-FFF2-40B4-BE49-F238E27FC236}">
                <a16:creationId xmlns:a16="http://schemas.microsoft.com/office/drawing/2014/main" id="{D71BC408-3A2A-22BF-9012-C42AB9105440}"/>
              </a:ext>
            </a:extLst>
          </p:cNvPr>
          <p:cNvSpPr/>
          <p:nvPr/>
        </p:nvSpPr>
        <p:spPr>
          <a:xfrm>
            <a:off x="5002495" y="4011594"/>
            <a:ext cx="4587025" cy="18141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149;p18">
            <a:extLst>
              <a:ext uri="{FF2B5EF4-FFF2-40B4-BE49-F238E27FC236}">
                <a16:creationId xmlns:a16="http://schemas.microsoft.com/office/drawing/2014/main" id="{ADA54FE1-D265-B698-BE60-FC2DCB4773F9}"/>
              </a:ext>
            </a:extLst>
          </p:cNvPr>
          <p:cNvSpPr/>
          <p:nvPr/>
        </p:nvSpPr>
        <p:spPr>
          <a:xfrm>
            <a:off x="7290755" y="2152555"/>
            <a:ext cx="729014" cy="470739"/>
          </a:xfrm>
          <a:prstGeom prst="rect">
            <a:avLst/>
          </a:prstGeom>
          <a:noFill/>
          <a:ln w="254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667" dirty="0">
                <a:latin typeface="Gill Sans" panose="020B0502020104020203" pitchFamily="34" charset="-79"/>
                <a:ea typeface="Tahoma" panose="020B0604030504040204" pitchFamily="34" charset="0"/>
                <a:cs typeface="Gill Sans" panose="020B0502020104020203" pitchFamily="34" charset="-79"/>
              </a:rPr>
              <a:t>PB</a:t>
            </a:r>
            <a:endParaRPr sz="2667" dirty="0">
              <a:latin typeface="Gill Sans" panose="020B0502020104020203" pitchFamily="34" charset="-79"/>
              <a:ea typeface="Tahoma" panose="020B0604030504040204" pitchFamily="34" charset="0"/>
              <a:cs typeface="Gill Sans" panose="020B0502020104020203" pitchFamily="34" charset="-79"/>
            </a:endParaRPr>
          </a:p>
        </p:txBody>
      </p:sp>
      <p:cxnSp>
        <p:nvCxnSpPr>
          <p:cNvPr id="100" name="Straight Arrow Connector 99">
            <a:extLst>
              <a:ext uri="{FF2B5EF4-FFF2-40B4-BE49-F238E27FC236}">
                <a16:creationId xmlns:a16="http://schemas.microsoft.com/office/drawing/2014/main" id="{BF302DDF-9605-7915-F3A9-1CD0B138B49E}"/>
              </a:ext>
            </a:extLst>
          </p:cNvPr>
          <p:cNvCxnSpPr>
            <a:cxnSpLocks/>
          </p:cNvCxnSpPr>
          <p:nvPr/>
        </p:nvCxnSpPr>
        <p:spPr>
          <a:xfrm>
            <a:off x="6778113" y="4757736"/>
            <a:ext cx="0" cy="25618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1" name="Multiply 100">
            <a:extLst>
              <a:ext uri="{FF2B5EF4-FFF2-40B4-BE49-F238E27FC236}">
                <a16:creationId xmlns:a16="http://schemas.microsoft.com/office/drawing/2014/main" id="{2872E301-F02E-1002-9F45-D2152D54D396}"/>
              </a:ext>
            </a:extLst>
          </p:cNvPr>
          <p:cNvSpPr/>
          <p:nvPr/>
        </p:nvSpPr>
        <p:spPr>
          <a:xfrm>
            <a:off x="6627662" y="4730936"/>
            <a:ext cx="300588" cy="256189"/>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Elbow Connector 102">
            <a:extLst>
              <a:ext uri="{FF2B5EF4-FFF2-40B4-BE49-F238E27FC236}">
                <a16:creationId xmlns:a16="http://schemas.microsoft.com/office/drawing/2014/main" id="{83A9412A-1AD1-0BAC-B0FD-4285C5189D35}"/>
              </a:ext>
            </a:extLst>
          </p:cNvPr>
          <p:cNvCxnSpPr>
            <a:cxnSpLocks/>
            <a:stCxn id="61" idx="3"/>
            <a:endCxn id="90" idx="0"/>
          </p:cNvCxnSpPr>
          <p:nvPr/>
        </p:nvCxnSpPr>
        <p:spPr>
          <a:xfrm>
            <a:off x="6961100" y="1731384"/>
            <a:ext cx="694162" cy="421171"/>
          </a:xfrm>
          <a:prstGeom prst="bentConnector2">
            <a:avLst/>
          </a:prstGeom>
          <a:ln w="254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9C0AA41-F232-9F7E-35B2-C0A822C93C14}"/>
              </a:ext>
            </a:extLst>
          </p:cNvPr>
          <p:cNvCxnSpPr>
            <a:cxnSpLocks/>
            <a:stCxn id="90" idx="2"/>
          </p:cNvCxnSpPr>
          <p:nvPr/>
        </p:nvCxnSpPr>
        <p:spPr>
          <a:xfrm>
            <a:off x="7655262" y="2623294"/>
            <a:ext cx="5935" cy="2390631"/>
          </a:xfrm>
          <a:prstGeom prst="straightConnector1">
            <a:avLst/>
          </a:prstGeom>
          <a:ln w="254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9AC58DBB-864C-9B72-4952-0D405EC36271}"/>
              </a:ext>
            </a:extLst>
          </p:cNvPr>
          <p:cNvSpPr/>
          <p:nvPr/>
        </p:nvSpPr>
        <p:spPr>
          <a:xfrm>
            <a:off x="8040743" y="2150492"/>
            <a:ext cx="931205" cy="4828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112" name="TextBox 111">
            <a:extLst>
              <a:ext uri="{FF2B5EF4-FFF2-40B4-BE49-F238E27FC236}">
                <a16:creationId xmlns:a16="http://schemas.microsoft.com/office/drawing/2014/main" id="{16C85F26-BDD9-D65C-6E17-CF49A3FCDF77}"/>
              </a:ext>
            </a:extLst>
          </p:cNvPr>
          <p:cNvSpPr txBox="1"/>
          <p:nvPr/>
        </p:nvSpPr>
        <p:spPr>
          <a:xfrm>
            <a:off x="4783068" y="5789538"/>
            <a:ext cx="4830040" cy="461665"/>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Integrated Memory Controller (</a:t>
            </a:r>
            <a:r>
              <a:rPr lang="en-US" sz="2400" dirty="0" err="1">
                <a:latin typeface="Gill Sans" panose="020B0502020104020203" pitchFamily="34" charset="-79"/>
                <a:cs typeface="Gill Sans" panose="020B0502020104020203" pitchFamily="34" charset="-79"/>
              </a:rPr>
              <a:t>iMC</a:t>
            </a:r>
            <a:r>
              <a:rPr lang="en-US" sz="2400" dirty="0">
                <a:latin typeface="Gill Sans" panose="020B0502020104020203" pitchFamily="34" charset="-79"/>
                <a:cs typeface="Gill Sans" panose="020B0502020104020203" pitchFamily="34" charset="-79"/>
              </a:rPr>
              <a:t>)</a:t>
            </a:r>
          </a:p>
        </p:txBody>
      </p:sp>
      <p:sp>
        <p:nvSpPr>
          <p:cNvPr id="113" name="Rectangle 112">
            <a:extLst>
              <a:ext uri="{FF2B5EF4-FFF2-40B4-BE49-F238E27FC236}">
                <a16:creationId xmlns:a16="http://schemas.microsoft.com/office/drawing/2014/main" id="{3595AC03-DF3C-539A-771A-DD8B7A0B5A44}"/>
              </a:ext>
            </a:extLst>
          </p:cNvPr>
          <p:cNvSpPr/>
          <p:nvPr/>
        </p:nvSpPr>
        <p:spPr>
          <a:xfrm>
            <a:off x="3570709" y="4546683"/>
            <a:ext cx="934511" cy="49248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New</a:t>
            </a:r>
          </a:p>
          <a:p>
            <a:pPr algn="ctr"/>
            <a:r>
              <a:rPr lang="en-US" dirty="0">
                <a:solidFill>
                  <a:schemeClr val="tx1"/>
                </a:solidFill>
                <a:latin typeface="Gill Sans" panose="020B0502020104020203" pitchFamily="34" charset="-79"/>
                <a:ea typeface="Tahoma" panose="020B0604030504040204" pitchFamily="34" charset="0"/>
                <a:cs typeface="Gill Sans" panose="020B0502020104020203" pitchFamily="34" charset="-79"/>
              </a:rPr>
              <a:t>data</a:t>
            </a:r>
          </a:p>
        </p:txBody>
      </p:sp>
      <p:sp>
        <p:nvSpPr>
          <p:cNvPr id="48" name="Rectangle 47">
            <a:extLst>
              <a:ext uri="{FF2B5EF4-FFF2-40B4-BE49-F238E27FC236}">
                <a16:creationId xmlns:a16="http://schemas.microsoft.com/office/drawing/2014/main" id="{9B60E485-D238-0ADF-990D-D399092FBE2E}"/>
              </a:ext>
            </a:extLst>
          </p:cNvPr>
          <p:cNvSpPr/>
          <p:nvPr/>
        </p:nvSpPr>
        <p:spPr>
          <a:xfrm>
            <a:off x="855551" y="3936955"/>
            <a:ext cx="1997724" cy="707886"/>
          </a:xfrm>
          <a:prstGeom prst="rect">
            <a:avLst/>
          </a:prstGeom>
        </p:spPr>
        <p:txBody>
          <a:bodyPr wrap="square">
            <a:spAutoFit/>
          </a:bodyPr>
          <a:lstStyle/>
          <a:p>
            <a:pPr algn="ctr"/>
            <a:r>
              <a:rPr lang="en-US" sz="2000" dirty="0">
                <a:solidFill>
                  <a:schemeClr val="accent1"/>
                </a:solidFill>
                <a:latin typeface="Gill Sans" panose="020B0502020104020203" pitchFamily="34" charset="-79"/>
                <a:ea typeface="Tahoma" panose="020B0604030504040204" pitchFamily="34" charset="0"/>
                <a:cs typeface="Gill Sans" panose="020B0502020104020203" pitchFamily="34" charset="-79"/>
              </a:rPr>
              <a:t>Memory write-after-read dep.</a:t>
            </a:r>
          </a:p>
        </p:txBody>
      </p:sp>
      <p:sp>
        <p:nvSpPr>
          <p:cNvPr id="49" name="TextBox 48">
            <a:extLst>
              <a:ext uri="{FF2B5EF4-FFF2-40B4-BE49-F238E27FC236}">
                <a16:creationId xmlns:a16="http://schemas.microsoft.com/office/drawing/2014/main" id="{B244306D-C126-5CC3-4BD6-A613C2A73B7E}"/>
              </a:ext>
            </a:extLst>
          </p:cNvPr>
          <p:cNvSpPr txBox="1"/>
          <p:nvPr/>
        </p:nvSpPr>
        <p:spPr>
          <a:xfrm>
            <a:off x="7852077" y="4265187"/>
            <a:ext cx="1640171" cy="646331"/>
          </a:xfrm>
          <a:prstGeom prst="wedgeRectCallout">
            <a:avLst>
              <a:gd name="adj1" fmla="val -112336"/>
              <a:gd name="adj2" fmla="val 47122"/>
            </a:avLst>
          </a:prstGeom>
          <a:noFill/>
          <a:ln>
            <a:solidFill>
              <a:schemeClr val="tx1"/>
            </a:solidFill>
          </a:ln>
        </p:spPr>
        <p:txBody>
          <a:bodyPr wrap="square" rtlCol="0">
            <a:spAutoFit/>
          </a:bodyPr>
          <a:lstStyle/>
          <a:p>
            <a:pPr algn="ctr"/>
            <a:r>
              <a:rPr lang="en-US" dirty="0">
                <a:latin typeface="Gill Sans" panose="020B0502020104020203" pitchFamily="34" charset="-79"/>
                <a:cs typeface="Gill Sans" panose="020B0502020104020203" pitchFamily="34" charset="-79"/>
              </a:rPr>
              <a:t>Silently Eviction</a:t>
            </a:r>
          </a:p>
          <a:p>
            <a:pPr algn="ctr"/>
            <a:r>
              <a:rPr lang="en-US" dirty="0">
                <a:latin typeface="Gill Sans" panose="020B0502020104020203" pitchFamily="34" charset="-79"/>
                <a:cs typeface="Gill Sans" panose="020B0502020104020203" pitchFamily="34" charset="-79"/>
              </a:rPr>
              <a:t>Dropping</a:t>
            </a:r>
          </a:p>
        </p:txBody>
      </p:sp>
    </p:spTree>
    <p:extLst>
      <p:ext uri="{BB962C8B-B14F-4D97-AF65-F5344CB8AC3E}">
        <p14:creationId xmlns:p14="http://schemas.microsoft.com/office/powerpoint/2010/main" val="30761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down)">
                                      <p:cBhvr>
                                        <p:cTn id="12" dur="500"/>
                                        <p:tgtEl>
                                          <p:spTgt spid="97"/>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63" presetClass="path" presetSubtype="0" accel="50000" decel="50000" fill="hold" grpId="0" nodeType="withEffect">
                                  <p:stCondLst>
                                    <p:cond delay="0"/>
                                  </p:stCondLst>
                                  <p:childTnLst>
                                    <p:animMotion origin="layout" path="M 1.04167E-6 -2.59259E-6 L 0.1207 -0.35301 " pathEditMode="relative" rAng="0" ptsTypes="AA">
                                      <p:cBhvr>
                                        <p:cTn id="18" dur="1000" fill="hold"/>
                                        <p:tgtEl>
                                          <p:spTgt spid="109"/>
                                        </p:tgtEl>
                                        <p:attrNameLst>
                                          <p:attrName>ppt_x</p:attrName>
                                          <p:attrName>ppt_y</p:attrName>
                                        </p:attrNameLst>
                                      </p:cBhvr>
                                      <p:rCtr x="6029" y="-17662"/>
                                    </p:animMotion>
                                  </p:childTnLst>
                                  <p:subTnLst>
                                    <p:set>
                                      <p:cBhvr override="childStyle">
                                        <p:cTn dur="1" fill="hold" display="0" masterRel="sameClick" afterEffect="1">
                                          <p:stCondLst>
                                            <p:cond evt="end" delay="0">
                                              <p:tn val="17"/>
                                            </p:cond>
                                          </p:stCondLst>
                                        </p:cTn>
                                        <p:tgtEl>
                                          <p:spTgt spid="109"/>
                                        </p:tgtEl>
                                        <p:attrNameLst>
                                          <p:attrName>style.visibility</p:attrName>
                                        </p:attrNameLst>
                                      </p:cBhvr>
                                      <p:to>
                                        <p:strVal val="hidden"/>
                                      </p:to>
                                    </p:set>
                                  </p:subTnLst>
                                </p:cTn>
                              </p:par>
                              <p:par>
                                <p:cTn id="19" presetID="1" presetClass="entr" presetSubtype="0" fill="hold" grpId="0" nodeType="withEffect">
                                  <p:stCondLst>
                                    <p:cond delay="100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105"/>
                                        </p:tgtEl>
                                        <p:attrNameLst>
                                          <p:attrName>style.visibility</p:attrName>
                                        </p:attrNameLst>
                                      </p:cBhvr>
                                      <p:to>
                                        <p:strVal val="visible"/>
                                      </p:to>
                                    </p:set>
                                  </p:childTnLst>
                                </p:cTn>
                              </p:par>
                              <p:par>
                                <p:cTn id="23" presetID="63" presetClass="path" presetSubtype="0" accel="50000" decel="50000" fill="hold" grpId="0" nodeType="withEffect">
                                  <p:stCondLst>
                                    <p:cond delay="0"/>
                                  </p:stCondLst>
                                  <p:childTnLst>
                                    <p:animMotion origin="layout" path="M 2.08333E-7 -2.59259E-6 L 0.36628 -0.35023 " pathEditMode="relative" rAng="0" ptsTypes="AA">
                                      <p:cBhvr>
                                        <p:cTn id="24" dur="1000" fill="hold"/>
                                        <p:tgtEl>
                                          <p:spTgt spid="113"/>
                                        </p:tgtEl>
                                        <p:attrNameLst>
                                          <p:attrName>ppt_x</p:attrName>
                                          <p:attrName>ppt_y</p:attrName>
                                        </p:attrNameLst>
                                      </p:cBhvr>
                                      <p:rCtr x="18307" y="-17523"/>
                                    </p:animMotion>
                                  </p:childTnLst>
                                  <p:subTnLst>
                                    <p:set>
                                      <p:cBhvr override="childStyle">
                                        <p:cTn dur="1" fill="hold" display="0" masterRel="sameClick" afterEffect="1">
                                          <p:stCondLst>
                                            <p:cond evt="end" delay="0">
                                              <p:tn val="23"/>
                                            </p:cond>
                                          </p:stCondLst>
                                        </p:cTn>
                                        <p:tgtEl>
                                          <p:spTgt spid="1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3.75E-6 -2.59259E-6 L -0.00105 0.43797 " pathEditMode="relative" rAng="0" ptsTypes="AA">
                                      <p:cBhvr>
                                        <p:cTn id="28" dur="2000" fill="hold"/>
                                        <p:tgtEl>
                                          <p:spTgt spid="105"/>
                                        </p:tgtEl>
                                        <p:attrNameLst>
                                          <p:attrName>ppt_x</p:attrName>
                                          <p:attrName>ppt_y</p:attrName>
                                        </p:attrNameLst>
                                      </p:cBhvr>
                                      <p:rCtr x="-52" y="2189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7" grpId="0"/>
      <p:bldP spid="108" grpId="0" animBg="1"/>
      <p:bldP spid="109" grpId="0" animBg="1"/>
      <p:bldP spid="109" grpId="1" animBg="1"/>
      <p:bldP spid="83" grpId="0" animBg="1"/>
      <p:bldP spid="105" grpId="0" animBg="1"/>
      <p:bldP spid="105" grpId="1" animBg="1"/>
      <p:bldP spid="113" grpId="0" animBg="1"/>
      <p:bldP spid="113" grpId="1"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dobe Garamond Pro Bold"/>
        <a:ea typeface="맑은 고딕"/>
        <a:cs typeface=""/>
      </a:majorFont>
      <a:minorFont>
        <a:latin typeface="Adobe Garamon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3743</Words>
  <Application>Microsoft Macintosh PowerPoint</Application>
  <PresentationFormat>Widescreen</PresentationFormat>
  <Paragraphs>456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Adobe Garamond Pro</vt:lpstr>
      <vt:lpstr>Arial</vt:lpstr>
      <vt:lpstr>Calibri</vt:lpstr>
      <vt:lpstr>Gill Sans</vt:lpstr>
      <vt:lpstr>Tahoma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Capri [HPDC’22]: Hardware Redo Buffer-Based Region-Level Whole-System Persistence</vt:lpstr>
      <vt:lpstr>PowerPoint Presentation</vt:lpstr>
      <vt:lpstr>PowerPoint Presentation</vt:lpstr>
      <vt:lpstr>Potential Stale Read Issue Due to No Ordering between Persist Path and Regular Path (Caches)</vt:lpstr>
      <vt:lpstr>Enforcing Load-After-Store Order by Occasionally Delaying the Regular Path (Caches)</vt:lpstr>
      <vt:lpstr>Crash Inconsistency Due to NUMA Effect of Multiple Memory Controllers (MCs)</vt:lpstr>
      <vt:lpstr>Solution: Memory Controller Speculation</vt:lpstr>
      <vt:lpstr>Implementation of Memory Controller Speculation</vt:lpstr>
      <vt:lpstr>Power Failure Recovery with Memory Controller Speculation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2021-08-23T19:06:35Z</cp:lastPrinted>
  <dcterms:created xsi:type="dcterms:W3CDTF">2019-09-11T02:04:02Z</dcterms:created>
  <dcterms:modified xsi:type="dcterms:W3CDTF">2024-07-02T11:57:23Z</dcterms:modified>
</cp:coreProperties>
</file>