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28"/>
  </p:notesMasterIdLst>
  <p:handoutMasterIdLst>
    <p:handoutMasterId r:id="rId29"/>
  </p:handoutMasterIdLst>
  <p:sldIdLst>
    <p:sldId id="690" r:id="rId2"/>
    <p:sldId id="691" r:id="rId3"/>
    <p:sldId id="692" r:id="rId4"/>
    <p:sldId id="461" r:id="rId5"/>
    <p:sldId id="748" r:id="rId6"/>
    <p:sldId id="693" r:id="rId7"/>
    <p:sldId id="546" r:id="rId8"/>
    <p:sldId id="549" r:id="rId9"/>
    <p:sldId id="697" r:id="rId10"/>
    <p:sldId id="801" r:id="rId11"/>
    <p:sldId id="725" r:id="rId12"/>
    <p:sldId id="793" r:id="rId13"/>
    <p:sldId id="788" r:id="rId14"/>
    <p:sldId id="798" r:id="rId15"/>
    <p:sldId id="792" r:id="rId16"/>
    <p:sldId id="797" r:id="rId17"/>
    <p:sldId id="784" r:id="rId18"/>
    <p:sldId id="799" r:id="rId19"/>
    <p:sldId id="783" r:id="rId20"/>
    <p:sldId id="518" r:id="rId21"/>
    <p:sldId id="728" r:id="rId22"/>
    <p:sldId id="802" r:id="rId23"/>
    <p:sldId id="803" r:id="rId24"/>
    <p:sldId id="782" r:id="rId25"/>
    <p:sldId id="731" r:id="rId26"/>
    <p:sldId id="8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4D5D8658-230F-644E-B0B3-15D7E49F966D}">
          <p14:sldIdLst>
            <p14:sldId id="690"/>
          </p14:sldIdLst>
        </p14:section>
        <p14:section name="Motivation" id="{7624D66C-A0E0-564E-A99E-0CEE0A0ED317}">
          <p14:sldIdLst>
            <p14:sldId id="691"/>
            <p14:sldId id="692"/>
          </p14:sldIdLst>
        </p14:section>
        <p14:section name="Related Works" id="{F3764EF5-7C30-1E4A-B09D-993868C66304}">
          <p14:sldIdLst>
            <p14:sldId id="461"/>
            <p14:sldId id="748"/>
            <p14:sldId id="693"/>
            <p14:sldId id="546"/>
            <p14:sldId id="549"/>
            <p14:sldId id="697"/>
            <p14:sldId id="801"/>
          </p14:sldIdLst>
        </p14:section>
        <p14:section name="Turnpike" id="{8FEF0C98-D3EE-814C-89A6-CC98E25F7A9E}">
          <p14:sldIdLst>
            <p14:sldId id="725"/>
            <p14:sldId id="793"/>
            <p14:sldId id="788"/>
            <p14:sldId id="798"/>
            <p14:sldId id="792"/>
            <p14:sldId id="797"/>
            <p14:sldId id="784"/>
            <p14:sldId id="799"/>
            <p14:sldId id="783"/>
          </p14:sldIdLst>
        </p14:section>
        <p14:section name="Evaluation" id="{947DE624-1245-5345-BD4B-26BB9D21D296}">
          <p14:sldIdLst>
            <p14:sldId id="518"/>
            <p14:sldId id="728"/>
            <p14:sldId id="802"/>
            <p14:sldId id="803"/>
            <p14:sldId id="782"/>
            <p14:sldId id="731"/>
            <p14:sldId id="8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A9F"/>
    <a:srgbClr val="608A32"/>
    <a:srgbClr val="567A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94" autoAdjust="0"/>
    <p:restoredTop sz="68281" autoAdjust="0"/>
  </p:normalViewPr>
  <p:slideViewPr>
    <p:cSldViewPr snapToGrid="0" snapToObjects="1" showGuides="1">
      <p:cViewPr varScale="1">
        <p:scale>
          <a:sx n="120" d="100"/>
          <a:sy n="120" d="100"/>
        </p:scale>
        <p:origin x="2536" y="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176" d="100"/>
          <a:sy n="176" d="100"/>
        </p:scale>
        <p:origin x="480"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B6CEC1-FEE5-D747-9011-FB84BC9D631A}" type="datetimeFigureOut">
              <a:rPr lang="en-US" smtClean="0"/>
              <a:t>10/3/21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8DD259-306C-F444-A36B-16805CCF529E}" type="slidenum">
              <a:rPr lang="en-US" smtClean="0"/>
              <a:t>‹#›</a:t>
            </a:fld>
            <a:endParaRPr lang="en-US" dirty="0"/>
          </a:p>
        </p:txBody>
      </p:sp>
    </p:spTree>
    <p:extLst>
      <p:ext uri="{BB962C8B-B14F-4D97-AF65-F5344CB8AC3E}">
        <p14:creationId xmlns:p14="http://schemas.microsoft.com/office/powerpoint/2010/main" val="611087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C63A0-29C5-CA43-A5A4-3B749EBBBF64}" type="datetimeFigureOut">
              <a:rPr lang="en-US" smtClean="0"/>
              <a:t>10/3/21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20758-0572-0948-BC66-823DA4FB7C08}" type="slidenum">
              <a:rPr lang="en-US" smtClean="0"/>
              <a:t>‹#›</a:t>
            </a:fld>
            <a:endParaRPr lang="en-US" dirty="0"/>
          </a:p>
        </p:txBody>
      </p:sp>
    </p:spTree>
    <p:extLst>
      <p:ext uri="{BB962C8B-B14F-4D97-AF65-F5344CB8AC3E}">
        <p14:creationId xmlns:p14="http://schemas.microsoft.com/office/powerpoint/2010/main" val="120021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rial" charset="0"/>
                <a:ea typeface="+mn-ea"/>
                <a:cs typeface="+mn-cs"/>
              </a:rPr>
              <a:t>Hello, this is Jianping from Purdue. Today, I am going to present the paper Turnpike: lightweight soft error resilience for in-order cores</a:t>
            </a: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1</a:t>
            </a:fld>
            <a:endParaRPr lang="zh-CN" altLang="en-US"/>
          </a:p>
        </p:txBody>
      </p:sp>
    </p:spTree>
    <p:extLst>
      <p:ext uri="{BB962C8B-B14F-4D97-AF65-F5344CB8AC3E}">
        <p14:creationId xmlns:p14="http://schemas.microsoft.com/office/powerpoint/2010/main" val="2361377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Turnstile’s SB-directed region partitioning makes the small SB size on in-order core become a big issue, e.g., only 4 SB entries in ARM cortex A53 in-order core compared to 40 SB entries in out-of-order cores. It leads to too many inserted checkpoints and thus puts high traffic to the tiny SB. [click] In addition, verifying stores in the SB keeps such high SB pressure for a long time, which execrates the SB pressure. Moreover, [click] Turnstile’s register checkpointing introduces a data-dependence between checkpoint and the definition of checkpoint register, which delays the execution of checkpoint and makes checkpoint stay longer in the SB, further leading to high SB pressure.</a:t>
            </a:r>
          </a:p>
          <a:p>
            <a:endParaRPr lang="en-US" dirty="0"/>
          </a:p>
          <a:p>
            <a:r>
              <a:rPr lang="en-US" dirty="0"/>
              <a:t>[click] In summary, </a:t>
            </a:r>
            <a:r>
              <a:rPr lang="en-US" sz="1200" b="0" i="0" u="none" strike="noStrike" kern="1200" dirty="0">
                <a:solidFill>
                  <a:schemeClr val="tx1"/>
                </a:solidFill>
                <a:effectLst/>
                <a:latin typeface="+mn-lt"/>
                <a:ea typeface="+mn-ea"/>
                <a:cs typeface="+mn-cs"/>
              </a:rPr>
              <a:t>turnstile doesn't work for in-order cores, and the reason is all about the high store buffer pressure.</a:t>
            </a:r>
          </a:p>
          <a:p>
            <a:endParaRPr lang="en-US" dirty="0"/>
          </a:p>
          <a:p>
            <a:r>
              <a:rPr lang="en-US" dirty="0"/>
              <a:t>Let’s see how we reduce SB pressure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10</a:t>
            </a:fld>
            <a:endParaRPr lang="en-US" dirty="0"/>
          </a:p>
        </p:txBody>
      </p:sp>
    </p:spTree>
    <p:extLst>
      <p:ext uri="{BB962C8B-B14F-4D97-AF65-F5344CB8AC3E}">
        <p14:creationId xmlns:p14="http://schemas.microsoft.com/office/powerpoint/2010/main" val="3309601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reduce SB pressure, our own work turnpike introduces a series of [click] compiler techniques to [click] eliminate stores as [click] as shown in the figure. For the remaining checkpoint stores, [click] the proposed instruction scheduling can [click] hide the execution latency of checkpoints. After that, [click] proposed hardware techniques can fast release remaining stores without verification.</a:t>
            </a:r>
          </a:p>
          <a:p>
            <a:endParaRPr lang="en-US" dirty="0"/>
          </a:p>
          <a:p>
            <a:r>
              <a:rPr lang="en-US" dirty="0"/>
              <a:t>Let’s see how store elimination reduces the SB pressure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11</a:t>
            </a:fld>
            <a:endParaRPr lang="en-US" dirty="0"/>
          </a:p>
        </p:txBody>
      </p:sp>
    </p:spTree>
    <p:extLst>
      <p:ext uri="{BB962C8B-B14F-4D97-AF65-F5344CB8AC3E}">
        <p14:creationId xmlns:p14="http://schemas.microsoft.com/office/powerpoint/2010/main" val="417295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we have three kind of stores, first is regular store coming original program, checkpoint stores for checkpointing registers, and spilling stores generated by compiler itself.</a:t>
            </a:r>
          </a:p>
          <a:p>
            <a:endParaRPr lang="en-US" dirty="0"/>
          </a:p>
          <a:p>
            <a:r>
              <a:rPr lang="en-US" dirty="0"/>
              <a:t>To eliminate checkpoint stores and spilling stores, [click] we use checkpoint pruning from our prior PLDI work and proposed new loop induction variable merging to eliminate redundant checkpoints. In addition, we use our new loop invariant checkpoint motion to move checkpoints out of the loops. Furthermore, [click] we hack the register allocation to minimize spilling stores, hereby, we have average 1.7% spilling stores reduction.</a:t>
            </a:r>
          </a:p>
          <a:p>
            <a:endParaRPr lang="en-US" dirty="0"/>
          </a:p>
          <a:p>
            <a:r>
              <a:rPr lang="en-US" dirty="0"/>
              <a:t>For more details about our compiler techniques, please refer to our paper.</a:t>
            </a:r>
          </a:p>
          <a:p>
            <a:endParaRPr lang="en-US" dirty="0"/>
          </a:p>
          <a:p>
            <a:r>
              <a:rPr lang="en-US" dirty="0"/>
              <a:t>after store elimination, remaining checkpoints still pose pressure on SB due to the data dependence of a checkpoint store,  which makes it stay longer in the SB.</a:t>
            </a:r>
          </a:p>
          <a:p>
            <a:r>
              <a:rPr lang="en-US" dirty="0"/>
              <a:t>Let’s see how we solve this issue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12</a:t>
            </a:fld>
            <a:endParaRPr lang="en-US" dirty="0"/>
          </a:p>
        </p:txBody>
      </p:sp>
    </p:spTree>
    <p:extLst>
      <p:ext uri="{BB962C8B-B14F-4D97-AF65-F5344CB8AC3E}">
        <p14:creationId xmlns:p14="http://schemas.microsoft.com/office/powerpoint/2010/main" val="679809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the original turnstile's register checkpointing</a:t>
            </a:r>
            <a:r>
              <a:rPr lang="en-US" dirty="0"/>
              <a:t>, the execution of checkpoint will be delayed due to [click] introduced data-dependence between checkpoint and the producer of checkpoint register, causing a data hazard which is a [click]  big issue for in-order cores.</a:t>
            </a:r>
          </a:p>
          <a:p>
            <a:endParaRPr lang="en-US" dirty="0"/>
          </a:p>
          <a:p>
            <a:r>
              <a:rPr lang="en-US" dirty="0"/>
              <a:t>Let’s see how we solve this issue[click]</a:t>
            </a:r>
          </a:p>
        </p:txBody>
      </p:sp>
      <p:sp>
        <p:nvSpPr>
          <p:cNvPr id="4" name="Slide Number Placeholder 3"/>
          <p:cNvSpPr>
            <a:spLocks noGrp="1"/>
          </p:cNvSpPr>
          <p:nvPr>
            <p:ph type="sldNum" sz="quarter" idx="5"/>
          </p:nvPr>
        </p:nvSpPr>
        <p:spPr/>
        <p:txBody>
          <a:bodyPr/>
          <a:lstStyle/>
          <a:p>
            <a:fld id="{9E420758-0572-0948-BC66-823DA4FB7C08}" type="slidenum">
              <a:rPr lang="en-US" smtClean="0"/>
              <a:t>13</a:t>
            </a:fld>
            <a:endParaRPr lang="en-US" dirty="0"/>
          </a:p>
        </p:txBody>
      </p:sp>
    </p:spTree>
    <p:extLst>
      <p:ext uri="{BB962C8B-B14F-4D97-AF65-F5344CB8AC3E}">
        <p14:creationId xmlns:p14="http://schemas.microsoft.com/office/powerpoint/2010/main" val="423969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talked before, checkpoint is essentially a store of which the data is never used during regular program execution, thus checkpoint is never aliased with other memory instructions and can be scheduled within the region.</a:t>
            </a:r>
          </a:p>
          <a:p>
            <a:endParaRPr lang="en-US" dirty="0"/>
          </a:p>
          <a:p>
            <a:r>
              <a:rPr lang="en-US" dirty="0"/>
              <a:t>With those information, we can move [click] the checkpoint all the way down to the bottom position to hide the execution latency of checkpoint stores. </a:t>
            </a:r>
          </a:p>
          <a:p>
            <a:endParaRPr lang="en-US" dirty="0"/>
          </a:p>
          <a:p>
            <a:r>
              <a:rPr lang="en-US" dirty="0"/>
              <a:t>After scheduling checkpoint, remaining stores still need to be verified in the SB for WCDL cycles, putting pressure on the SB, let’s see how we fast release those remaining store without verification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14</a:t>
            </a:fld>
            <a:endParaRPr lang="en-US" dirty="0"/>
          </a:p>
        </p:txBody>
      </p:sp>
    </p:spTree>
    <p:extLst>
      <p:ext uri="{BB962C8B-B14F-4D97-AF65-F5344CB8AC3E}">
        <p14:creationId xmlns:p14="http://schemas.microsoft.com/office/powerpoint/2010/main" val="1201480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Turnstile blindly holds all stores in the store buffer for verification, which gives high pressure on SB especially for the tiny SB on in-order cores. [click] We observe that not every store should be verified in store buffer for WCDL cycles. [click] Here, we have an analogy, turnpike has two kind of techniques to fast release regular stores and checkpoint stores from store buffer directly to the L1 cache without verification, therefore, we can significantly reduce pressure on store buffer.</a:t>
            </a:r>
          </a:p>
          <a:p>
            <a:endParaRPr lang="en-US" dirty="0"/>
          </a:p>
          <a:p>
            <a:r>
              <a:rPr lang="en-US" dirty="0"/>
              <a:t>Let’s see why it is safe to fast release regular stores and how we do that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15</a:t>
            </a:fld>
            <a:endParaRPr lang="en-US" dirty="0"/>
          </a:p>
        </p:txBody>
      </p:sp>
    </p:spTree>
    <p:extLst>
      <p:ext uri="{BB962C8B-B14F-4D97-AF65-F5344CB8AC3E}">
        <p14:creationId xmlns:p14="http://schemas.microsoft.com/office/powerpoint/2010/main" val="57124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those remaining regular stores in the SB, we found out that it is not necessary to verify write-after-read (WAR)-free stores in SB. This is because those store data are never used on region re-execution in case of an error detected, meaning that its corruption doesn’t affect the correctness of region </a:t>
            </a:r>
            <a:r>
              <a:rPr lang="en-US" sz="1200" dirty="0" err="1"/>
              <a:t>reexecution</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left side, we clearly see load and store access different memory location, thus [click] store is WAR-free and we can fast release that store directly to the cache without verification. [click] When an error is detected in the bottom of second region, [click] recovery process goes back to the beginning of faulty region after reloading checkpointed registers. During re-execution, load still gets the same value due to lack of WAR-dependence on load address 100. As a result, re-execution of second region generates the same output, [click] thus correctly recovering the program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see how we detect WAR-free stores[click]</a:t>
            </a:r>
          </a:p>
        </p:txBody>
      </p:sp>
      <p:sp>
        <p:nvSpPr>
          <p:cNvPr id="4" name="Slide Number Placeholder 3"/>
          <p:cNvSpPr>
            <a:spLocks noGrp="1"/>
          </p:cNvSpPr>
          <p:nvPr>
            <p:ph type="sldNum" sz="quarter" idx="5"/>
          </p:nvPr>
        </p:nvSpPr>
        <p:spPr/>
        <p:txBody>
          <a:bodyPr/>
          <a:lstStyle/>
          <a:p>
            <a:fld id="{9E420758-0572-0948-BC66-823DA4FB7C08}" type="slidenum">
              <a:rPr lang="en-US" smtClean="0"/>
              <a:t>16</a:t>
            </a:fld>
            <a:endParaRPr lang="en-US" dirty="0"/>
          </a:p>
        </p:txBody>
      </p:sp>
    </p:spTree>
    <p:extLst>
      <p:ext uri="{BB962C8B-B14F-4D97-AF65-F5344CB8AC3E}">
        <p14:creationId xmlns:p14="http://schemas.microsoft.com/office/powerpoint/2010/main" val="2425772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detect WAR-free store, we propose a hardware structure, so called committed load queue (CLQ) saving the address range of the committed loads for subsequent query. [click] When the processor commits a load instruction, [click] it saves the address range  here [100, 104] into CLQ.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[click] When a store is committed, processor [click] compares the store [click] address range [50, 54] against [click] each CLQ entry to find out [click] whether there is a matching address. If It turns out that [click] there is no matching address found in CLQ, which mean that store is WAR-free. Then we can fast release that store and let it go to L1 cache directly.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way we can fast release regular stores, let's see how we fast release checkpoint stores</a:t>
            </a:r>
            <a:r>
              <a:rPr lang="en-US" sz="1200" dirty="0"/>
              <a:t>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17</a:t>
            </a:fld>
            <a:endParaRPr lang="en-US" dirty="0"/>
          </a:p>
        </p:txBody>
      </p:sp>
    </p:spTree>
    <p:extLst>
      <p:ext uri="{BB962C8B-B14F-4D97-AF65-F5344CB8AC3E}">
        <p14:creationId xmlns:p14="http://schemas.microsoft.com/office/powerpoint/2010/main" val="386432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Technically, checkpoint store is only used at recovery time and thus it is WAR-free by definition, which means checkpoint stores don’t even need to search CLQ. The </a:t>
            </a:r>
            <a:r>
              <a:rPr lang="en-US" sz="1200" dirty="0" err="1"/>
              <a:t>takeway</a:t>
            </a:r>
            <a:r>
              <a:rPr lang="en-US" sz="1200" dirty="0"/>
              <a:t> is that we can fast release checkpoint stores.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However, care must be taken for the checkpoint storage overwriting problem. The thing is that turnstile checkpoints the same register to the same memory storage in order to simplify recovery process. As a result, WAR-free fast release for checkpoints will corrupt checkpoint storage, resulting incorrect recovery.</a:t>
            </a:r>
          </a:p>
          <a:p>
            <a:endParaRPr lang="en-US" sz="1200" dirty="0"/>
          </a:p>
          <a:p>
            <a:r>
              <a:rPr lang="en-US" sz="1200" dirty="0"/>
              <a:t>Let's see an example. When processor is [click] executing the first checkpoint c1, it [click] writes value 0 to the r2's checkpoint storage.  After that, [click] processor is executing second checkpoint c2 while the first region is being verified. It [click] writes 10 to the same checkpoint memory location if we fast release second checkpoint c2. However, we can see [click] second checkpoint overwrites the data of first checkpoint. If second checkpoint gets corrupted on [click] error detected on the end of second region, [click] while we re-execute the second region from its beginning, the processor will read a wrong value [click] 10 instead of 0 as the address for </a:t>
            </a:r>
            <a:r>
              <a:rPr lang="en-US" sz="1200" dirty="0" err="1"/>
              <a:t>reexecuting</a:t>
            </a:r>
            <a:r>
              <a:rPr lang="en-US" sz="1200" dirty="0"/>
              <a:t> that load instruction,  therefore, [click] leading to wrong recovery.</a:t>
            </a:r>
          </a:p>
          <a:p>
            <a:endParaRPr lang="en-US" sz="1200" dirty="0"/>
          </a:p>
          <a:p>
            <a:r>
              <a:rPr lang="en-US" sz="1200" dirty="0"/>
              <a:t>Let’s look at how to leverage hardware technique to solve this issue.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18</a:t>
            </a:fld>
            <a:endParaRPr lang="en-US" dirty="0"/>
          </a:p>
        </p:txBody>
      </p:sp>
    </p:spTree>
    <p:extLst>
      <p:ext uri="{BB962C8B-B14F-4D97-AF65-F5344CB8AC3E}">
        <p14:creationId xmlns:p14="http://schemas.microsoft.com/office/powerpoint/2010/main" val="2706279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To deal with this overwriting problem, we propose to checkpoint the same register of different regions to different memory storages.</a:t>
            </a:r>
          </a:p>
          <a:p>
            <a:pPr algn="l"/>
            <a:endParaRPr lang="en-US" sz="1200" dirty="0"/>
          </a:p>
          <a:p>
            <a:pPr algn="l"/>
            <a:r>
              <a:rPr lang="en-US" sz="1200" dirty="0"/>
              <a:t>To do that, we pre-allocate a [click] color pool which contains multiple colors, e.g., blue and red, for each register. When a checkpoint is committed, we look for an available color in the color pool with the checkpointed register as a key, here., [click] we assign c1 to the blue storage and save [click] this kind of color assignment in used color map, then, [click] we write c1 to the blue storage.  When number of colors is not enough, we fall back to the original Turnstile verification.</a:t>
            </a:r>
          </a:p>
          <a:p>
            <a:pPr algn="l"/>
            <a:endParaRPr lang="en-US" sz="1200" dirty="0"/>
          </a:p>
          <a:p>
            <a:pPr algn="l"/>
            <a:r>
              <a:rPr lang="en-US" sz="1200" dirty="0"/>
              <a:t>Processor [click] then continues execution of following instructions till the region 0 gets verified. At this point, region 0 is [click] verified to be error-free because we already passed WCDL cycles since the end of region 0 and no error was detected during WCDL cycles, [click] we then copy those kind of assignment information to the verified color map in case of error recovery. Similarly, when processor [click] gets to the second checkpoint c2, we [click] assign red to c2 and thus [click] write c2 to the red storage because red is available in the color pool.</a:t>
            </a:r>
          </a:p>
          <a:p>
            <a:pPr algn="l"/>
            <a:endParaRPr lang="en-US" sz="1200" dirty="0"/>
          </a:p>
          <a:p>
            <a:pPr algn="l"/>
            <a:r>
              <a:rPr lang="en-US" sz="1200" dirty="0"/>
              <a:t>In the bottom of region 1, [click] we detect an soft error which happens to [click] corrupt the c2 while region 1 is being verified. But this corruption doesn’t matter since we can read correct checkpoint values according to the color assignment information saved in verified colors map. With that in mind, processor [click] goes back to the beginning of the faulty region 1 with checkpoint value from blue storage and [click] correctly recover the program status.</a:t>
            </a:r>
          </a:p>
          <a:p>
            <a:pPr algn="l"/>
            <a:endParaRPr lang="en-US" sz="1200" dirty="0"/>
          </a:p>
          <a:p>
            <a:pPr algn="l"/>
            <a:r>
              <a:rPr lang="en-US" sz="1200" dirty="0"/>
              <a:t>With all of those techniques, </a:t>
            </a:r>
            <a:r>
              <a:rPr lang="en-US" sz="1200" b="0" i="0" u="none" strike="noStrike" kern="1200" dirty="0">
                <a:solidFill>
                  <a:schemeClr val="tx1"/>
                </a:solidFill>
                <a:effectLst/>
                <a:latin typeface="+mn-lt"/>
                <a:ea typeface="+mn-ea"/>
                <a:cs typeface="+mn-cs"/>
              </a:rPr>
              <a:t>Turnpike can effectively reduce the store buffer pressure. Let's see the resulting performance number</a:t>
            </a:r>
            <a:r>
              <a:rPr lang="en-US" sz="1200" dirty="0"/>
              <a:t> [click]</a:t>
            </a:r>
          </a:p>
        </p:txBody>
      </p:sp>
      <p:sp>
        <p:nvSpPr>
          <p:cNvPr id="4" name="Slide Number Placeholder 3"/>
          <p:cNvSpPr>
            <a:spLocks noGrp="1"/>
          </p:cNvSpPr>
          <p:nvPr>
            <p:ph type="sldNum" sz="quarter" idx="5"/>
          </p:nvPr>
        </p:nvSpPr>
        <p:spPr/>
        <p:txBody>
          <a:bodyPr/>
          <a:lstStyle/>
          <a:p>
            <a:fld id="{9E420758-0572-0948-BC66-823DA4FB7C08}" type="slidenum">
              <a:rPr lang="en-US" smtClean="0"/>
              <a:t>19</a:t>
            </a:fld>
            <a:endParaRPr lang="en-US" dirty="0"/>
          </a:p>
        </p:txBody>
      </p:sp>
    </p:spTree>
    <p:extLst>
      <p:ext uri="{BB962C8B-B14F-4D97-AF65-F5344CB8AC3E}">
        <p14:creationId xmlns:p14="http://schemas.microsoft.com/office/powerpoint/2010/main" val="188208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Soft errors  [pause] also known as transient faults lead to a bit flip and they are caused by high energy particle striking on the silicon. Unfortunately, the soft error rate goes up as technology node becomes smaller.</a:t>
            </a:r>
          </a:p>
        </p:txBody>
      </p:sp>
      <p:sp>
        <p:nvSpPr>
          <p:cNvPr id="4" name="Slide Number Placeholder 3"/>
          <p:cNvSpPr>
            <a:spLocks noGrp="1"/>
          </p:cNvSpPr>
          <p:nvPr>
            <p:ph type="sldNum" sz="quarter" idx="5"/>
          </p:nvPr>
        </p:nvSpPr>
        <p:spPr/>
        <p:txBody>
          <a:bodyPr/>
          <a:lstStyle/>
          <a:p>
            <a:fld id="{9E420758-0572-0948-BC66-823DA4FB7C08}" type="slidenum">
              <a:rPr lang="en-US" smtClean="0"/>
              <a:t>2</a:t>
            </a:fld>
            <a:endParaRPr lang="en-US" dirty="0"/>
          </a:p>
        </p:txBody>
      </p:sp>
    </p:spTree>
    <p:extLst>
      <p:ext uri="{BB962C8B-B14F-4D97-AF65-F5344CB8AC3E}">
        <p14:creationId xmlns:p14="http://schemas.microsoft.com/office/powerpoint/2010/main" val="2825315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ltLang="ko-KR" baseline="0" dirty="0"/>
              <a:t>We evaluate our performance of CPU2006, CPU2017, and SPLASH3 on the  gem5 simulator.  All programs are compiled by LLVM compiler with our techniques enabled. To fairly compare the performance, we implement the state-of-the-art, turnstile, on the same platform.</a:t>
            </a:r>
          </a:p>
        </p:txBody>
      </p:sp>
      <p:sp>
        <p:nvSpPr>
          <p:cNvPr id="4" name="Slide Number Placeholder 3"/>
          <p:cNvSpPr>
            <a:spLocks noGrp="1"/>
          </p:cNvSpPr>
          <p:nvPr>
            <p:ph type="sldNum" sz="quarter" idx="10"/>
          </p:nvPr>
        </p:nvSpPr>
        <p:spPr/>
        <p:txBody>
          <a:bodyPr/>
          <a:lstStyle/>
          <a:p>
            <a:fld id="{BDDDD5A4-3C85-43A2-BC27-CC95023B9CB5}" type="slidenum">
              <a:rPr lang="ko-KR" altLang="en-US" smtClean="0"/>
              <a:t>20</a:t>
            </a:fld>
            <a:endParaRPr lang="ko-KR" altLang="en-US"/>
          </a:p>
        </p:txBody>
      </p:sp>
    </p:spTree>
    <p:extLst>
      <p:ext uri="{BB962C8B-B14F-4D97-AF65-F5344CB8AC3E}">
        <p14:creationId xmlns:p14="http://schemas.microsoft.com/office/powerpoint/2010/main" val="2916587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turnpike techniques can synergistically reduce the performance overhead from original 29% gradually to near zero. Here, compiler enabled store elimination and instruction scheduling can reduce the overhead significantly from 29% to 7%, while hardware-based store fast release can reduce the overhead further to zero. [click] this Table shows store elimination can reduce 29% stores, and store bypass can fast release 39% stores, which indicates turnpike [click] can significantly reduce 68% store buffer pressure.</a:t>
            </a:r>
          </a:p>
        </p:txBody>
      </p:sp>
      <p:sp>
        <p:nvSpPr>
          <p:cNvPr id="4" name="Slide Number Placeholder 3"/>
          <p:cNvSpPr>
            <a:spLocks noGrp="1"/>
          </p:cNvSpPr>
          <p:nvPr>
            <p:ph type="sldNum" sz="quarter" idx="5"/>
          </p:nvPr>
        </p:nvSpPr>
        <p:spPr/>
        <p:txBody>
          <a:bodyPr/>
          <a:lstStyle/>
          <a:p>
            <a:fld id="{9E420758-0572-0948-BC66-823DA4FB7C08}" type="slidenum">
              <a:rPr lang="en-US" smtClean="0"/>
              <a:t>21</a:t>
            </a:fld>
            <a:endParaRPr lang="en-US" dirty="0"/>
          </a:p>
        </p:txBody>
      </p:sp>
    </p:spTree>
    <p:extLst>
      <p:ext uri="{BB962C8B-B14F-4D97-AF65-F5344CB8AC3E}">
        <p14:creationId xmlns:p14="http://schemas.microsoft.com/office/powerpoint/2010/main" val="3525219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turnpike incurs almost 0 overhead especially for CPU2006 and CPU2017. What’s interesting here is turnpike still incurs 9% overhead for SPLASH3 programs even with our techniques. This is because both Turnstile and Turnpike treat a fence instruction as a region boundary, which forces the verification of the stores preceding the fence. thus incurring the synchronization overhead for multi-threading program.</a:t>
            </a:r>
          </a:p>
        </p:txBody>
      </p:sp>
      <p:sp>
        <p:nvSpPr>
          <p:cNvPr id="4" name="Slide Number Placeholder 3"/>
          <p:cNvSpPr>
            <a:spLocks noGrp="1"/>
          </p:cNvSpPr>
          <p:nvPr>
            <p:ph type="sldNum" sz="quarter" idx="5"/>
          </p:nvPr>
        </p:nvSpPr>
        <p:spPr/>
        <p:txBody>
          <a:bodyPr/>
          <a:lstStyle/>
          <a:p>
            <a:fld id="{9E420758-0572-0948-BC66-823DA4FB7C08}" type="slidenum">
              <a:rPr lang="en-US" smtClean="0"/>
              <a:t>22</a:t>
            </a:fld>
            <a:endParaRPr lang="en-US" dirty="0"/>
          </a:p>
        </p:txBody>
      </p:sp>
    </p:spTree>
    <p:extLst>
      <p:ext uri="{BB962C8B-B14F-4D97-AF65-F5344CB8AC3E}">
        <p14:creationId xmlns:p14="http://schemas.microsoft.com/office/powerpoint/2010/main" val="2341323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our design turnpike incurs only 1.9% area cost and 2% power consumption overhead compared to simply increasing the SB size of the in-order cores to 40.</a:t>
            </a:r>
          </a:p>
        </p:txBody>
      </p:sp>
      <p:sp>
        <p:nvSpPr>
          <p:cNvPr id="4" name="Slide Number Placeholder 3"/>
          <p:cNvSpPr>
            <a:spLocks noGrp="1"/>
          </p:cNvSpPr>
          <p:nvPr>
            <p:ph type="sldNum" sz="quarter" idx="5"/>
          </p:nvPr>
        </p:nvSpPr>
        <p:spPr/>
        <p:txBody>
          <a:bodyPr/>
          <a:lstStyle/>
          <a:p>
            <a:fld id="{9E420758-0572-0948-BC66-823DA4FB7C08}" type="slidenum">
              <a:rPr lang="en-US" smtClean="0"/>
              <a:t>23</a:t>
            </a:fld>
            <a:endParaRPr lang="en-US" dirty="0"/>
          </a:p>
        </p:txBody>
      </p:sp>
    </p:spTree>
    <p:extLst>
      <p:ext uri="{BB962C8B-B14F-4D97-AF65-F5344CB8AC3E}">
        <p14:creationId xmlns:p14="http://schemas.microsoft.com/office/powerpoint/2010/main" val="673564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turnpike is the first low hardware and run-time cost solution to making acoustic-sensor-based soft error resilience work for in-order cores. It shows compiler techniques not only reduce checkpoint stores but also generate less spilling stores. Moreover, turnpike novel hardware techniques can bypass the store verification in the SB which lowers SB pressure without compromising resilience guarantee.</a:t>
            </a:r>
          </a:p>
        </p:txBody>
      </p:sp>
      <p:sp>
        <p:nvSpPr>
          <p:cNvPr id="4" name="Slide Number Placeholder 3"/>
          <p:cNvSpPr>
            <a:spLocks noGrp="1"/>
          </p:cNvSpPr>
          <p:nvPr>
            <p:ph type="sldNum" sz="quarter" idx="5"/>
          </p:nvPr>
        </p:nvSpPr>
        <p:spPr/>
        <p:txBody>
          <a:bodyPr/>
          <a:lstStyle/>
          <a:p>
            <a:fld id="{9E420758-0572-0948-BC66-823DA4FB7C08}" type="slidenum">
              <a:rPr lang="en-US" smtClean="0"/>
              <a:t>24</a:t>
            </a:fld>
            <a:endParaRPr lang="en-US" dirty="0"/>
          </a:p>
        </p:txBody>
      </p:sp>
    </p:spTree>
    <p:extLst>
      <p:ext uri="{BB962C8B-B14F-4D97-AF65-F5344CB8AC3E}">
        <p14:creationId xmlns:p14="http://schemas.microsoft.com/office/powerpoint/2010/main" val="2129585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to our paper for more details. Thank you.</a:t>
            </a:r>
          </a:p>
        </p:txBody>
      </p:sp>
      <p:sp>
        <p:nvSpPr>
          <p:cNvPr id="4" name="Slide Number Placeholder 3"/>
          <p:cNvSpPr>
            <a:spLocks noGrp="1"/>
          </p:cNvSpPr>
          <p:nvPr>
            <p:ph type="sldNum" sz="quarter" idx="5"/>
          </p:nvPr>
        </p:nvSpPr>
        <p:spPr/>
        <p:txBody>
          <a:bodyPr/>
          <a:lstStyle/>
          <a:p>
            <a:fld id="{9E420758-0572-0948-BC66-823DA4FB7C08}" type="slidenum">
              <a:rPr lang="en-US" smtClean="0"/>
              <a:t>25</a:t>
            </a:fld>
            <a:endParaRPr lang="en-US" dirty="0"/>
          </a:p>
        </p:txBody>
      </p:sp>
    </p:spTree>
    <p:extLst>
      <p:ext uri="{BB962C8B-B14F-4D97-AF65-F5344CB8AC3E}">
        <p14:creationId xmlns:p14="http://schemas.microsoft.com/office/powerpoint/2010/main" val="1681803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20758-0572-0948-BC66-823DA4FB7C08}" type="slidenum">
              <a:rPr lang="en-US" smtClean="0"/>
              <a:t>26</a:t>
            </a:fld>
            <a:endParaRPr lang="en-US" dirty="0"/>
          </a:p>
        </p:txBody>
      </p:sp>
    </p:spTree>
    <p:extLst>
      <p:ext uri="{BB962C8B-B14F-4D97-AF65-F5344CB8AC3E}">
        <p14:creationId xmlns:p14="http://schemas.microsoft.com/office/powerpoint/2010/main" val="157305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thought soft error just flips the bit, it could result in deadly damage, e.g.,  people suspected the bit flip caused the crash of a Toyota vehicle and killed a passenger in 2007. The key point is soft error resilience is such a critical problem, thus people came up with a lot of soft error detection techniques.</a:t>
            </a:r>
          </a:p>
        </p:txBody>
      </p:sp>
      <p:sp>
        <p:nvSpPr>
          <p:cNvPr id="4" name="Slide Number Placeholder 3"/>
          <p:cNvSpPr>
            <a:spLocks noGrp="1"/>
          </p:cNvSpPr>
          <p:nvPr>
            <p:ph type="sldNum" sz="quarter" idx="5"/>
          </p:nvPr>
        </p:nvSpPr>
        <p:spPr/>
        <p:txBody>
          <a:bodyPr/>
          <a:lstStyle/>
          <a:p>
            <a:fld id="{9E420758-0572-0948-BC66-823DA4FB7C08}" type="slidenum">
              <a:rPr lang="en-US" smtClean="0"/>
              <a:t>3</a:t>
            </a:fld>
            <a:endParaRPr lang="en-US" dirty="0"/>
          </a:p>
        </p:txBody>
      </p:sp>
    </p:spTree>
    <p:extLst>
      <p:ext uri="{BB962C8B-B14F-4D97-AF65-F5344CB8AC3E}">
        <p14:creationId xmlns:p14="http://schemas.microsoft.com/office/powerpoint/2010/main" val="89251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Among them, [click] acoustic sensor-based error detection is particularly promising to detect soft errors in a low-cost manner, [click] incurring &lt; 1% area cost of the chip. [click] It deploys a number of sensors on top of chip. When [click] a high energy particle hits the chip, [click] it always generates the sound wave as a result which can be perceived by deployed acoustic sensors.</a:t>
            </a:r>
          </a:p>
          <a:p>
            <a:r>
              <a:rPr lang="en-US" sz="1200" b="0" i="0" kern="1200" baseline="0" dirty="0">
                <a:solidFill>
                  <a:schemeClr val="tx1"/>
                </a:solidFill>
                <a:effectLst/>
                <a:latin typeface="+mn-lt"/>
                <a:ea typeface="+mn-ea"/>
                <a:cs typeface="+mn-cs"/>
              </a:rPr>
              <a:t>In this way, there is no error missed. [click] Because of the propagation delay between striking location and sensor location, [click] it takes some cycles, [click] so called worst-case detection latency (WCDL), to sense the soft error.</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Based on this sensor based error detection, it is possible to achieve soft error verification.  [click]</a:t>
            </a: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4</a:t>
            </a:fld>
            <a:endParaRPr lang="zh-CN" altLang="en-US"/>
          </a:p>
        </p:txBody>
      </p:sp>
    </p:spTree>
    <p:extLst>
      <p:ext uri="{BB962C8B-B14F-4D97-AF65-F5344CB8AC3E}">
        <p14:creationId xmlns:p14="http://schemas.microsoft.com/office/powerpoint/2010/main" val="231013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Soft error verification is to make sure if some program execution is error-free.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idea is very simple, let’s say if we want to know if the execution prior to t1 is error-free, we just need to wait for WCDL cycles till T2.  If no error has been detected within WCDL cycles, then the execution before T1 is ensured to be error-free. Otherwise, an error must have been detected within the cycles, which indicates the execution prior to T1 has been corrupted.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Based on this soft error verification, we can achieve error containment by only releasing verified data, let’s see how the state-of-the-art work can do core-level containment [click]</a:t>
            </a:r>
          </a:p>
        </p:txBody>
      </p:sp>
      <p:sp>
        <p:nvSpPr>
          <p:cNvPr id="4" name="Slide Number Placeholder 3"/>
          <p:cNvSpPr>
            <a:spLocks noGrp="1"/>
          </p:cNvSpPr>
          <p:nvPr>
            <p:ph type="sldNum" sz="quarter" idx="5"/>
          </p:nvPr>
        </p:nvSpPr>
        <p:spPr/>
        <p:txBody>
          <a:bodyPr/>
          <a:lstStyle/>
          <a:p>
            <a:fld id="{9E420758-0572-0948-BC66-823DA4FB7C08}" type="slidenum">
              <a:rPr lang="en-US" smtClean="0"/>
              <a:t>5</a:t>
            </a:fld>
            <a:endParaRPr lang="en-US" dirty="0"/>
          </a:p>
        </p:txBody>
      </p:sp>
    </p:spTree>
    <p:extLst>
      <p:ext uri="{BB962C8B-B14F-4D97-AF65-F5344CB8AC3E}">
        <p14:creationId xmlns:p14="http://schemas.microsoft.com/office/powerpoint/2010/main" val="301816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kern="1200" baseline="0" dirty="0">
                <a:solidFill>
                  <a:schemeClr val="tx1"/>
                </a:solidFill>
                <a:effectLst/>
                <a:latin typeface="+mn-lt"/>
                <a:ea typeface="+mn-ea"/>
                <a:cs typeface="+mn-cs"/>
              </a:rPr>
              <a:t>To contain error in the core so as not to corrupt data in ECC-protected memory, [click] Turnstile repurposes the store buffer in the core as gated store buffer, GSB such that Turnstile can control the release of the entries in the GSB without releasing any unverified data to the cache. [click] In this way, no error escapes from core to the cache.</a:t>
            </a:r>
          </a:p>
          <a:p>
            <a:endParaRPr lang="en-US" dirty="0"/>
          </a:p>
          <a:p>
            <a:r>
              <a:rPr lang="en-US" dirty="0"/>
              <a:t>Let’s see how turnstile works. [click]</a:t>
            </a:r>
          </a:p>
        </p:txBody>
      </p:sp>
      <p:sp>
        <p:nvSpPr>
          <p:cNvPr id="4" name="Slide Number Placeholder 3"/>
          <p:cNvSpPr>
            <a:spLocks noGrp="1"/>
          </p:cNvSpPr>
          <p:nvPr>
            <p:ph type="sldNum" sz="quarter" idx="5"/>
          </p:nvPr>
        </p:nvSpPr>
        <p:spPr/>
        <p:txBody>
          <a:bodyPr/>
          <a:lstStyle/>
          <a:p>
            <a:fld id="{9E420758-0572-0948-BC66-823DA4FB7C08}" type="slidenum">
              <a:rPr lang="en-US" smtClean="0"/>
              <a:t>6</a:t>
            </a:fld>
            <a:endParaRPr lang="en-US" dirty="0"/>
          </a:p>
        </p:txBody>
      </p:sp>
    </p:spTree>
    <p:extLst>
      <p:ext uri="{BB962C8B-B14F-4D97-AF65-F5344CB8AC3E}">
        <p14:creationId xmlns:p14="http://schemas.microsoft.com/office/powerpoint/2010/main" val="375915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GSB is limited, turnstile achieves core level error containment in region-level by [click] partitioning the program [click] into a series of regions with GSB size in mind. </a:t>
            </a:r>
            <a:r>
              <a:rPr lang="en-US" altLang="zh-CN" sz="1200" b="0" i="0" kern="1200" baseline="0" dirty="0">
                <a:solidFill>
                  <a:schemeClr val="tx1"/>
                </a:solidFill>
                <a:effectLst/>
                <a:latin typeface="+mn-lt"/>
                <a:ea typeface="+mn-ea"/>
                <a:cs typeface="+mn-cs"/>
              </a:rPr>
              <a:t>So that number of stores in each region is less than the GSB size.</a:t>
            </a:r>
          </a:p>
          <a:p>
            <a:endParaRPr lang="en-US" altLang="zh-CN" sz="1200" b="0" i="0" kern="1200" baseline="0" dirty="0">
              <a:solidFill>
                <a:schemeClr val="tx1"/>
              </a:solidFill>
              <a:effectLst/>
              <a:latin typeface="+mn-lt"/>
              <a:ea typeface="+mn-ea"/>
              <a:cs typeface="+mn-cs"/>
            </a:endParaRPr>
          </a:p>
          <a:p>
            <a:r>
              <a:rPr lang="en-US" altLang="zh-CN" sz="1200" b="0" i="0" kern="1200" baseline="0" dirty="0">
                <a:solidFill>
                  <a:schemeClr val="tx1"/>
                </a:solidFill>
                <a:effectLst/>
                <a:latin typeface="+mn-lt"/>
                <a:ea typeface="+mn-ea"/>
                <a:cs typeface="+mn-cs"/>
              </a:rPr>
              <a:t>[click, click] When the program is executed in a [click] region-by-region manner, [click] GSB buffers those unverified stores in each region. </a:t>
            </a:r>
          </a:p>
          <a:p>
            <a:endParaRPr lang="en-US" altLang="zh-CN" sz="1200" b="0" i="0" kern="1200" baseline="0" dirty="0">
              <a:solidFill>
                <a:schemeClr val="tx1"/>
              </a:solidFill>
              <a:effectLst/>
              <a:latin typeface="+mn-lt"/>
              <a:ea typeface="+mn-ea"/>
              <a:cs typeface="+mn-cs"/>
            </a:endParaRPr>
          </a:p>
          <a:p>
            <a:r>
              <a:rPr lang="en-US" altLang="zh-CN" sz="1200" b="0" i="0" kern="1200" baseline="0" dirty="0">
                <a:solidFill>
                  <a:schemeClr val="tx1"/>
                </a:solidFill>
                <a:effectLst/>
                <a:latin typeface="+mn-lt"/>
                <a:ea typeface="+mn-ea"/>
                <a:cs typeface="+mn-cs"/>
              </a:rPr>
              <a:t>[click] assume there is an error happens in  region 2, which will be detected later.</a:t>
            </a:r>
          </a:p>
          <a:p>
            <a:endParaRPr lang="en-US" altLang="zh-CN" sz="1200" b="0" i="0" kern="1200" baseline="0" dirty="0">
              <a:solidFill>
                <a:schemeClr val="tx1"/>
              </a:solidFill>
              <a:effectLst/>
              <a:latin typeface="+mn-lt"/>
              <a:ea typeface="+mn-ea"/>
              <a:cs typeface="+mn-cs"/>
            </a:endParaRPr>
          </a:p>
          <a:p>
            <a:r>
              <a:rPr lang="en-US" altLang="zh-CN" sz="1200" b="0" i="0" kern="1200" baseline="0" dirty="0">
                <a:solidFill>
                  <a:schemeClr val="tx1"/>
                </a:solidFill>
                <a:effectLst/>
                <a:latin typeface="+mn-lt"/>
                <a:ea typeface="+mn-ea"/>
                <a:cs typeface="+mn-cs"/>
              </a:rPr>
              <a:t>[click] At time t3, region 1 is verified to be error-free after spending WCDL cycles since the end of region 1. Therefore, [click] those stores of region 1 here, store A and B , can be safely released to the memory.</a:t>
            </a:r>
          </a:p>
          <a:p>
            <a:endParaRPr lang="en-US" altLang="zh-CN" sz="1200" b="0" i="0" kern="1200" baseline="0" dirty="0">
              <a:solidFill>
                <a:schemeClr val="tx1"/>
              </a:solidFill>
              <a:effectLst/>
              <a:latin typeface="+mn-lt"/>
              <a:ea typeface="+mn-ea"/>
              <a:cs typeface="+mn-cs"/>
            </a:endParaRPr>
          </a:p>
          <a:p>
            <a:r>
              <a:rPr lang="en-US" altLang="zh-CN" sz="1200" b="0" i="0" kern="1200" baseline="0" dirty="0">
                <a:solidFill>
                  <a:schemeClr val="tx1"/>
                </a:solidFill>
                <a:effectLst/>
                <a:latin typeface="+mn-lt"/>
                <a:ea typeface="+mn-ea"/>
                <a:cs typeface="+mn-cs"/>
              </a:rPr>
              <a:t>[click] At time t4, [click] acoustic sensor detects an error, however, region 2 has not been verified yet because WCDL cycles haven't  been passed yet since the end of region 2. Turnstile then [click] squashes every stores in the GSB after last verified region boundary. Then, [click] the program rolls back to the last verified region boundary.</a:t>
            </a:r>
          </a:p>
          <a:p>
            <a:endParaRPr lang="en-US" altLang="zh-CN" sz="1200" b="0" i="0" kern="1200" baseline="0" dirty="0">
              <a:solidFill>
                <a:schemeClr val="tx1"/>
              </a:solidFill>
              <a:effectLst/>
              <a:latin typeface="+mn-lt"/>
              <a:ea typeface="+mn-ea"/>
              <a:cs typeface="+mn-cs"/>
            </a:endParaRPr>
          </a:p>
          <a:p>
            <a:r>
              <a:rPr lang="en-US" altLang="zh-CN" sz="1200" b="0" i="0" kern="1200" baseline="0" dirty="0">
                <a:solidFill>
                  <a:schemeClr val="tx1"/>
                </a:solidFill>
                <a:effectLst/>
                <a:latin typeface="+mn-lt"/>
                <a:ea typeface="+mn-ea"/>
                <a:cs typeface="+mn-cs"/>
              </a:rPr>
              <a:t>[click] in this way which we call store verification, turnstile can verify the memory state as part of program status.</a:t>
            </a:r>
          </a:p>
          <a:p>
            <a:endParaRPr lang="en-US" altLang="zh-CN" sz="1200" b="0" i="0" kern="1200" baseline="0" dirty="0">
              <a:solidFill>
                <a:schemeClr val="tx1"/>
              </a:solidFill>
              <a:effectLst/>
              <a:latin typeface="+mn-lt"/>
              <a:ea typeface="+mn-ea"/>
              <a:cs typeface="+mn-cs"/>
            </a:endParaRPr>
          </a:p>
          <a:p>
            <a:r>
              <a:rPr lang="en-US" altLang="zh-CN" sz="1200" b="0" i="0" kern="1200" baseline="0" dirty="0">
                <a:solidFill>
                  <a:schemeClr val="tx1"/>
                </a:solidFill>
                <a:effectLst/>
                <a:latin typeface="+mn-lt"/>
                <a:ea typeface="+mn-ea"/>
                <a:cs typeface="+mn-cs"/>
              </a:rPr>
              <a:t>[click] The remaining question is how Turnstile verifies the register state which is also part of program status? [click]</a:t>
            </a: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7</a:t>
            </a:fld>
            <a:endParaRPr lang="zh-CN" altLang="en-US"/>
          </a:p>
        </p:txBody>
      </p:sp>
    </p:spTree>
    <p:extLst>
      <p:ext uri="{BB962C8B-B14F-4D97-AF65-F5344CB8AC3E}">
        <p14:creationId xmlns:p14="http://schemas.microsoft.com/office/powerpoint/2010/main" val="257549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To verify register status, [click] turnstile identifies the live-out registers in each region, here, r1 in the region 0 and r2 in the region 1 as both of them will be used in region 2.</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[click]  Then Turnstile compiler checkpoints those live out registers with [click] a checkpoint store after their definitions. In this way, [click] Turnstile turns the register verification into memory verification.</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We assume [click] region 0 and [click] region 1 are both verified, [click] and a soft error is detected in region 2. Turnstile only needs to rollback to the last verified region boundary.</a:t>
            </a:r>
          </a:p>
          <a:p>
            <a:r>
              <a:rPr lang="en-US" sz="1200" b="0" i="0" kern="1200" baseline="0" dirty="0">
                <a:solidFill>
                  <a:schemeClr val="tx1"/>
                </a:solidFill>
                <a:effectLst/>
                <a:latin typeface="+mn-lt"/>
                <a:ea typeface="+mn-ea"/>
                <a:cs typeface="+mn-cs"/>
              </a:rPr>
              <a:t>Remember that the memory state remains the same as all the stores after the last verified region are squashed. The checkpointed register state in the memory also remain intact because we turn register verification into memory verification.</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[click] Before rolling back to the last verified region boundary, [click] turnstile needs to first recover the register state by simply reloading checkpoint register values, here., r1 and r2, from checkpoint storage in memory. [click] Then we can go back to the last verified region boundary for recovery.</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However, turnstile doesn’t work for in order cores. [click]</a:t>
            </a:r>
          </a:p>
        </p:txBody>
      </p:sp>
      <p:sp>
        <p:nvSpPr>
          <p:cNvPr id="4" name="Slide Number Placeholder 3"/>
          <p:cNvSpPr>
            <a:spLocks noGrp="1"/>
          </p:cNvSpPr>
          <p:nvPr>
            <p:ph type="sldNum" sz="quarter" idx="10"/>
          </p:nvPr>
        </p:nvSpPr>
        <p:spPr/>
        <p:txBody>
          <a:bodyPr/>
          <a:lstStyle/>
          <a:p>
            <a:fld id="{CC2647B7-5BF1-4651-AE87-9036F07C116C}" type="slidenum">
              <a:rPr lang="zh-CN" altLang="en-US" smtClean="0"/>
              <a:pPr/>
              <a:t>8</a:t>
            </a:fld>
            <a:endParaRPr lang="zh-CN" altLang="en-US"/>
          </a:p>
        </p:txBody>
      </p:sp>
    </p:spTree>
    <p:extLst>
      <p:ext uri="{BB962C8B-B14F-4D97-AF65-F5344CB8AC3E}">
        <p14:creationId xmlns:p14="http://schemas.microsoft.com/office/powerpoint/2010/main" val="4045974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Given that in-order core is usually deployed in the embedded systems for critical tasks, e.g., spying drone, bionic bird, wearables, and portable military devices, where power-efficiency and weight are the two of most important design factors. The prior work Turnstile is a potentially appealing solution to protecting in-orders against soft errors.</a:t>
            </a:r>
          </a:p>
          <a:p>
            <a:endParaRPr lang="en-US" dirty="0"/>
          </a:p>
          <a:p>
            <a:r>
              <a:rPr lang="en-US" dirty="0"/>
              <a:t>[click] However, the prior work turnstile is not applicable to the in-order cores, let’s see the reasons  [click].</a:t>
            </a:r>
          </a:p>
        </p:txBody>
      </p:sp>
      <p:sp>
        <p:nvSpPr>
          <p:cNvPr id="4" name="Slide Number Placeholder 3"/>
          <p:cNvSpPr>
            <a:spLocks noGrp="1"/>
          </p:cNvSpPr>
          <p:nvPr>
            <p:ph type="sldNum" sz="quarter" idx="5"/>
          </p:nvPr>
        </p:nvSpPr>
        <p:spPr/>
        <p:txBody>
          <a:bodyPr/>
          <a:lstStyle/>
          <a:p>
            <a:fld id="{9E420758-0572-0948-BC66-823DA4FB7C08}" type="slidenum">
              <a:rPr lang="en-US" smtClean="0"/>
              <a:t>9</a:t>
            </a:fld>
            <a:endParaRPr lang="en-US" dirty="0"/>
          </a:p>
        </p:txBody>
      </p:sp>
    </p:spTree>
    <p:extLst>
      <p:ext uri="{BB962C8B-B14F-4D97-AF65-F5344CB8AC3E}">
        <p14:creationId xmlns:p14="http://schemas.microsoft.com/office/powerpoint/2010/main" val="257525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2E6F-9F4E-4655-931D-9FE0A693D171}"/>
              </a:ext>
            </a:extLst>
          </p:cNvPr>
          <p:cNvSpPr>
            <a:spLocks noGrp="1"/>
          </p:cNvSpPr>
          <p:nvPr>
            <p:ph type="ctrTitle"/>
          </p:nvPr>
        </p:nvSpPr>
        <p:spPr>
          <a:xfrm>
            <a:off x="1524000" y="1122363"/>
            <a:ext cx="9144000" cy="2387600"/>
          </a:xfrm>
        </p:spPr>
        <p:txBody>
          <a:bodyPr anchor="b"/>
          <a:lstStyle>
            <a:lvl1pPr algn="ctr">
              <a:defRPr sz="6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40DD0C-1C7A-4EB5-893E-89209A250E42}"/>
              </a:ext>
            </a:extLst>
          </p:cNvPr>
          <p:cNvSpPr>
            <a:spLocks noGrp="1"/>
          </p:cNvSpPr>
          <p:nvPr>
            <p:ph type="subTitle" idx="1"/>
          </p:nvPr>
        </p:nvSpPr>
        <p:spPr>
          <a:xfrm>
            <a:off x="1524000" y="3602038"/>
            <a:ext cx="9144000"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FB73E4-5AEB-4B02-85C8-73D7397ECDF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A7105FF-25C7-6240-BA24-EC40B6DDAA13}" type="datetime1">
              <a:rPr lang="en-US" smtClean="0"/>
              <a:pPr/>
              <a:t>10/3/21</a:t>
            </a:fld>
            <a:endParaRPr lang="en-US"/>
          </a:p>
        </p:txBody>
      </p:sp>
      <p:sp>
        <p:nvSpPr>
          <p:cNvPr id="5" name="Footer Placeholder 4">
            <a:extLst>
              <a:ext uri="{FF2B5EF4-FFF2-40B4-BE49-F238E27FC236}">
                <a16:creationId xmlns:a16="http://schemas.microsoft.com/office/drawing/2014/main" id="{DE48C379-697A-43B1-A6D1-D1A199D0A831}"/>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83FB8E7A-4070-47EC-AFBF-4BD4AD30D47F}"/>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255010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2885-14AD-47E9-A80F-49DAC9637C17}"/>
              </a:ext>
            </a:extLst>
          </p:cNvPr>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309FF32E-FDE7-4A47-881E-ECFC373CC6D7}"/>
              </a:ext>
            </a:extLst>
          </p:cNvPr>
          <p:cNvSpPr>
            <a:spLocks noGrp="1"/>
          </p:cNvSpPr>
          <p:nvPr>
            <p:ph type="body" orient="vert" idx="1"/>
          </p:nvPr>
        </p:nvSpPr>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52217-161F-4565-B88A-F40CDE6D7514}"/>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AE199AE-3376-8640-B516-82DFC9D42671}" type="datetime1">
              <a:rPr lang="en-US" smtClean="0"/>
              <a:pPr/>
              <a:t>10/3/21</a:t>
            </a:fld>
            <a:endParaRPr lang="en-US"/>
          </a:p>
        </p:txBody>
      </p:sp>
      <p:sp>
        <p:nvSpPr>
          <p:cNvPr id="5" name="Footer Placeholder 4">
            <a:extLst>
              <a:ext uri="{FF2B5EF4-FFF2-40B4-BE49-F238E27FC236}">
                <a16:creationId xmlns:a16="http://schemas.microsoft.com/office/drawing/2014/main" id="{421F933E-0FC9-4B54-BFD0-97D1FF886BE3}"/>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38C0B729-9526-407D-8F10-99C9E975C87A}"/>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333401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55A6-FAF3-4BE9-A37C-59CF4F787AF3}"/>
              </a:ext>
            </a:extLst>
          </p:cNvPr>
          <p:cNvSpPr>
            <a:spLocks noGrp="1"/>
          </p:cNvSpPr>
          <p:nvPr>
            <p:ph type="title" orient="vert"/>
          </p:nvPr>
        </p:nvSpPr>
        <p:spPr>
          <a:xfrm>
            <a:off x="8724900" y="365125"/>
            <a:ext cx="2628900" cy="5811838"/>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42B86473-0AD6-4D39-B2B0-835D14E5C8ED}"/>
              </a:ext>
            </a:extLst>
          </p:cNvPr>
          <p:cNvSpPr>
            <a:spLocks noGrp="1"/>
          </p:cNvSpPr>
          <p:nvPr>
            <p:ph type="body" orient="vert" idx="1"/>
          </p:nvPr>
        </p:nvSpPr>
        <p:spPr>
          <a:xfrm>
            <a:off x="838200" y="365125"/>
            <a:ext cx="7734300" cy="5811838"/>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915C4-FB27-487A-90E4-D093092F6F65}"/>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0D6FCF2F-36B0-8F41-A6C6-C9C039A0CE3C}" type="datetime1">
              <a:rPr lang="en-US" smtClean="0"/>
              <a:pPr/>
              <a:t>10/3/21</a:t>
            </a:fld>
            <a:endParaRPr lang="en-US"/>
          </a:p>
        </p:txBody>
      </p:sp>
      <p:sp>
        <p:nvSpPr>
          <p:cNvPr id="5" name="Footer Placeholder 4">
            <a:extLst>
              <a:ext uri="{FF2B5EF4-FFF2-40B4-BE49-F238E27FC236}">
                <a16:creationId xmlns:a16="http://schemas.microsoft.com/office/drawing/2014/main" id="{8E34D677-D105-4ED0-A942-D21422C277B2}"/>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8EBFDCB1-D22E-48E5-A21B-15DE48B180D4}"/>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222132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DC68-6205-4502-A7A8-63F842BBF1FA}"/>
              </a:ext>
            </a:extLst>
          </p:cNvPr>
          <p:cNvSpPr>
            <a:spLocks noGrp="1"/>
          </p:cNvSpPr>
          <p:nvPr>
            <p:ph type="title"/>
          </p:nvPr>
        </p:nvSpPr>
        <p:spPr>
          <a:xfrm>
            <a:off x="0" y="0"/>
            <a:ext cx="9655629" cy="69411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5D4D970-7EF1-4706-AC83-D2664FCEF923}"/>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503D562-C030-4961-842C-8EA73EF493A5}"/>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093270C-3D48-6F4C-962E-E9C40794EA4F}" type="datetime1">
              <a:rPr lang="en-US" smtClean="0"/>
              <a:pPr/>
              <a:t>10/3/21</a:t>
            </a:fld>
            <a:endParaRPr lang="en-US" dirty="0"/>
          </a:p>
        </p:txBody>
      </p:sp>
      <p:sp>
        <p:nvSpPr>
          <p:cNvPr id="5" name="Footer Placeholder 4">
            <a:extLst>
              <a:ext uri="{FF2B5EF4-FFF2-40B4-BE49-F238E27FC236}">
                <a16:creationId xmlns:a16="http://schemas.microsoft.com/office/drawing/2014/main" id="{91181B88-B90B-459B-8B19-DEE21BCA7CF9}"/>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54th IEEE/ACM International Symposium on Microarchitecture</a:t>
            </a:r>
          </a:p>
        </p:txBody>
      </p:sp>
      <p:sp>
        <p:nvSpPr>
          <p:cNvPr id="6" name="Slide Number Placeholder 5">
            <a:extLst>
              <a:ext uri="{FF2B5EF4-FFF2-40B4-BE49-F238E27FC236}">
                <a16:creationId xmlns:a16="http://schemas.microsoft.com/office/drawing/2014/main" id="{758DDE5D-0768-4260-8A7F-333A0F0652A3}"/>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dirty="0"/>
          </a:p>
        </p:txBody>
      </p:sp>
    </p:spTree>
    <p:extLst>
      <p:ext uri="{BB962C8B-B14F-4D97-AF65-F5344CB8AC3E}">
        <p14:creationId xmlns:p14="http://schemas.microsoft.com/office/powerpoint/2010/main" val="387418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210CF-FE50-469A-AB7A-B85714EDEA99}"/>
              </a:ext>
            </a:extLst>
          </p:cNvPr>
          <p:cNvSpPr>
            <a:spLocks noGrp="1"/>
          </p:cNvSpPr>
          <p:nvPr>
            <p:ph type="title"/>
          </p:nvPr>
        </p:nvSpPr>
        <p:spPr>
          <a:xfrm>
            <a:off x="831850" y="1709738"/>
            <a:ext cx="10515600" cy="2852737"/>
          </a:xfrm>
        </p:spPr>
        <p:txBody>
          <a:bodyPr anchor="b"/>
          <a:lstStyle>
            <a:lvl1pPr>
              <a:defRPr sz="6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72185DB-C605-409F-BBE6-4AD52BACA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F151C01-A12D-455F-8119-FF95D9B2920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1A7187F1-171C-9241-ABFF-3D7BE69A9CEE}" type="datetime1">
              <a:rPr lang="en-US" smtClean="0"/>
              <a:pPr/>
              <a:t>10/3/21</a:t>
            </a:fld>
            <a:endParaRPr lang="en-US"/>
          </a:p>
        </p:txBody>
      </p:sp>
      <p:sp>
        <p:nvSpPr>
          <p:cNvPr id="5" name="Footer Placeholder 4">
            <a:extLst>
              <a:ext uri="{FF2B5EF4-FFF2-40B4-BE49-F238E27FC236}">
                <a16:creationId xmlns:a16="http://schemas.microsoft.com/office/drawing/2014/main" id="{612A2BDD-5B99-4C1E-A4E1-1CD814FE9C2E}"/>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FF486B77-9E01-43B9-BEB7-9B29FCAF17EA}"/>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53793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3A2A-72AE-4BAC-BBAA-33C95D2FAB4C}"/>
              </a:ext>
            </a:extLst>
          </p:cNvPr>
          <p:cNvSpPr>
            <a:spLocks noGrp="1"/>
          </p:cNvSpPr>
          <p:nvPr>
            <p:ph type="title"/>
          </p:nvPr>
        </p:nvSpPr>
        <p:spPr>
          <a:xfrm>
            <a:off x="0" y="0"/>
            <a:ext cx="9655629" cy="69411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EBD40DA-F5D5-40E1-B009-3B29D570FE64}"/>
              </a:ext>
            </a:extLst>
          </p:cNvPr>
          <p:cNvSpPr>
            <a:spLocks noGrp="1"/>
          </p:cNvSpPr>
          <p:nvPr>
            <p:ph sz="half" idx="1"/>
          </p:nvPr>
        </p:nvSpPr>
        <p:spPr>
          <a:xfrm>
            <a:off x="838200" y="1825625"/>
            <a:ext cx="5181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259A82D-08B7-49E6-B49F-F59A9E0897CA}"/>
              </a:ext>
            </a:extLst>
          </p:cNvPr>
          <p:cNvSpPr>
            <a:spLocks noGrp="1"/>
          </p:cNvSpPr>
          <p:nvPr>
            <p:ph sz="half" idx="2"/>
          </p:nvPr>
        </p:nvSpPr>
        <p:spPr>
          <a:xfrm>
            <a:off x="6172200" y="1825625"/>
            <a:ext cx="5181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050DB14-CCF5-410D-B0B6-80BDF153D94B}"/>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4B218C31-088E-6D4B-BFBA-13C245D6832C}" type="datetime1">
              <a:rPr lang="en-US" smtClean="0"/>
              <a:pPr/>
              <a:t>10/3/21</a:t>
            </a:fld>
            <a:endParaRPr lang="en-US"/>
          </a:p>
        </p:txBody>
      </p:sp>
      <p:sp>
        <p:nvSpPr>
          <p:cNvPr id="6" name="Footer Placeholder 5">
            <a:extLst>
              <a:ext uri="{FF2B5EF4-FFF2-40B4-BE49-F238E27FC236}">
                <a16:creationId xmlns:a16="http://schemas.microsoft.com/office/drawing/2014/main" id="{BB16A00E-E025-4DB1-B985-E3F335C6ACD9}"/>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7" name="Slide Number Placeholder 6">
            <a:extLst>
              <a:ext uri="{FF2B5EF4-FFF2-40B4-BE49-F238E27FC236}">
                <a16:creationId xmlns:a16="http://schemas.microsoft.com/office/drawing/2014/main" id="{BFA94FAB-B093-47EB-87F3-0A82A6A168B6}"/>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30555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0F7B-BE85-4746-AD74-E3F420E20793}"/>
              </a:ext>
            </a:extLst>
          </p:cNvPr>
          <p:cNvSpPr>
            <a:spLocks noGrp="1"/>
          </p:cNvSpPr>
          <p:nvPr>
            <p:ph type="title"/>
          </p:nvPr>
        </p:nvSpPr>
        <p:spPr>
          <a:xfrm>
            <a:off x="0" y="0"/>
            <a:ext cx="10515600"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4AC7080-BCDF-437E-BBDF-F765E34F3903}"/>
              </a:ext>
            </a:extLst>
          </p:cNvPr>
          <p:cNvSpPr>
            <a:spLocks noGrp="1"/>
          </p:cNvSpPr>
          <p:nvPr>
            <p:ph type="body" idx="1"/>
          </p:nvPr>
        </p:nvSpPr>
        <p:spPr>
          <a:xfrm>
            <a:off x="839788" y="1681163"/>
            <a:ext cx="51577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74060-5742-42A4-8A1D-B0D210A12A6F}"/>
              </a:ext>
            </a:extLst>
          </p:cNvPr>
          <p:cNvSpPr>
            <a:spLocks noGrp="1"/>
          </p:cNvSpPr>
          <p:nvPr>
            <p:ph sz="half" idx="2"/>
          </p:nvPr>
        </p:nvSpPr>
        <p:spPr>
          <a:xfrm>
            <a:off x="839788" y="2505075"/>
            <a:ext cx="51577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99FF7-DBAF-4015-9C12-8AA8C947AF49}"/>
              </a:ext>
            </a:extLst>
          </p:cNvPr>
          <p:cNvSpPr>
            <a:spLocks noGrp="1"/>
          </p:cNvSpPr>
          <p:nvPr>
            <p:ph type="body" sz="quarter" idx="3"/>
          </p:nvPr>
        </p:nvSpPr>
        <p:spPr>
          <a:xfrm>
            <a:off x="6172200" y="1681163"/>
            <a:ext cx="5183188"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0EAA7-13B5-44BA-9E10-0566E4B09E7A}"/>
              </a:ext>
            </a:extLst>
          </p:cNvPr>
          <p:cNvSpPr>
            <a:spLocks noGrp="1"/>
          </p:cNvSpPr>
          <p:nvPr>
            <p:ph sz="quarter" idx="4"/>
          </p:nvPr>
        </p:nvSpPr>
        <p:spPr>
          <a:xfrm>
            <a:off x="6172200" y="2505075"/>
            <a:ext cx="5183188"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FCE263-3411-4B10-8D0B-8BE07342404A}"/>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CB0A49B1-EDEB-B040-95AC-29834C20B0CF}" type="datetime1">
              <a:rPr lang="en-US" smtClean="0"/>
              <a:pPr/>
              <a:t>10/3/21</a:t>
            </a:fld>
            <a:endParaRPr lang="en-US"/>
          </a:p>
        </p:txBody>
      </p:sp>
      <p:sp>
        <p:nvSpPr>
          <p:cNvPr id="8" name="Footer Placeholder 7">
            <a:extLst>
              <a:ext uri="{FF2B5EF4-FFF2-40B4-BE49-F238E27FC236}">
                <a16:creationId xmlns:a16="http://schemas.microsoft.com/office/drawing/2014/main" id="{33E61381-30B5-4A98-B8CA-70B852FAFE95}"/>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9" name="Slide Number Placeholder 8">
            <a:extLst>
              <a:ext uri="{FF2B5EF4-FFF2-40B4-BE49-F238E27FC236}">
                <a16:creationId xmlns:a16="http://schemas.microsoft.com/office/drawing/2014/main" id="{63AEE641-7B6C-450E-BE45-94940B9397DE}"/>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19581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8933-F905-4D80-9EE4-49C63987E28B}"/>
              </a:ext>
            </a:extLst>
          </p:cNvPr>
          <p:cNvSpPr>
            <a:spLocks noGrp="1"/>
          </p:cNvSpPr>
          <p:nvPr>
            <p:ph type="title"/>
          </p:nvPr>
        </p:nvSpPr>
        <p:spPr>
          <a:xfrm>
            <a:off x="0" y="0"/>
            <a:ext cx="9655629" cy="69411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1C737299-DEF4-419D-8608-04B91314D049}"/>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C295963-D273-C74D-834B-A797EF15DAAA}" type="datetime1">
              <a:rPr lang="en-US" smtClean="0"/>
              <a:pPr/>
              <a:t>10/3/21</a:t>
            </a:fld>
            <a:endParaRPr lang="en-US"/>
          </a:p>
        </p:txBody>
      </p:sp>
      <p:sp>
        <p:nvSpPr>
          <p:cNvPr id="4" name="Footer Placeholder 3">
            <a:extLst>
              <a:ext uri="{FF2B5EF4-FFF2-40B4-BE49-F238E27FC236}">
                <a16:creationId xmlns:a16="http://schemas.microsoft.com/office/drawing/2014/main" id="{7246AE54-C0F9-4C1B-9845-2A7D3EC14248}"/>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5" name="Slide Number Placeholder 4">
            <a:extLst>
              <a:ext uri="{FF2B5EF4-FFF2-40B4-BE49-F238E27FC236}">
                <a16:creationId xmlns:a16="http://schemas.microsoft.com/office/drawing/2014/main" id="{40D961F2-377A-4F39-B67B-E22267490826}"/>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53699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75B88-56CF-4F8D-8379-E24EFDDC3BD5}"/>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DE89BEC8-4E80-B54C-B5C3-DC618F8706E7}" type="datetime1">
              <a:rPr lang="en-US" smtClean="0"/>
              <a:pPr/>
              <a:t>10/3/21</a:t>
            </a:fld>
            <a:endParaRPr lang="en-US"/>
          </a:p>
        </p:txBody>
      </p:sp>
      <p:sp>
        <p:nvSpPr>
          <p:cNvPr id="3" name="Footer Placeholder 2">
            <a:extLst>
              <a:ext uri="{FF2B5EF4-FFF2-40B4-BE49-F238E27FC236}">
                <a16:creationId xmlns:a16="http://schemas.microsoft.com/office/drawing/2014/main" id="{4993F9BA-82AB-42A9-AF59-2AED077AB441}"/>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918FB4E3-0397-47A4-BCF7-B53B2E59B77D}"/>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301680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FEAC-54FA-4FB0-853B-0FA8D69C8509}"/>
              </a:ext>
            </a:extLst>
          </p:cNvPr>
          <p:cNvSpPr>
            <a:spLocks noGrp="1"/>
          </p:cNvSpPr>
          <p:nvPr>
            <p:ph type="title"/>
          </p:nvPr>
        </p:nvSpPr>
        <p:spPr>
          <a:xfrm>
            <a:off x="839788" y="457200"/>
            <a:ext cx="3932237" cy="1600200"/>
          </a:xfrm>
        </p:spPr>
        <p:txBody>
          <a:bodyPr anchor="b"/>
          <a:lstStyle>
            <a:lvl1pPr>
              <a:defRPr sz="32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A523592-3480-42BB-97C3-2F5D2A8086BC}"/>
              </a:ext>
            </a:extLst>
          </p:cNvPr>
          <p:cNvSpPr>
            <a:spLocks noGrp="1"/>
          </p:cNvSpPr>
          <p:nvPr>
            <p:ph idx="1"/>
          </p:nvPr>
        </p:nvSpPr>
        <p:spPr>
          <a:xfrm>
            <a:off x="5183188" y="987425"/>
            <a:ext cx="6172200" cy="4873625"/>
          </a:xfrm>
        </p:spPr>
        <p:txBody>
          <a:bodyPr/>
          <a:lstStyle>
            <a:lvl1pPr>
              <a:defRPr sz="3200">
                <a:latin typeface="Tahoma" panose="020B0604030504040204" pitchFamily="34" charset="0"/>
                <a:ea typeface="Tahoma" panose="020B0604030504040204" pitchFamily="34" charset="0"/>
                <a:cs typeface="Tahoma" panose="020B0604030504040204" pitchFamily="34" charset="0"/>
              </a:defRPr>
            </a:lvl1pPr>
            <a:lvl2pPr>
              <a:defRPr sz="28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E4EA90-225D-4D54-8CA5-021A0B66118A}"/>
              </a:ext>
            </a:extLst>
          </p:cNvPr>
          <p:cNvSpPr>
            <a:spLocks noGrp="1"/>
          </p:cNvSpPr>
          <p:nvPr>
            <p:ph type="body" sz="half" idx="2"/>
          </p:nvPr>
        </p:nvSpPr>
        <p:spPr>
          <a:xfrm>
            <a:off x="839788" y="2057400"/>
            <a:ext cx="3932237" cy="3811588"/>
          </a:xfrm>
        </p:spPr>
        <p:txBody>
          <a:bodyPr/>
          <a:lstStyle>
            <a:lvl1pPr marL="0" indent="0">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DC463-B8EA-4904-911F-E5959762FEBA}"/>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A0A0740-E193-834C-8237-53BE815BDD2D}" type="datetime1">
              <a:rPr lang="en-US" smtClean="0"/>
              <a:pPr/>
              <a:t>10/3/21</a:t>
            </a:fld>
            <a:endParaRPr lang="en-US"/>
          </a:p>
        </p:txBody>
      </p:sp>
      <p:sp>
        <p:nvSpPr>
          <p:cNvPr id="6" name="Footer Placeholder 5">
            <a:extLst>
              <a:ext uri="{FF2B5EF4-FFF2-40B4-BE49-F238E27FC236}">
                <a16:creationId xmlns:a16="http://schemas.microsoft.com/office/drawing/2014/main" id="{E5819993-C114-4E31-8438-AC75A5F3DEA0}"/>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7" name="Slide Number Placeholder 6">
            <a:extLst>
              <a:ext uri="{FF2B5EF4-FFF2-40B4-BE49-F238E27FC236}">
                <a16:creationId xmlns:a16="http://schemas.microsoft.com/office/drawing/2014/main" id="{EE2FDAF4-6D20-4F8D-B184-763FEAD91B30}"/>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198757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D723-8061-4138-900A-3E3A07B3CD0E}"/>
              </a:ext>
            </a:extLst>
          </p:cNvPr>
          <p:cNvSpPr>
            <a:spLocks noGrp="1"/>
          </p:cNvSpPr>
          <p:nvPr>
            <p:ph type="title"/>
          </p:nvPr>
        </p:nvSpPr>
        <p:spPr>
          <a:xfrm>
            <a:off x="839788" y="457200"/>
            <a:ext cx="3932237" cy="1600200"/>
          </a:xfrm>
        </p:spPr>
        <p:txBody>
          <a:bodyPr anchor="b"/>
          <a:lstStyle>
            <a:lvl1pPr>
              <a:defRPr sz="32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EB06B69-2167-4BD6-96C4-D9B6DEA390E5}"/>
              </a:ext>
            </a:extLst>
          </p:cNvPr>
          <p:cNvSpPr>
            <a:spLocks noGrp="1"/>
          </p:cNvSpPr>
          <p:nvPr>
            <p:ph type="pic" idx="1"/>
          </p:nvPr>
        </p:nvSpPr>
        <p:spPr>
          <a:xfrm>
            <a:off x="5183188" y="987425"/>
            <a:ext cx="6172200" cy="4873625"/>
          </a:xfrm>
        </p:spPr>
        <p:txBody>
          <a:bodyPr/>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A6404E-3D2A-49E6-9BC7-0318662F2107}"/>
              </a:ext>
            </a:extLst>
          </p:cNvPr>
          <p:cNvSpPr>
            <a:spLocks noGrp="1"/>
          </p:cNvSpPr>
          <p:nvPr>
            <p:ph type="body" sz="half" idx="2"/>
          </p:nvPr>
        </p:nvSpPr>
        <p:spPr>
          <a:xfrm>
            <a:off x="839788" y="2057400"/>
            <a:ext cx="3932237" cy="3811588"/>
          </a:xfrm>
        </p:spPr>
        <p:txBody>
          <a:bodyPr/>
          <a:lstStyle>
            <a:lvl1pPr marL="0" indent="0">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EA6DD2-E767-4900-9035-E1C5EDD9360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9EFA441-E6E7-4345-B215-7061511BC43B}" type="datetime1">
              <a:rPr lang="en-US" smtClean="0"/>
              <a:pPr/>
              <a:t>10/3/21</a:t>
            </a:fld>
            <a:endParaRPr lang="en-US"/>
          </a:p>
        </p:txBody>
      </p:sp>
      <p:sp>
        <p:nvSpPr>
          <p:cNvPr id="6" name="Footer Placeholder 5">
            <a:extLst>
              <a:ext uri="{FF2B5EF4-FFF2-40B4-BE49-F238E27FC236}">
                <a16:creationId xmlns:a16="http://schemas.microsoft.com/office/drawing/2014/main" id="{8BBE4B98-B99D-4128-BA63-4E542CA27364}"/>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p>
        </p:txBody>
      </p:sp>
      <p:sp>
        <p:nvSpPr>
          <p:cNvPr id="7" name="Slide Number Placeholder 6">
            <a:extLst>
              <a:ext uri="{FF2B5EF4-FFF2-40B4-BE49-F238E27FC236}">
                <a16:creationId xmlns:a16="http://schemas.microsoft.com/office/drawing/2014/main" id="{19E4C372-88B0-4F92-92FF-2F817BCA2179}"/>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a:p>
        </p:txBody>
      </p:sp>
    </p:spTree>
    <p:extLst>
      <p:ext uri="{BB962C8B-B14F-4D97-AF65-F5344CB8AC3E}">
        <p14:creationId xmlns:p14="http://schemas.microsoft.com/office/powerpoint/2010/main" val="292854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1B123-0E00-4ED4-BF7B-7ADCD0F7CE25}"/>
              </a:ext>
            </a:extLst>
          </p:cNvPr>
          <p:cNvSpPr>
            <a:spLocks noGrp="1"/>
          </p:cNvSpPr>
          <p:nvPr>
            <p:ph type="title"/>
          </p:nvPr>
        </p:nvSpPr>
        <p:spPr>
          <a:xfrm>
            <a:off x="0" y="0"/>
            <a:ext cx="9655629" cy="6941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C17CB4F-A1FB-432E-8F71-B9CAF85F174C}"/>
              </a:ext>
            </a:extLst>
          </p:cNvPr>
          <p:cNvSpPr>
            <a:spLocks noGrp="1"/>
          </p:cNvSpPr>
          <p:nvPr>
            <p:ph type="body" idx="1"/>
          </p:nvPr>
        </p:nvSpPr>
        <p:spPr>
          <a:xfrm>
            <a:off x="41728" y="960903"/>
            <a:ext cx="12147731" cy="53040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E654B1-1D3E-4B1C-A182-762E8FED1398}"/>
              </a:ext>
            </a:extLst>
          </p:cNvPr>
          <p:cNvSpPr>
            <a:spLocks noGrp="1"/>
          </p:cNvSpPr>
          <p:nvPr>
            <p:ph type="dt" sz="half" idx="2"/>
          </p:nvPr>
        </p:nvSpPr>
        <p:spPr>
          <a:xfrm>
            <a:off x="838200" y="642892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7AA7B7A-F390-B84D-888B-772BCD68E5BC}" type="datetime1">
              <a:rPr lang="en-US" smtClean="0"/>
              <a:pPr/>
              <a:t>10/3/21</a:t>
            </a:fld>
            <a:endParaRPr lang="en-US" dirty="0"/>
          </a:p>
        </p:txBody>
      </p:sp>
      <p:sp>
        <p:nvSpPr>
          <p:cNvPr id="5" name="Footer Placeholder 4">
            <a:extLst>
              <a:ext uri="{FF2B5EF4-FFF2-40B4-BE49-F238E27FC236}">
                <a16:creationId xmlns:a16="http://schemas.microsoft.com/office/drawing/2014/main" id="{EBE0CE5C-152A-41F9-B8BB-A80152DBDDCA}"/>
              </a:ext>
            </a:extLst>
          </p:cNvPr>
          <p:cNvSpPr>
            <a:spLocks noGrp="1"/>
          </p:cNvSpPr>
          <p:nvPr>
            <p:ph type="ftr" sz="quarter" idx="3"/>
          </p:nvPr>
        </p:nvSpPr>
        <p:spPr>
          <a:xfrm>
            <a:off x="3779520" y="6373548"/>
            <a:ext cx="4373880" cy="420498"/>
          </a:xfrm>
          <a:prstGeom prst="rect">
            <a:avLst/>
          </a:prstGeom>
        </p:spPr>
        <p:txBody>
          <a:bodyPr vert="horz" lIns="91440" tIns="45720" rIns="91440" bIns="45720" rtlCol="0" anchor="ctr"/>
          <a:lstStyle>
            <a:lvl1pPr algn="ctr">
              <a:defRPr sz="18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54th IEEE/ACM International Symposium on Microarchitecture</a:t>
            </a:r>
            <a:endParaRPr lang="en-US" dirty="0"/>
          </a:p>
        </p:txBody>
      </p:sp>
      <p:sp>
        <p:nvSpPr>
          <p:cNvPr id="6" name="Slide Number Placeholder 5">
            <a:extLst>
              <a:ext uri="{FF2B5EF4-FFF2-40B4-BE49-F238E27FC236}">
                <a16:creationId xmlns:a16="http://schemas.microsoft.com/office/drawing/2014/main" id="{FC41B0C6-20AA-4E8A-BBBD-1E089AAF7A01}"/>
              </a:ext>
            </a:extLst>
          </p:cNvPr>
          <p:cNvSpPr>
            <a:spLocks noGrp="1"/>
          </p:cNvSpPr>
          <p:nvPr>
            <p:ph type="sldNum" sz="quarter" idx="4"/>
          </p:nvPr>
        </p:nvSpPr>
        <p:spPr>
          <a:xfrm>
            <a:off x="8610600" y="6428920"/>
            <a:ext cx="2743200" cy="365125"/>
          </a:xfrm>
          <a:prstGeom prst="rect">
            <a:avLst/>
          </a:prstGeom>
        </p:spPr>
        <p:txBody>
          <a:bodyPr vert="horz" lIns="91440" tIns="45720" rIns="91440" bIns="45720" rtlCol="0" anchor="ctr"/>
          <a:lstStyle>
            <a:lvl1pPr algn="r">
              <a:defRPr sz="1800" b="0" i="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BEF5F9A7-FFD9-4159-A58F-AE73538ED447}" type="slidenum">
              <a:rPr lang="en-US" smtClean="0"/>
              <a:pPr/>
              <a:t>‹#›</a:t>
            </a:fld>
            <a:endParaRPr lang="en-US" dirty="0"/>
          </a:p>
        </p:txBody>
      </p:sp>
      <p:sp>
        <p:nvSpPr>
          <p:cNvPr id="7" name="object 7" descr="Purdue University Logo" title="Purdue University Logo">
            <a:extLst>
              <a:ext uri="{FF2B5EF4-FFF2-40B4-BE49-F238E27FC236}">
                <a16:creationId xmlns:a16="http://schemas.microsoft.com/office/drawing/2014/main" id="{C8B78A54-7187-40F3-B3A1-A1F6EBBB1584}"/>
              </a:ext>
            </a:extLst>
          </p:cNvPr>
          <p:cNvSpPr/>
          <p:nvPr userDrawn="1"/>
        </p:nvSpPr>
        <p:spPr>
          <a:xfrm>
            <a:off x="10340990" y="189036"/>
            <a:ext cx="1575904" cy="470673"/>
          </a:xfrm>
          <a:prstGeom prst="rect">
            <a:avLst/>
          </a:prstGeom>
          <a:blipFill>
            <a:blip r:embed="rId13" cstate="print"/>
            <a:stretch>
              <a:fillRect/>
            </a:stretch>
          </a:blipFill>
        </p:spPr>
        <p:txBody>
          <a:bodyPr wrap="square" lIns="0" tIns="0" rIns="0" bIns="0" rtlCol="0"/>
          <a:lstStyle/>
          <a:p>
            <a:endParaRPr b="0" i="0">
              <a:latin typeface="Tahoma" panose="020B0604030504040204" pitchFamily="34" charset="0"/>
              <a:ea typeface="Tahoma" panose="020B0604030504040204" pitchFamily="34" charset="0"/>
              <a:cs typeface="Tahoma" panose="020B0604030504040204" pitchFamily="34" charset="0"/>
            </a:endParaRPr>
          </a:p>
        </p:txBody>
      </p:sp>
      <p:sp>
        <p:nvSpPr>
          <p:cNvPr id="11" name="object 95">
            <a:extLst>
              <a:ext uri="{FF2B5EF4-FFF2-40B4-BE49-F238E27FC236}">
                <a16:creationId xmlns:a16="http://schemas.microsoft.com/office/drawing/2014/main" id="{3A04983A-3BE9-4191-9A56-37CD35078BF5}"/>
              </a:ext>
            </a:extLst>
          </p:cNvPr>
          <p:cNvSpPr/>
          <p:nvPr userDrawn="1"/>
        </p:nvSpPr>
        <p:spPr>
          <a:xfrm>
            <a:off x="-2541" y="6310084"/>
            <a:ext cx="12192000" cy="18288"/>
          </a:xfrm>
          <a:custGeom>
            <a:avLst/>
            <a:gdLst/>
            <a:ahLst/>
            <a:cxnLst/>
            <a:rect l="l" t="t" r="r" b="b"/>
            <a:pathLst>
              <a:path w="9144000" h="73659">
                <a:moveTo>
                  <a:pt x="0" y="73151"/>
                </a:moveTo>
                <a:lnTo>
                  <a:pt x="9144000" y="73151"/>
                </a:lnTo>
                <a:lnTo>
                  <a:pt x="9144000" y="0"/>
                </a:lnTo>
                <a:lnTo>
                  <a:pt x="0" y="0"/>
                </a:lnTo>
                <a:lnTo>
                  <a:pt x="0" y="73151"/>
                </a:lnTo>
                <a:close/>
              </a:path>
            </a:pathLst>
          </a:custGeom>
          <a:solidFill>
            <a:srgbClr val="231F20"/>
          </a:solidFill>
        </p:spPr>
        <p:txBody>
          <a:bodyPr wrap="square" lIns="0" tIns="0" rIns="0" bIns="0" rtlCol="0"/>
          <a:lstStyle/>
          <a:p>
            <a:endParaRPr sz="1800" b="0" i="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8710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gif"/><Relationship Id="rId5" Type="http://schemas.openxmlformats.org/officeDocument/2006/relationships/image" Target="../media/image14.tiff"/><Relationship Id="rId4" Type="http://schemas.openxmlformats.org/officeDocument/2006/relationships/image" Target="../media/image13.sv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FD0C90D-FA58-45E7-A18E-CBAB04F2C036}"/>
              </a:ext>
            </a:extLst>
          </p:cNvPr>
          <p:cNvSpPr txBox="1">
            <a:spLocks/>
          </p:cNvSpPr>
          <p:nvPr/>
        </p:nvSpPr>
        <p:spPr>
          <a:xfrm>
            <a:off x="0" y="585216"/>
            <a:ext cx="12170228" cy="2057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Turnpike: Lightweight Soft Error Resilience for In-Order Cores</a:t>
            </a:r>
          </a:p>
        </p:txBody>
      </p:sp>
      <mc:AlternateContent xmlns:mc="http://schemas.openxmlformats.org/markup-compatibility/2006" xmlns:a14="http://schemas.microsoft.com/office/drawing/2010/main">
        <mc:Choice Requires="a14">
          <p:sp>
            <p:nvSpPr>
              <p:cNvPr id="52" name="Text Placeholder 2">
                <a:extLst>
                  <a:ext uri="{FF2B5EF4-FFF2-40B4-BE49-F238E27FC236}">
                    <a16:creationId xmlns:a16="http://schemas.microsoft.com/office/drawing/2014/main" id="{4975810B-9D21-4BC4-9E08-8845CFFFC61D}"/>
                  </a:ext>
                </a:extLst>
              </p:cNvPr>
              <p:cNvSpPr txBox="1">
                <a:spLocks/>
              </p:cNvSpPr>
              <p:nvPr/>
            </p:nvSpPr>
            <p:spPr>
              <a:xfrm>
                <a:off x="1371600" y="2564918"/>
                <a:ext cx="9448799" cy="37078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 xmlns:m="http://schemas.openxmlformats.org/officeDocument/2006/math">
                    <m:r>
                      <m:rPr>
                        <m:sty m:val="p"/>
                      </m:rPr>
                      <a:rPr lang="en-US" sz="3200" b="0" i="0" smtClean="0">
                        <a:latin typeface="Cambria Math" panose="02040503050406030204" pitchFamily="18" charset="0"/>
                      </a:rPr>
                      <m:t>Jianping</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Zen</m:t>
                    </m:r>
                    <m:sSup>
                      <m:sSupPr>
                        <m:ctrlPr>
                          <a:rPr lang="en-US" sz="3200" i="1" smtClean="0">
                            <a:latin typeface="Cambria Math" panose="02040503050406030204" pitchFamily="18" charset="0"/>
                          </a:rPr>
                        </m:ctrlPr>
                      </m:sSupPr>
                      <m:e>
                        <m:r>
                          <m:rPr>
                            <m:sty m:val="p"/>
                          </m:rPr>
                          <a:rPr lang="en-US" sz="3200" b="0" i="0" smtClean="0">
                            <a:latin typeface="Cambria Math" panose="02040503050406030204" pitchFamily="18" charset="0"/>
                          </a:rPr>
                          <m:t>g</m:t>
                        </m:r>
                      </m:e>
                      <m:sup>
                        <m:r>
                          <a:rPr lang="en-US" sz="3200" b="0" i="0" smtClean="0">
                            <a:latin typeface="Cambria Math" panose="02040503050406030204" pitchFamily="18" charset="0"/>
                          </a:rPr>
                          <m:t>1</m:t>
                        </m:r>
                      </m:sup>
                    </m:sSup>
                  </m:oMath>
                </a14:m>
                <a:r>
                  <a:rPr lang="en-US" sz="3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3200" b="0" i="1" smtClean="0">
                            <a:latin typeface="Cambria Math" panose="02040503050406030204" pitchFamily="18" charset="0"/>
                          </a:rPr>
                        </m:ctrlPr>
                      </m:sSupPr>
                      <m:e>
                        <m:r>
                          <m:rPr>
                            <m:sty m:val="p"/>
                          </m:rPr>
                          <a:rPr lang="en-US" sz="3200" b="0" i="0" smtClean="0">
                            <a:latin typeface="Cambria Math" panose="02040503050406030204" pitchFamily="18" charset="0"/>
                          </a:rPr>
                          <m:t>Hongjune</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Kim</m:t>
                        </m:r>
                      </m:e>
                      <m:sup>
                        <m:r>
                          <a:rPr lang="en-US" sz="3200" b="0" i="1" smtClean="0">
                            <a:latin typeface="Cambria Math" panose="02040503050406030204" pitchFamily="18" charset="0"/>
                          </a:rPr>
                          <m:t>2</m:t>
                        </m:r>
                      </m:sup>
                    </m:sSup>
                  </m:oMath>
                </a14:m>
                <a:r>
                  <a:rPr lang="en-US" sz="3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3200" i="1" dirty="0" smtClean="0">
                            <a:latin typeface="Cambria Math" panose="02040503050406030204" pitchFamily="18" charset="0"/>
                            <a:ea typeface="Tahoma" panose="020B0604030504040204" pitchFamily="34" charset="0"/>
                            <a:cs typeface="Tahoma" panose="020B0604030504040204" pitchFamily="34" charset="0"/>
                          </a:rPr>
                        </m:ctrlPr>
                      </m:sSupPr>
                      <m:e>
                        <m:r>
                          <m:rPr>
                            <m:sty m:val="p"/>
                          </m:rPr>
                          <a:rPr lang="en-US" sz="3200" b="0" i="0" dirty="0" smtClean="0">
                            <a:latin typeface="Cambria Math" panose="02040503050406030204" pitchFamily="18" charset="0"/>
                            <a:ea typeface="Tahoma" panose="020B0604030504040204" pitchFamily="34" charset="0"/>
                            <a:cs typeface="Tahoma" panose="020B0604030504040204" pitchFamily="34" charset="0"/>
                          </a:rPr>
                          <m:t>Jaejin</m:t>
                        </m:r>
                        <m:r>
                          <a:rPr lang="en-US" sz="3200" b="0" i="0" dirty="0" smtClean="0">
                            <a:latin typeface="Cambria Math" panose="02040503050406030204" pitchFamily="18" charset="0"/>
                            <a:ea typeface="Tahoma" panose="020B0604030504040204" pitchFamily="34" charset="0"/>
                            <a:cs typeface="Tahoma" panose="020B0604030504040204" pitchFamily="34" charset="0"/>
                          </a:rPr>
                          <m:t> </m:t>
                        </m:r>
                        <m:r>
                          <m:rPr>
                            <m:sty m:val="p"/>
                          </m:rPr>
                          <a:rPr lang="en-US" sz="3200" b="0" i="0" dirty="0" smtClean="0">
                            <a:latin typeface="Cambria Math" panose="02040503050406030204" pitchFamily="18" charset="0"/>
                            <a:ea typeface="Tahoma" panose="020B0604030504040204" pitchFamily="34" charset="0"/>
                            <a:cs typeface="Tahoma" panose="020B0604030504040204" pitchFamily="34" charset="0"/>
                          </a:rPr>
                          <m:t>Lee</m:t>
                        </m:r>
                      </m:e>
                      <m:sup>
                        <m:r>
                          <a:rPr lang="en-US" sz="3200" b="0" i="1" dirty="0" smtClean="0">
                            <a:latin typeface="Cambria Math" panose="02040503050406030204" pitchFamily="18" charset="0"/>
                            <a:ea typeface="Tahoma" panose="020B0604030504040204" pitchFamily="34" charset="0"/>
                            <a:cs typeface="Tahoma" panose="020B0604030504040204" pitchFamily="34" charset="0"/>
                          </a:rPr>
                          <m:t>2</m:t>
                        </m:r>
                      </m:sup>
                    </m:sSup>
                  </m:oMath>
                </a14:m>
                <a:r>
                  <a:rPr lang="en-US" sz="3200" dirty="0">
                    <a:latin typeface="Tahoma" panose="020B0604030504040204" pitchFamily="34" charset="0"/>
                    <a:ea typeface="Tahoma" panose="020B0604030504040204" pitchFamily="34" charset="0"/>
                    <a:cs typeface="Tahoma" panose="020B0604030504040204" pitchFamily="34" charset="0"/>
                  </a:rPr>
                  <a:t>,</a:t>
                </a:r>
              </a:p>
              <a:p>
                <a:pPr marL="0" indent="0" algn="ctr">
                  <a:buNone/>
                </a:pPr>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Changhee</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Jun</m:t>
                      </m:r>
                      <m:sSup>
                        <m:sSupPr>
                          <m:ctrlPr>
                            <a:rPr lang="en-US" sz="3200" i="1" smtClean="0">
                              <a:latin typeface="Cambria Math" panose="02040503050406030204" pitchFamily="18" charset="0"/>
                            </a:rPr>
                          </m:ctrlPr>
                        </m:sSupPr>
                        <m:e>
                          <m:r>
                            <m:rPr>
                              <m:sty m:val="p"/>
                            </m:rPr>
                            <a:rPr lang="en-US" sz="3200" b="0" i="0" smtClean="0">
                              <a:latin typeface="Cambria Math" panose="02040503050406030204" pitchFamily="18" charset="0"/>
                            </a:rPr>
                            <m:t>g</m:t>
                          </m:r>
                        </m:e>
                        <m:sup>
                          <m:r>
                            <a:rPr lang="en-US" sz="3200" b="0" i="0" smtClean="0">
                              <a:latin typeface="Cambria Math" panose="02040503050406030204" pitchFamily="18" charset="0"/>
                            </a:rPr>
                            <m:t>1</m:t>
                          </m:r>
                        </m:sup>
                      </m:sSup>
                    </m:oMath>
                  </m:oMathPara>
                </a14:m>
                <a:endParaRPr lang="en-US" sz="3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3200" b="0" i="1" dirty="0">
                  <a:latin typeface="Tahoma" panose="020B0604030504040204" pitchFamily="34" charset="0"/>
                  <a:ea typeface="Tahoma" panose="020B0604030504040204" pitchFamily="34" charset="0"/>
                  <a:cs typeface="Tahoma" panose="020B0604030504040204" pitchFamily="34" charset="0"/>
                </a:endParaRPr>
              </a:p>
              <a:p>
                <a:pPr marL="0" indent="0" algn="ctr">
                  <a:buNone/>
                </a:pPr>
                <a14:m>
                  <m:oMathPara xmlns:m="http://schemas.openxmlformats.org/officeDocument/2006/math">
                    <m:oMathParaPr>
                      <m:jc m:val="centerGroup"/>
                    </m:oMathParaPr>
                    <m:oMath xmlns:m="http://schemas.openxmlformats.org/officeDocument/2006/math">
                      <m:sSup>
                        <m:sSupPr>
                          <m:ctrlPr>
                            <a:rPr lang="en-US" sz="3200" b="0" i="1" smtClean="0">
                              <a:latin typeface="Cambria Math" panose="02040503050406030204" pitchFamily="18" charset="0"/>
                            </a:rPr>
                          </m:ctrlPr>
                        </m:sSupPr>
                        <m:e/>
                        <m:sup>
                          <m:r>
                            <a:rPr lang="en-US" sz="3200" b="0" i="0" smtClean="0">
                              <a:latin typeface="Cambria Math" panose="02040503050406030204" pitchFamily="18" charset="0"/>
                            </a:rPr>
                            <m:t>1</m:t>
                          </m:r>
                        </m:sup>
                      </m:sSup>
                      <m:r>
                        <m:rPr>
                          <m:sty m:val="p"/>
                        </m:rPr>
                        <a:rPr lang="en-US" sz="3200" b="0" i="0" smtClean="0">
                          <a:latin typeface="Cambria Math" panose="02040503050406030204" pitchFamily="18" charset="0"/>
                        </a:rPr>
                        <m:t>Purdue</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University</m:t>
                      </m:r>
                    </m:oMath>
                  </m:oMathPara>
                </a14:m>
                <a:endParaRPr lang="en-US" sz="3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14:m>
                  <m:oMathPara xmlns:m="http://schemas.openxmlformats.org/officeDocument/2006/math">
                    <m:oMathParaPr>
                      <m:jc m:val="center"/>
                    </m:oMathParaPr>
                    <m:oMath xmlns:m="http://schemas.openxmlformats.org/officeDocument/2006/math">
                      <m:sSup>
                        <m:sSupPr>
                          <m:ctrlPr>
                            <a:rPr lang="en-US" sz="3200" i="1">
                              <a:latin typeface="Cambria Math" panose="02040503050406030204" pitchFamily="18" charset="0"/>
                            </a:rPr>
                          </m:ctrlPr>
                        </m:sSupPr>
                        <m:e/>
                        <m:sup>
                          <m:r>
                            <a:rPr lang="en-US" sz="3200" b="0" i="0" smtClean="0">
                              <a:latin typeface="Cambria Math" panose="02040503050406030204" pitchFamily="18" charset="0"/>
                            </a:rPr>
                            <m:t>2</m:t>
                          </m:r>
                        </m:sup>
                      </m:sSup>
                      <m:r>
                        <m:rPr>
                          <m:sty m:val="p"/>
                        </m:rPr>
                        <a:rPr lang="en-US" sz="3200" b="0" i="0" smtClean="0">
                          <a:latin typeface="Cambria Math" panose="02040503050406030204" pitchFamily="18" charset="0"/>
                        </a:rPr>
                        <m:t>Seoul</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National</m:t>
                      </m:r>
                      <m:r>
                        <a:rPr lang="en-US" sz="3200" i="0">
                          <a:latin typeface="Cambria Math" panose="02040503050406030204" pitchFamily="18" charset="0"/>
                        </a:rPr>
                        <m:t> </m:t>
                      </m:r>
                      <m:r>
                        <m:rPr>
                          <m:sty m:val="p"/>
                        </m:rPr>
                        <a:rPr lang="en-US" sz="3200" i="0">
                          <a:latin typeface="Cambria Math" panose="02040503050406030204" pitchFamily="18" charset="0"/>
                        </a:rPr>
                        <m:t>University</m:t>
                      </m:r>
                    </m:oMath>
                  </m:oMathPara>
                </a14:m>
                <a:endParaRPr lang="en-US" sz="3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3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2" name="Text Placeholder 2">
                <a:extLst>
                  <a:ext uri="{FF2B5EF4-FFF2-40B4-BE49-F238E27FC236}">
                    <a16:creationId xmlns:a16="http://schemas.microsoft.com/office/drawing/2014/main" id="{4975810B-9D21-4BC4-9E08-8845CFFFC61D}"/>
                  </a:ext>
                </a:extLst>
              </p:cNvPr>
              <p:cNvSpPr txBox="1">
                <a:spLocks noRot="1" noChangeAspect="1" noMove="1" noResize="1" noEditPoints="1" noAdjustHandles="1" noChangeArrowheads="1" noChangeShapeType="1" noTextEdit="1"/>
              </p:cNvSpPr>
              <p:nvPr/>
            </p:nvSpPr>
            <p:spPr>
              <a:xfrm>
                <a:off x="1371600" y="2564918"/>
                <a:ext cx="9448799" cy="3707865"/>
              </a:xfrm>
              <a:prstGeom prst="rect">
                <a:avLst/>
              </a:prstGeom>
              <a:blipFill>
                <a:blip r:embed="rId3"/>
                <a:stretch>
                  <a:fillRect t="-307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A738202-64F3-6A41-BB1E-EB1233193990}"/>
              </a:ext>
            </a:extLst>
          </p:cNvPr>
          <p:cNvSpPr>
            <a:spLocks noGrp="1"/>
          </p:cNvSpPr>
          <p:nvPr>
            <p:ph type="ftr" sz="quarter" idx="11"/>
          </p:nvPr>
        </p:nvSpPr>
        <p:spPr/>
        <p:txBody>
          <a:bodyPr/>
          <a:lstStyle/>
          <a:p>
            <a:r>
              <a:rPr lang="en-US"/>
              <a:t>54th IEEE/ACM International Symposium on Microarchitecture</a:t>
            </a:r>
          </a:p>
        </p:txBody>
      </p:sp>
      <p:sp>
        <p:nvSpPr>
          <p:cNvPr id="5" name="Slide Number Placeholder 4">
            <a:extLst>
              <a:ext uri="{FF2B5EF4-FFF2-40B4-BE49-F238E27FC236}">
                <a16:creationId xmlns:a16="http://schemas.microsoft.com/office/drawing/2014/main" id="{CA4C57CF-B5FA-F445-A875-DF7FE12A1122}"/>
              </a:ext>
            </a:extLst>
          </p:cNvPr>
          <p:cNvSpPr>
            <a:spLocks noGrp="1"/>
          </p:cNvSpPr>
          <p:nvPr>
            <p:ph type="sldNum" sz="quarter" idx="12"/>
          </p:nvPr>
        </p:nvSpPr>
        <p:spPr/>
        <p:txBody>
          <a:bodyPr/>
          <a:lstStyle/>
          <a:p>
            <a:fld id="{BEF5F9A7-FFD9-4159-A58F-AE73538ED447}" type="slidenum">
              <a:rPr lang="en-US" smtClean="0"/>
              <a:t>1</a:t>
            </a:fld>
            <a:endParaRPr lang="en-US"/>
          </a:p>
        </p:txBody>
      </p:sp>
    </p:spTree>
    <p:extLst>
      <p:ext uri="{BB962C8B-B14F-4D97-AF65-F5344CB8AC3E}">
        <p14:creationId xmlns:p14="http://schemas.microsoft.com/office/powerpoint/2010/main" val="3839648102"/>
      </p:ext>
    </p:extLst>
  </p:cSld>
  <p:clrMapOvr>
    <a:masterClrMapping/>
  </p:clrMapOvr>
  <mc:AlternateContent xmlns:mc="http://schemas.openxmlformats.org/markup-compatibility/2006" xmlns:p14="http://schemas.microsoft.com/office/powerpoint/2010/main">
    <mc:Choice Requires="p14">
      <p:transition spd="slow" p14:dur="2000" advTm="4168"/>
    </mc:Choice>
    <mc:Fallback xmlns="">
      <p:transition spd="slow" advTm="41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2714168-0C4B-5A4A-856A-3A3D2E99B54D}"/>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35FD1700-D82C-504F-89ED-F716A18C60CD}"/>
              </a:ext>
            </a:extLst>
          </p:cNvPr>
          <p:cNvSpPr>
            <a:spLocks noGrp="1"/>
          </p:cNvSpPr>
          <p:nvPr>
            <p:ph type="sldNum" sz="quarter" idx="12"/>
          </p:nvPr>
        </p:nvSpPr>
        <p:spPr/>
        <p:txBody>
          <a:bodyPr/>
          <a:lstStyle/>
          <a:p>
            <a:fld id="{BEF5F9A7-FFD9-4159-A58F-AE73538ED447}" type="slidenum">
              <a:rPr lang="en-US" smtClean="0"/>
              <a:pPr/>
              <a:t>10</a:t>
            </a:fld>
            <a:endParaRPr lang="en-US" dirty="0"/>
          </a:p>
        </p:txBody>
      </p:sp>
      <p:sp>
        <p:nvSpPr>
          <p:cNvPr id="10" name="标题 1">
            <a:extLst>
              <a:ext uri="{FF2B5EF4-FFF2-40B4-BE49-F238E27FC236}">
                <a16:creationId xmlns:a16="http://schemas.microsoft.com/office/drawing/2014/main" id="{D521676B-D2C8-0342-8D8A-7755C6FFC33F}"/>
              </a:ext>
            </a:extLst>
          </p:cNvPr>
          <p:cNvSpPr txBox="1">
            <a:spLocks/>
          </p:cNvSpPr>
          <p:nvPr/>
        </p:nvSpPr>
        <p:spPr>
          <a:xfrm>
            <a:off x="-1" y="0"/>
            <a:ext cx="9336505" cy="792071"/>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Limitations of Turnstile (MICRO’16)</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pic>
        <p:nvPicPr>
          <p:cNvPr id="16" name="Graphic 15" descr="Question mark">
            <a:extLst>
              <a:ext uri="{FF2B5EF4-FFF2-40B4-BE49-F238E27FC236}">
                <a16:creationId xmlns:a16="http://schemas.microsoft.com/office/drawing/2014/main" id="{0D7DEC8C-EA18-6443-B027-A011585A4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5575" y="4788184"/>
            <a:ext cx="914400" cy="914400"/>
          </a:xfrm>
          <a:prstGeom prst="rect">
            <a:avLst/>
          </a:prstGeom>
        </p:spPr>
      </p:pic>
      <p:sp>
        <p:nvSpPr>
          <p:cNvPr id="2" name="TextBox 1">
            <a:extLst>
              <a:ext uri="{FF2B5EF4-FFF2-40B4-BE49-F238E27FC236}">
                <a16:creationId xmlns:a16="http://schemas.microsoft.com/office/drawing/2014/main" id="{12F77C15-C6E4-BD46-93F9-96576472FA68}"/>
              </a:ext>
            </a:extLst>
          </p:cNvPr>
          <p:cNvSpPr txBox="1"/>
          <p:nvPr/>
        </p:nvSpPr>
        <p:spPr>
          <a:xfrm>
            <a:off x="1379622" y="1320652"/>
            <a:ext cx="10106526" cy="5078313"/>
          </a:xfrm>
          <a:prstGeom prst="rect">
            <a:avLst/>
          </a:prstGeom>
          <a:noFill/>
        </p:spPr>
        <p:txBody>
          <a:bodyPr wrap="square" rtlCol="0">
            <a:spAutoFit/>
          </a:bodyPr>
          <a:lstStyle/>
          <a:p>
            <a:pPr marL="571500" indent="-571500">
              <a:buFont typeface="Wingdings" pitchFamily="2" charset="2"/>
              <a:buChar char="Ø"/>
            </a:pPr>
            <a:r>
              <a:rPr lang="en-US" sz="3600" dirty="0">
                <a:latin typeface="Tahoma" panose="020B0604030504040204" pitchFamily="34" charset="0"/>
                <a:ea typeface="Tahoma" panose="020B0604030504040204" pitchFamily="34" charset="0"/>
                <a:cs typeface="Tahoma" panose="020B0604030504040204" pitchFamily="34" charset="0"/>
              </a:rPr>
              <a:t>Small SB size on in-order cores leading to superfluous checkpoints, e.g., </a:t>
            </a:r>
            <a:r>
              <a:rPr lang="en-US" sz="3600" dirty="0">
                <a:solidFill>
                  <a:srgbClr val="FFC000"/>
                </a:solidFill>
                <a:latin typeface="Tahoma" panose="020B0604030504040204" pitchFamily="34" charset="0"/>
                <a:ea typeface="Tahoma" panose="020B0604030504040204" pitchFamily="34" charset="0"/>
                <a:cs typeface="Tahoma" panose="020B0604030504040204" pitchFamily="34" charset="0"/>
              </a:rPr>
              <a:t>4 on In-Order VS 40 on </a:t>
            </a:r>
            <a:r>
              <a:rPr lang="en-US" sz="3600" dirty="0" err="1">
                <a:solidFill>
                  <a:srgbClr val="FFC000"/>
                </a:solidFill>
                <a:latin typeface="Tahoma" panose="020B0604030504040204" pitchFamily="34" charset="0"/>
                <a:ea typeface="Tahoma" panose="020B0604030504040204" pitchFamily="34" charset="0"/>
                <a:cs typeface="Tahoma" panose="020B0604030504040204" pitchFamily="34" charset="0"/>
              </a:rPr>
              <a:t>OoO</a:t>
            </a:r>
            <a:r>
              <a:rPr lang="en-US" sz="3600" dirty="0">
                <a:solidFill>
                  <a:srgbClr val="FFC000"/>
                </a:solidFill>
                <a:latin typeface="Tahoma" panose="020B0604030504040204" pitchFamily="34" charset="0"/>
                <a:ea typeface="Tahoma" panose="020B0604030504040204" pitchFamily="34" charset="0"/>
                <a:cs typeface="Tahoma" panose="020B0604030504040204" pitchFamily="34" charset="0"/>
              </a:rPr>
              <a:t> cores</a:t>
            </a:r>
            <a:r>
              <a:rPr lang="en-US" sz="3600" dirty="0">
                <a:latin typeface="Tahoma" panose="020B0604030504040204" pitchFamily="34" charset="0"/>
                <a:ea typeface="Tahoma" panose="020B0604030504040204" pitchFamily="34" charset="0"/>
                <a:cs typeface="Tahoma" panose="020B0604030504040204" pitchFamily="34" charset="0"/>
              </a:rPr>
              <a:t>.</a:t>
            </a:r>
          </a:p>
          <a:p>
            <a:endParaRPr lang="en-US" sz="3600"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Wingdings" pitchFamily="2" charset="2"/>
              <a:buChar char="Ø"/>
            </a:pPr>
            <a:r>
              <a:rPr lang="en-US" sz="3600" dirty="0">
                <a:latin typeface="Tahoma" panose="020B0604030504040204" pitchFamily="34" charset="0"/>
                <a:ea typeface="Tahoma" panose="020B0604030504040204" pitchFamily="34" charset="0"/>
                <a:cs typeface="Tahoma" panose="020B0604030504040204" pitchFamily="34" charset="0"/>
              </a:rPr>
              <a:t>High SB pressure due to store verification (WCDL latency) in the SB.</a:t>
            </a:r>
          </a:p>
          <a:p>
            <a:endParaRPr lang="en-US" sz="3600"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Wingdings" pitchFamily="2" charset="2"/>
              <a:buChar char="Ø"/>
            </a:pPr>
            <a:r>
              <a:rPr lang="en-US" sz="3600" dirty="0">
                <a:latin typeface="Tahoma" panose="020B0604030504040204" pitchFamily="34" charset="0"/>
                <a:ea typeface="Tahoma" panose="020B0604030504040204" pitchFamily="34" charset="0"/>
                <a:cs typeface="Tahoma" panose="020B0604030504040204" pitchFamily="34" charset="0"/>
              </a:rPr>
              <a:t>Delayed checkpoint execution due to data-dependence.</a:t>
            </a:r>
          </a:p>
        </p:txBody>
      </p:sp>
      <p:sp>
        <p:nvSpPr>
          <p:cNvPr id="8" name="Rectangle 7">
            <a:extLst>
              <a:ext uri="{FF2B5EF4-FFF2-40B4-BE49-F238E27FC236}">
                <a16:creationId xmlns:a16="http://schemas.microsoft.com/office/drawing/2014/main" id="{50EBCFD7-5068-4B40-B910-BAAF18873B09}"/>
              </a:ext>
            </a:extLst>
          </p:cNvPr>
          <p:cNvSpPr/>
          <p:nvPr/>
        </p:nvSpPr>
        <p:spPr>
          <a:xfrm>
            <a:off x="0" y="2609340"/>
            <a:ext cx="12192000" cy="2178844"/>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Turnstile doesn’t work because of high SB pressure</a:t>
            </a:r>
          </a:p>
        </p:txBody>
      </p:sp>
    </p:spTree>
    <p:extLst>
      <p:ext uri="{BB962C8B-B14F-4D97-AF65-F5344CB8AC3E}">
        <p14:creationId xmlns:p14="http://schemas.microsoft.com/office/powerpoint/2010/main" val="134557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a16="http://schemas.microsoft.com/office/drawing/2014/main" id="{960B2CCA-73D2-824E-A80F-AD710181C279}"/>
              </a:ext>
            </a:extLst>
          </p:cNvPr>
          <p:cNvSpPr txBox="1">
            <a:spLocks/>
          </p:cNvSpPr>
          <p:nvPr/>
        </p:nvSpPr>
        <p:spPr>
          <a:xfrm>
            <a:off x="0" y="0"/>
            <a:ext cx="8361680" cy="783120"/>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Turnpike: Reduce SB Pressure</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sp>
        <p:nvSpPr>
          <p:cNvPr id="3" name="Footer Placeholder 2">
            <a:extLst>
              <a:ext uri="{FF2B5EF4-FFF2-40B4-BE49-F238E27FC236}">
                <a16:creationId xmlns:a16="http://schemas.microsoft.com/office/drawing/2014/main" id="{8B6198F6-B989-5845-9269-2293651BBB0F}"/>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A7BA02EE-4D5A-8D46-9204-13EB65BAC037}"/>
              </a:ext>
            </a:extLst>
          </p:cNvPr>
          <p:cNvSpPr>
            <a:spLocks noGrp="1"/>
          </p:cNvSpPr>
          <p:nvPr>
            <p:ph type="sldNum" sz="quarter" idx="12"/>
          </p:nvPr>
        </p:nvSpPr>
        <p:spPr/>
        <p:txBody>
          <a:bodyPr/>
          <a:lstStyle/>
          <a:p>
            <a:fld id="{BEF5F9A7-FFD9-4159-A58F-AE73538ED447}" type="slidenum">
              <a:rPr lang="en-US" smtClean="0"/>
              <a:t>11</a:t>
            </a:fld>
            <a:endParaRPr lang="en-US"/>
          </a:p>
        </p:txBody>
      </p:sp>
      <p:sp>
        <p:nvSpPr>
          <p:cNvPr id="16" name="Rounded Rectangle 15">
            <a:extLst>
              <a:ext uri="{FF2B5EF4-FFF2-40B4-BE49-F238E27FC236}">
                <a16:creationId xmlns:a16="http://schemas.microsoft.com/office/drawing/2014/main" id="{FF1C4598-6BE4-844A-BE82-BC597A73FBAB}"/>
              </a:ext>
            </a:extLst>
          </p:cNvPr>
          <p:cNvSpPr/>
          <p:nvPr/>
        </p:nvSpPr>
        <p:spPr>
          <a:xfrm>
            <a:off x="818272" y="4349225"/>
            <a:ext cx="4568757" cy="59342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#1: Store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elimination</a:t>
            </a:r>
          </a:p>
        </p:txBody>
      </p:sp>
      <p:sp>
        <p:nvSpPr>
          <p:cNvPr id="20" name="Rounded Rectangle 19">
            <a:extLst>
              <a:ext uri="{FF2B5EF4-FFF2-40B4-BE49-F238E27FC236}">
                <a16:creationId xmlns:a16="http://schemas.microsoft.com/office/drawing/2014/main" id="{2548B2E6-78A8-F242-BD8D-F68035842E5E}"/>
              </a:ext>
            </a:extLst>
          </p:cNvPr>
          <p:cNvSpPr/>
          <p:nvPr/>
        </p:nvSpPr>
        <p:spPr>
          <a:xfrm>
            <a:off x="818271" y="5117303"/>
            <a:ext cx="4568758" cy="74001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#2: Instruction</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 scheduling</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2" name="Rounded Rectangle 91">
            <a:extLst>
              <a:ext uri="{FF2B5EF4-FFF2-40B4-BE49-F238E27FC236}">
                <a16:creationId xmlns:a16="http://schemas.microsoft.com/office/drawing/2014/main" id="{2F4D5FD0-08D1-5843-AE94-6D9D3C8C66FF}"/>
              </a:ext>
            </a:extLst>
          </p:cNvPr>
          <p:cNvSpPr/>
          <p:nvPr/>
        </p:nvSpPr>
        <p:spPr>
          <a:xfrm>
            <a:off x="6950748" y="5239685"/>
            <a:ext cx="3941369" cy="5390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#3: Store </a:t>
            </a:r>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Fast Release</a:t>
            </a:r>
          </a:p>
        </p:txBody>
      </p:sp>
      <p:sp>
        <p:nvSpPr>
          <p:cNvPr id="48" name="Folded Corner 47">
            <a:extLst>
              <a:ext uri="{FF2B5EF4-FFF2-40B4-BE49-F238E27FC236}">
                <a16:creationId xmlns:a16="http://schemas.microsoft.com/office/drawing/2014/main" id="{C86F7F8B-74E4-2A4E-981F-B574ABB913C6}"/>
              </a:ext>
            </a:extLst>
          </p:cNvPr>
          <p:cNvSpPr/>
          <p:nvPr/>
        </p:nvSpPr>
        <p:spPr>
          <a:xfrm>
            <a:off x="2045715" y="1034352"/>
            <a:ext cx="1469508" cy="160298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onsolas" panose="020B0609020204030204" pitchFamily="49" charset="0"/>
                <a:cs typeface="Consolas" panose="020B0609020204030204" pitchFamily="49" charset="0"/>
              </a:rPr>
              <a:t>r1 = …</a:t>
            </a:r>
          </a:p>
          <a:p>
            <a:r>
              <a:rPr lang="en-US" sz="2400" b="1" dirty="0" err="1">
                <a:solidFill>
                  <a:schemeClr val="accent1"/>
                </a:solidFill>
                <a:latin typeface="Consolas" panose="020B0609020204030204" pitchFamily="49" charset="0"/>
                <a:cs typeface="Consolas" panose="020B0609020204030204" pitchFamily="49" charset="0"/>
              </a:rPr>
              <a:t>ckpt</a:t>
            </a:r>
            <a:r>
              <a:rPr lang="en-US" sz="2400" b="1" dirty="0">
                <a:solidFill>
                  <a:schemeClr val="accent1"/>
                </a:solidFill>
                <a:latin typeface="Consolas" panose="020B0609020204030204" pitchFamily="49" charset="0"/>
                <a:cs typeface="Consolas" panose="020B0609020204030204" pitchFamily="49" charset="0"/>
              </a:rPr>
              <a:t> r1</a:t>
            </a:r>
          </a:p>
          <a:p>
            <a:r>
              <a:rPr lang="en-US" sz="2400" dirty="0">
                <a:solidFill>
                  <a:schemeClr val="tx1"/>
                </a:solidFill>
                <a:latin typeface="Consolas" panose="020B0609020204030204" pitchFamily="49" charset="0"/>
                <a:cs typeface="Consolas" panose="020B0609020204030204" pitchFamily="49" charset="0"/>
              </a:rPr>
              <a:t>r2 = …</a:t>
            </a:r>
          </a:p>
          <a:p>
            <a:r>
              <a:rPr lang="en-US" sz="2400" dirty="0" err="1">
                <a:solidFill>
                  <a:srgbClr val="FF0000"/>
                </a:solidFill>
                <a:latin typeface="Consolas" panose="020B0609020204030204" pitchFamily="49" charset="0"/>
                <a:cs typeface="Consolas" panose="020B0609020204030204" pitchFamily="49" charset="0"/>
              </a:rPr>
              <a:t>ckpt</a:t>
            </a:r>
            <a:r>
              <a:rPr lang="en-US" sz="2400" dirty="0">
                <a:solidFill>
                  <a:srgbClr val="FF0000"/>
                </a:solidFill>
                <a:latin typeface="Consolas" panose="020B0609020204030204" pitchFamily="49" charset="0"/>
                <a:cs typeface="Consolas" panose="020B0609020204030204" pitchFamily="49" charset="0"/>
              </a:rPr>
              <a:t> r2</a:t>
            </a:r>
          </a:p>
        </p:txBody>
      </p:sp>
      <p:sp>
        <p:nvSpPr>
          <p:cNvPr id="49" name="Folded Corner 48">
            <a:extLst>
              <a:ext uri="{FF2B5EF4-FFF2-40B4-BE49-F238E27FC236}">
                <a16:creationId xmlns:a16="http://schemas.microsoft.com/office/drawing/2014/main" id="{792E241B-5DAD-7340-8678-4DF47BDD8CC4}"/>
              </a:ext>
            </a:extLst>
          </p:cNvPr>
          <p:cNvSpPr/>
          <p:nvPr/>
        </p:nvSpPr>
        <p:spPr>
          <a:xfrm>
            <a:off x="4267973" y="1031762"/>
            <a:ext cx="1465965" cy="160298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latin typeface="Consolas" panose="020B0609020204030204" pitchFamily="49" charset="0"/>
              <a:cs typeface="Consolas" panose="020B0609020204030204" pitchFamily="49" charset="0"/>
            </a:endParaRPr>
          </a:p>
          <a:p>
            <a:r>
              <a:rPr lang="en-US" sz="2400" dirty="0">
                <a:solidFill>
                  <a:schemeClr val="tx1"/>
                </a:solidFill>
                <a:latin typeface="Consolas" panose="020B0609020204030204" pitchFamily="49" charset="0"/>
                <a:cs typeface="Consolas" panose="020B0609020204030204" pitchFamily="49" charset="0"/>
              </a:rPr>
              <a:t>r1 = …</a:t>
            </a:r>
          </a:p>
          <a:p>
            <a:r>
              <a:rPr lang="en-US" sz="2400" b="1" dirty="0" err="1">
                <a:solidFill>
                  <a:schemeClr val="accent1"/>
                </a:solidFill>
                <a:latin typeface="Consolas" panose="020B0609020204030204" pitchFamily="49" charset="0"/>
                <a:cs typeface="Consolas" panose="020B0609020204030204" pitchFamily="49" charset="0"/>
              </a:rPr>
              <a:t>ckpt</a:t>
            </a:r>
            <a:r>
              <a:rPr lang="en-US" sz="2400" b="1" dirty="0">
                <a:solidFill>
                  <a:schemeClr val="accent1"/>
                </a:solidFill>
                <a:latin typeface="Consolas" panose="020B0609020204030204" pitchFamily="49" charset="0"/>
                <a:cs typeface="Consolas" panose="020B0609020204030204" pitchFamily="49" charset="0"/>
              </a:rPr>
              <a:t> r1</a:t>
            </a:r>
          </a:p>
          <a:p>
            <a:r>
              <a:rPr lang="en-US" sz="2400" dirty="0">
                <a:solidFill>
                  <a:schemeClr val="tx1"/>
                </a:solidFill>
                <a:latin typeface="Consolas" panose="020B0609020204030204" pitchFamily="49" charset="0"/>
                <a:cs typeface="Consolas" panose="020B0609020204030204" pitchFamily="49" charset="0"/>
              </a:rPr>
              <a:t>r2 = …</a:t>
            </a:r>
          </a:p>
          <a:p>
            <a:endParaRPr lang="en-US" sz="2400" dirty="0">
              <a:solidFill>
                <a:schemeClr val="tx1"/>
              </a:solidFill>
              <a:latin typeface="Consolas" panose="020B0609020204030204" pitchFamily="49" charset="0"/>
              <a:cs typeface="Consolas" panose="020B0609020204030204" pitchFamily="49" charset="0"/>
            </a:endParaRPr>
          </a:p>
          <a:p>
            <a:endParaRPr lang="en-US" sz="2400" dirty="0">
              <a:solidFill>
                <a:schemeClr val="tx1"/>
              </a:solidFill>
              <a:latin typeface="Consolas" panose="020B0609020204030204" pitchFamily="49" charset="0"/>
              <a:cs typeface="Consolas" panose="020B0609020204030204" pitchFamily="49" charset="0"/>
            </a:endParaRPr>
          </a:p>
        </p:txBody>
      </p:sp>
      <p:sp>
        <p:nvSpPr>
          <p:cNvPr id="51" name="Folded Corner 50">
            <a:extLst>
              <a:ext uri="{FF2B5EF4-FFF2-40B4-BE49-F238E27FC236}">
                <a16:creationId xmlns:a16="http://schemas.microsoft.com/office/drawing/2014/main" id="{0635EF9E-CA86-DB45-B8EF-EB7FBFD0EE9D}"/>
              </a:ext>
            </a:extLst>
          </p:cNvPr>
          <p:cNvSpPr/>
          <p:nvPr/>
        </p:nvSpPr>
        <p:spPr>
          <a:xfrm>
            <a:off x="6387860" y="1031762"/>
            <a:ext cx="1465966" cy="1602989"/>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latin typeface="Consolas" panose="020B0609020204030204" pitchFamily="49" charset="0"/>
              <a:ea typeface="Tahoma" panose="020B0604030504040204" pitchFamily="34" charset="0"/>
              <a:cs typeface="Consolas" panose="020B0609020204030204" pitchFamily="49" charset="0"/>
            </a:endParaRPr>
          </a:p>
          <a:p>
            <a:r>
              <a:rPr lang="en-US" sz="2400" dirty="0">
                <a:solidFill>
                  <a:schemeClr val="tx1"/>
                </a:solidFill>
                <a:latin typeface="Consolas" panose="020B0609020204030204" pitchFamily="49" charset="0"/>
                <a:ea typeface="Tahoma" panose="020B0604030504040204" pitchFamily="34" charset="0"/>
                <a:cs typeface="Consolas" panose="020B0609020204030204" pitchFamily="49" charset="0"/>
              </a:rPr>
              <a:t>r1 = …</a:t>
            </a:r>
          </a:p>
          <a:p>
            <a:r>
              <a:rPr lang="en-US" sz="2400" dirty="0">
                <a:solidFill>
                  <a:schemeClr val="tx1"/>
                </a:solidFill>
                <a:latin typeface="Consolas" panose="020B0609020204030204" pitchFamily="49" charset="0"/>
                <a:ea typeface="Tahoma" panose="020B0604030504040204" pitchFamily="34" charset="0"/>
                <a:cs typeface="Consolas" panose="020B0609020204030204" pitchFamily="49" charset="0"/>
              </a:rPr>
              <a:t>r2 = …</a:t>
            </a:r>
          </a:p>
          <a:p>
            <a:r>
              <a:rPr lang="en-US" sz="2400" b="1" dirty="0" err="1">
                <a:solidFill>
                  <a:schemeClr val="accent1"/>
                </a:solidFill>
                <a:latin typeface="Consolas" panose="020B0609020204030204" pitchFamily="49" charset="0"/>
                <a:ea typeface="Tahoma" panose="020B0604030504040204" pitchFamily="34" charset="0"/>
                <a:cs typeface="Consolas" panose="020B0609020204030204" pitchFamily="49" charset="0"/>
              </a:rPr>
              <a:t>ckpt</a:t>
            </a:r>
            <a:r>
              <a:rPr lang="en-US" sz="2400" b="1" dirty="0">
                <a:solidFill>
                  <a:schemeClr val="accent1"/>
                </a:solidFill>
                <a:latin typeface="Consolas" panose="020B0609020204030204" pitchFamily="49" charset="0"/>
                <a:ea typeface="Tahoma" panose="020B0604030504040204" pitchFamily="34" charset="0"/>
                <a:cs typeface="Consolas" panose="020B0609020204030204" pitchFamily="49" charset="0"/>
              </a:rPr>
              <a:t> r1</a:t>
            </a:r>
          </a:p>
          <a:p>
            <a:endParaRPr lang="en-US" sz="2400" b="1" dirty="0">
              <a:solidFill>
                <a:schemeClr val="tx1"/>
              </a:solidFill>
              <a:latin typeface="Consolas" panose="020B0609020204030204" pitchFamily="49" charset="0"/>
              <a:ea typeface="Tahoma" panose="020B0604030504040204" pitchFamily="34" charset="0"/>
              <a:cs typeface="Consolas" panose="020B0609020204030204" pitchFamily="49" charset="0"/>
            </a:endParaRPr>
          </a:p>
          <a:p>
            <a:endParaRPr lang="en-US" sz="2400" b="1" dirty="0">
              <a:solidFill>
                <a:schemeClr val="tx1"/>
              </a:solidFill>
              <a:latin typeface="Consolas" panose="020B0609020204030204" pitchFamily="49" charset="0"/>
              <a:ea typeface="Tahoma" panose="020B0604030504040204" pitchFamily="34" charset="0"/>
              <a:cs typeface="Consolas" panose="020B0609020204030204" pitchFamily="49" charset="0"/>
            </a:endParaRPr>
          </a:p>
        </p:txBody>
      </p:sp>
      <p:cxnSp>
        <p:nvCxnSpPr>
          <p:cNvPr id="32" name="Straight Arrow Connector 31">
            <a:extLst>
              <a:ext uri="{FF2B5EF4-FFF2-40B4-BE49-F238E27FC236}">
                <a16:creationId xmlns:a16="http://schemas.microsoft.com/office/drawing/2014/main" id="{9DF518F4-1388-8B4F-8BB1-0F28141254FE}"/>
              </a:ext>
            </a:extLst>
          </p:cNvPr>
          <p:cNvCxnSpPr>
            <a:cxnSpLocks/>
            <a:stCxn id="48" idx="3"/>
            <a:endCxn id="49" idx="1"/>
          </p:cNvCxnSpPr>
          <p:nvPr/>
        </p:nvCxnSpPr>
        <p:spPr>
          <a:xfrm flipV="1">
            <a:off x="3515223" y="1833257"/>
            <a:ext cx="752750" cy="2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CA2C483-332C-6147-AFFF-C87F0CABDA9F}"/>
              </a:ext>
            </a:extLst>
          </p:cNvPr>
          <p:cNvSpPr txBox="1"/>
          <p:nvPr/>
        </p:nvSpPr>
        <p:spPr>
          <a:xfrm>
            <a:off x="3554339" y="1391422"/>
            <a:ext cx="577402" cy="461665"/>
          </a:xfrm>
          <a:prstGeom prst="rect">
            <a:avLst/>
          </a:prstGeom>
          <a:noFill/>
        </p:spPr>
        <p:txBody>
          <a:bodyPr wrap="non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#1</a:t>
            </a:r>
          </a:p>
        </p:txBody>
      </p:sp>
      <p:cxnSp>
        <p:nvCxnSpPr>
          <p:cNvPr id="59" name="Straight Arrow Connector 58">
            <a:extLst>
              <a:ext uri="{FF2B5EF4-FFF2-40B4-BE49-F238E27FC236}">
                <a16:creationId xmlns:a16="http://schemas.microsoft.com/office/drawing/2014/main" id="{4AF7EFA7-A6D6-0547-AA52-B5A5749C0BAE}"/>
              </a:ext>
            </a:extLst>
          </p:cNvPr>
          <p:cNvCxnSpPr>
            <a:cxnSpLocks/>
            <a:stCxn id="49" idx="3"/>
            <a:endCxn id="51" idx="1"/>
          </p:cNvCxnSpPr>
          <p:nvPr/>
        </p:nvCxnSpPr>
        <p:spPr>
          <a:xfrm>
            <a:off x="5733938" y="1833257"/>
            <a:ext cx="6539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FF4E83F-B379-3349-9786-6878592F6F1E}"/>
              </a:ext>
            </a:extLst>
          </p:cNvPr>
          <p:cNvSpPr txBox="1"/>
          <p:nvPr/>
        </p:nvSpPr>
        <p:spPr>
          <a:xfrm>
            <a:off x="5721316" y="1425630"/>
            <a:ext cx="577402" cy="461665"/>
          </a:xfrm>
          <a:prstGeom prst="rect">
            <a:avLst/>
          </a:prstGeom>
          <a:noFill/>
        </p:spPr>
        <p:txBody>
          <a:bodyPr wrap="non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#2</a:t>
            </a:r>
          </a:p>
        </p:txBody>
      </p:sp>
      <p:cxnSp>
        <p:nvCxnSpPr>
          <p:cNvPr id="85" name="Straight Arrow Connector 84">
            <a:extLst>
              <a:ext uri="{FF2B5EF4-FFF2-40B4-BE49-F238E27FC236}">
                <a16:creationId xmlns:a16="http://schemas.microsoft.com/office/drawing/2014/main" id="{8F86427E-5845-BE47-9313-0096BA1ACDDD}"/>
              </a:ext>
            </a:extLst>
          </p:cNvPr>
          <p:cNvCxnSpPr>
            <a:cxnSpLocks/>
            <a:stCxn id="51" idx="3"/>
            <a:endCxn id="2" idx="1"/>
          </p:cNvCxnSpPr>
          <p:nvPr/>
        </p:nvCxnSpPr>
        <p:spPr>
          <a:xfrm flipV="1">
            <a:off x="7853826" y="1833256"/>
            <a:ext cx="73080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AC335D0-992F-EE48-8A49-388F0038202C}"/>
              </a:ext>
            </a:extLst>
          </p:cNvPr>
          <p:cNvSpPr txBox="1"/>
          <p:nvPr/>
        </p:nvSpPr>
        <p:spPr>
          <a:xfrm>
            <a:off x="7894468" y="1423755"/>
            <a:ext cx="577402"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a:t>
            </a:r>
          </a:p>
        </p:txBody>
      </p:sp>
      <p:sp>
        <p:nvSpPr>
          <p:cNvPr id="81" name="Rectangle 80">
            <a:extLst>
              <a:ext uri="{FF2B5EF4-FFF2-40B4-BE49-F238E27FC236}">
                <a16:creationId xmlns:a16="http://schemas.microsoft.com/office/drawing/2014/main" id="{4B49DCB1-C031-8F49-BB30-2D667E5C0B7D}"/>
              </a:ext>
            </a:extLst>
          </p:cNvPr>
          <p:cNvSpPr/>
          <p:nvPr/>
        </p:nvSpPr>
        <p:spPr>
          <a:xfrm>
            <a:off x="653150" y="3905699"/>
            <a:ext cx="4878787" cy="2004725"/>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TextBox 81">
            <a:extLst>
              <a:ext uri="{FF2B5EF4-FFF2-40B4-BE49-F238E27FC236}">
                <a16:creationId xmlns:a16="http://schemas.microsoft.com/office/drawing/2014/main" id="{DEB9A197-7A35-B64D-9EA9-DBD3AE070CE9}"/>
              </a:ext>
            </a:extLst>
          </p:cNvPr>
          <p:cNvSpPr txBox="1"/>
          <p:nvPr/>
        </p:nvSpPr>
        <p:spPr>
          <a:xfrm>
            <a:off x="702496" y="3874153"/>
            <a:ext cx="3310843" cy="461665"/>
          </a:xfrm>
          <a:prstGeom prst="rect">
            <a:avLst/>
          </a:prstGeom>
          <a:noFill/>
        </p:spPr>
        <p:txBody>
          <a:bodyPr wrap="non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Compiler Optimizations</a:t>
            </a:r>
          </a:p>
        </p:txBody>
      </p:sp>
      <p:sp>
        <p:nvSpPr>
          <p:cNvPr id="91" name="Rectangle 90">
            <a:extLst>
              <a:ext uri="{FF2B5EF4-FFF2-40B4-BE49-F238E27FC236}">
                <a16:creationId xmlns:a16="http://schemas.microsoft.com/office/drawing/2014/main" id="{E677EB5D-B3FB-5D4D-AC72-5C2C7E8DD174}"/>
              </a:ext>
            </a:extLst>
          </p:cNvPr>
          <p:cNvSpPr/>
          <p:nvPr/>
        </p:nvSpPr>
        <p:spPr>
          <a:xfrm>
            <a:off x="6126684" y="4759140"/>
            <a:ext cx="5326197" cy="1108768"/>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3" name="TextBox 82">
            <a:extLst>
              <a:ext uri="{FF2B5EF4-FFF2-40B4-BE49-F238E27FC236}">
                <a16:creationId xmlns:a16="http://schemas.microsoft.com/office/drawing/2014/main" id="{08B7D220-5261-3A4B-9B79-B55D9A0AB800}"/>
              </a:ext>
            </a:extLst>
          </p:cNvPr>
          <p:cNvSpPr txBox="1"/>
          <p:nvPr/>
        </p:nvSpPr>
        <p:spPr>
          <a:xfrm>
            <a:off x="6185463" y="4684453"/>
            <a:ext cx="2652457" cy="461665"/>
          </a:xfrm>
          <a:prstGeom prst="rect">
            <a:avLst/>
          </a:prstGeom>
          <a:noFill/>
        </p:spPr>
        <p:txBody>
          <a:bodyPr wrap="none" rtlCol="0">
            <a:sp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Hardware Support</a:t>
            </a:r>
          </a:p>
        </p:txBody>
      </p:sp>
      <p:sp>
        <p:nvSpPr>
          <p:cNvPr id="84" name="TextBox 83">
            <a:extLst>
              <a:ext uri="{FF2B5EF4-FFF2-40B4-BE49-F238E27FC236}">
                <a16:creationId xmlns:a16="http://schemas.microsoft.com/office/drawing/2014/main" id="{8C98B0A6-9077-D44A-B257-F2706345A3E9}"/>
              </a:ext>
            </a:extLst>
          </p:cNvPr>
          <p:cNvSpPr txBox="1"/>
          <p:nvPr/>
        </p:nvSpPr>
        <p:spPr>
          <a:xfrm>
            <a:off x="9347607" y="5910424"/>
            <a:ext cx="2603983"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WAR: write after read</a:t>
            </a:r>
          </a:p>
        </p:txBody>
      </p:sp>
      <p:sp>
        <p:nvSpPr>
          <p:cNvPr id="54" name="Can 53">
            <a:extLst>
              <a:ext uri="{FF2B5EF4-FFF2-40B4-BE49-F238E27FC236}">
                <a16:creationId xmlns:a16="http://schemas.microsoft.com/office/drawing/2014/main" id="{019DD4AC-0D40-1443-A63B-787CAB355ADE}"/>
              </a:ext>
            </a:extLst>
          </p:cNvPr>
          <p:cNvSpPr/>
          <p:nvPr/>
        </p:nvSpPr>
        <p:spPr>
          <a:xfrm>
            <a:off x="2261723" y="2798439"/>
            <a:ext cx="1037492" cy="829154"/>
          </a:xfrm>
          <a:prstGeom prst="can">
            <a:avLst/>
          </a:prstGeom>
          <a:gradFill flip="none" rotWithShape="1">
            <a:gsLst>
              <a:gs pos="56000">
                <a:srgbClr val="FF0000"/>
              </a:gs>
              <a:gs pos="82000">
                <a:schemeClr val="bg1"/>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a:t>
            </a:r>
            <a:r>
              <a:rPr lang="zh-CN" altLang="en-US" sz="2000" dirty="0">
                <a:solidFill>
                  <a:schemeClr val="tx1"/>
                </a:solidFill>
                <a:latin typeface="Tahoma" panose="020B0604030504040204" pitchFamily="34" charset="0"/>
                <a:cs typeface="Tahoma" panose="020B0604030504040204" pitchFamily="34" charset="0"/>
              </a:rPr>
              <a:t> </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Buffer</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5" name="Can 54">
            <a:extLst>
              <a:ext uri="{FF2B5EF4-FFF2-40B4-BE49-F238E27FC236}">
                <a16:creationId xmlns:a16="http://schemas.microsoft.com/office/drawing/2014/main" id="{2F5A8482-F884-BF41-871D-C998FD34A4C0}"/>
              </a:ext>
            </a:extLst>
          </p:cNvPr>
          <p:cNvSpPr/>
          <p:nvPr/>
        </p:nvSpPr>
        <p:spPr>
          <a:xfrm>
            <a:off x="4482820" y="2799847"/>
            <a:ext cx="1037492" cy="796864"/>
          </a:xfrm>
          <a:prstGeom prst="can">
            <a:avLst/>
          </a:prstGeom>
          <a:gradFill flip="none" rotWithShape="1">
            <a:gsLst>
              <a:gs pos="45000">
                <a:srgbClr val="FF0000"/>
              </a:gs>
              <a:gs pos="67000">
                <a:schemeClr val="bg1"/>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a:t>
            </a:r>
            <a:r>
              <a:rPr lang="zh-CN" altLang="en-US" sz="2000" dirty="0">
                <a:solidFill>
                  <a:schemeClr val="tx1"/>
                </a:solidFill>
                <a:latin typeface="Tahoma" panose="020B0604030504040204" pitchFamily="34" charset="0"/>
                <a:cs typeface="Tahoma" panose="020B0604030504040204" pitchFamily="34" charset="0"/>
              </a:rPr>
              <a:t> </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Buffer</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7" name="Can 56">
            <a:extLst>
              <a:ext uri="{FF2B5EF4-FFF2-40B4-BE49-F238E27FC236}">
                <a16:creationId xmlns:a16="http://schemas.microsoft.com/office/drawing/2014/main" id="{6F86A368-8AFC-294F-A9B9-62762707E9EB}"/>
              </a:ext>
            </a:extLst>
          </p:cNvPr>
          <p:cNvSpPr/>
          <p:nvPr/>
        </p:nvSpPr>
        <p:spPr>
          <a:xfrm>
            <a:off x="6628259" y="2816056"/>
            <a:ext cx="985167" cy="800658"/>
          </a:xfrm>
          <a:prstGeom prst="can">
            <a:avLst/>
          </a:prstGeom>
          <a:gradFill flip="none" rotWithShape="1">
            <a:gsLst>
              <a:gs pos="39000">
                <a:srgbClr val="FF0000"/>
              </a:gs>
              <a:gs pos="46000">
                <a:schemeClr val="bg1"/>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a:t>
            </a:r>
            <a:r>
              <a:rPr lang="zh-CN" altLang="en-US" sz="2000" dirty="0">
                <a:solidFill>
                  <a:schemeClr val="tx1"/>
                </a:solidFill>
                <a:latin typeface="Tahoma" panose="020B0604030504040204" pitchFamily="34" charset="0"/>
                <a:cs typeface="Tahoma" panose="020B0604030504040204" pitchFamily="34" charset="0"/>
              </a:rPr>
              <a:t> </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Buffer</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8" name="Can 57">
            <a:extLst>
              <a:ext uri="{FF2B5EF4-FFF2-40B4-BE49-F238E27FC236}">
                <a16:creationId xmlns:a16="http://schemas.microsoft.com/office/drawing/2014/main" id="{E80E51AD-3E65-1F40-BD2D-BC2B2C1CF88A}"/>
              </a:ext>
            </a:extLst>
          </p:cNvPr>
          <p:cNvSpPr/>
          <p:nvPr/>
        </p:nvSpPr>
        <p:spPr>
          <a:xfrm>
            <a:off x="8861104" y="2798439"/>
            <a:ext cx="981023" cy="800658"/>
          </a:xfrm>
          <a:prstGeom prst="can">
            <a:avLst/>
          </a:prstGeom>
          <a:gradFill flip="none" rotWithShape="1">
            <a:gsLst>
              <a:gs pos="12000">
                <a:srgbClr val="FF0000"/>
              </a:gs>
              <a:gs pos="27000">
                <a:schemeClr val="bg1"/>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Store</a:t>
            </a:r>
            <a:r>
              <a:rPr lang="zh-CN" altLang="en-US" sz="2000" dirty="0">
                <a:solidFill>
                  <a:schemeClr val="tx1"/>
                </a:solidFill>
                <a:latin typeface="Tahoma" panose="020B0604030504040204" pitchFamily="34" charset="0"/>
                <a:cs typeface="Tahoma" panose="020B0604030504040204" pitchFamily="34" charset="0"/>
              </a:rPr>
              <a:t> </a:t>
            </a:r>
            <a:r>
              <a:rPr lang="en-US" altLang="zh-CN" sz="2000" dirty="0">
                <a:solidFill>
                  <a:schemeClr val="tx1"/>
                </a:solidFill>
                <a:latin typeface="Tahoma" panose="020B0604030504040204" pitchFamily="34" charset="0"/>
                <a:ea typeface="Tahoma" panose="020B0604030504040204" pitchFamily="34" charset="0"/>
                <a:cs typeface="Tahoma" panose="020B0604030504040204" pitchFamily="34" charset="0"/>
              </a:rPr>
              <a:t>Buffer</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a:extLst>
              <a:ext uri="{FF2B5EF4-FFF2-40B4-BE49-F238E27FC236}">
                <a16:creationId xmlns:a16="http://schemas.microsoft.com/office/drawing/2014/main" id="{85426D6F-FF7A-6449-BD6D-E16C943E01E4}"/>
              </a:ext>
            </a:extLst>
          </p:cNvPr>
          <p:cNvCxnSpPr>
            <a:cxnSpLocks/>
          </p:cNvCxnSpPr>
          <p:nvPr/>
        </p:nvCxnSpPr>
        <p:spPr>
          <a:xfrm>
            <a:off x="5474830" y="1621210"/>
            <a:ext cx="981424" cy="339925"/>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157EBE4-CD4B-8440-B4FC-FF2277A1AC8E}"/>
              </a:ext>
            </a:extLst>
          </p:cNvPr>
          <p:cNvSpPr/>
          <p:nvPr/>
        </p:nvSpPr>
        <p:spPr>
          <a:xfrm>
            <a:off x="8584628" y="1278872"/>
            <a:ext cx="1397572" cy="1108768"/>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Fast Release</a:t>
            </a:r>
          </a:p>
        </p:txBody>
      </p:sp>
    </p:spTree>
    <p:extLst>
      <p:ext uri="{BB962C8B-B14F-4D97-AF65-F5344CB8AC3E}">
        <p14:creationId xmlns:p14="http://schemas.microsoft.com/office/powerpoint/2010/main" val="24530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linds(horizontal)">
                                      <p:cBhvr>
                                        <p:cTn id="7" dur="500"/>
                                        <p:tgtEl>
                                          <p:spTgt spid="8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blinds(horizontal)">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linds(horizontal)">
                                      <p:cBhvr>
                                        <p:cTn id="20" dur="500"/>
                                        <p:tgtEl>
                                          <p:spTgt spid="33"/>
                                        </p:tgtEl>
                                      </p:cBhvr>
                                    </p:animEffect>
                                  </p:childTnLst>
                                </p:cTn>
                              </p:par>
                              <p:par>
                                <p:cTn id="21" presetID="3" presetClass="entr" presetSubtype="1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linds(horizontal)">
                                      <p:cBhvr>
                                        <p:cTn id="26" dur="500"/>
                                        <p:tgtEl>
                                          <p:spTgt spid="4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blinds(horizontal)">
                                      <p:cBhvr>
                                        <p:cTn id="29" dur="5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linds(horizontal)">
                                      <p:cBhvr>
                                        <p:cTn id="39" dur="500"/>
                                        <p:tgtEl>
                                          <p:spTgt spid="60"/>
                                        </p:tgtEl>
                                      </p:cBhvr>
                                    </p:animEffect>
                                  </p:childTnLst>
                                </p:cTn>
                              </p:par>
                              <p:par>
                                <p:cTn id="40" presetID="3" presetClass="entr" presetSubtype="10" fill="hold"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linds(horizontal)">
                                      <p:cBhvr>
                                        <p:cTn id="42" dur="500"/>
                                        <p:tgtEl>
                                          <p:spTgt spid="5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blinds(horizontal)">
                                      <p:cBhvr>
                                        <p:cTn id="45" dur="500"/>
                                        <p:tgtEl>
                                          <p:spTgt spid="5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blinds(horizontal)">
                                      <p:cBhvr>
                                        <p:cTn id="48" dur="500"/>
                                        <p:tgtEl>
                                          <p:spTgt spid="57"/>
                                        </p:tgtEl>
                                      </p:cBhvr>
                                    </p:animEffect>
                                  </p:childTnLst>
                                </p:cTn>
                              </p:par>
                              <p:par>
                                <p:cTn id="49" presetID="22" presetClass="entr" presetSubtype="8"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blinds(horizontal)">
                                      <p:cBhvr>
                                        <p:cTn id="56" dur="500"/>
                                        <p:tgtEl>
                                          <p:spTgt spid="91"/>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blinds(horizontal)">
                                      <p:cBhvr>
                                        <p:cTn id="59" dur="500"/>
                                        <p:tgtEl>
                                          <p:spTgt spid="83"/>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blinds(horizontal)">
                                      <p:cBhvr>
                                        <p:cTn id="62" dur="500"/>
                                        <p:tgtEl>
                                          <p:spTgt spid="9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blinds(horizontal)">
                                      <p:cBhvr>
                                        <p:cTn id="65" dur="500"/>
                                        <p:tgtEl>
                                          <p:spTgt spid="84"/>
                                        </p:tgtEl>
                                      </p:cBhvr>
                                    </p:animEffect>
                                  </p:childTnLst>
                                </p:cTn>
                              </p:par>
                              <p:par>
                                <p:cTn id="66" presetID="3" presetClass="entr" presetSubtype="10" fill="hold" nodeType="with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blinds(horizontal)">
                                      <p:cBhvr>
                                        <p:cTn id="68" dur="500"/>
                                        <p:tgtEl>
                                          <p:spTgt spid="8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blinds(horizontal)">
                                      <p:cBhvr>
                                        <p:cTn id="71" dur="500"/>
                                        <p:tgtEl>
                                          <p:spTgt spid="80"/>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blinds(horizontal)">
                                      <p:cBhvr>
                                        <p:cTn id="74" dur="500"/>
                                        <p:tgtEl>
                                          <p:spTgt spid="58"/>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blinds(horizontal)">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92" grpId="0" animBg="1"/>
      <p:bldP spid="49" grpId="0" animBg="1"/>
      <p:bldP spid="51" grpId="0" animBg="1"/>
      <p:bldP spid="33" grpId="0"/>
      <p:bldP spid="60" grpId="0"/>
      <p:bldP spid="80" grpId="0"/>
      <p:bldP spid="81" grpId="0" animBg="1"/>
      <p:bldP spid="82" grpId="0"/>
      <p:bldP spid="91" grpId="0" animBg="1"/>
      <p:bldP spid="83" grpId="0"/>
      <p:bldP spid="84" grpId="0"/>
      <p:bldP spid="55" grpId="0" animBg="1"/>
      <p:bldP spid="57" grpId="0" animBg="1"/>
      <p:bldP spid="5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36">
            <a:extLst>
              <a:ext uri="{FF2B5EF4-FFF2-40B4-BE49-F238E27FC236}">
                <a16:creationId xmlns:a16="http://schemas.microsoft.com/office/drawing/2014/main" id="{3B6C728F-B8AA-487A-9034-66732B8C8028}"/>
              </a:ext>
            </a:extLst>
          </p:cNvPr>
          <p:cNvSpPr/>
          <p:nvPr/>
        </p:nvSpPr>
        <p:spPr>
          <a:xfrm>
            <a:off x="682666" y="5421831"/>
            <a:ext cx="4097433" cy="420499"/>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b"/>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2" name="Rounded Rectangle 36">
            <a:extLst>
              <a:ext uri="{FF2B5EF4-FFF2-40B4-BE49-F238E27FC236}">
                <a16:creationId xmlns:a16="http://schemas.microsoft.com/office/drawing/2014/main" id="{3456FE4E-F0D8-49F7-A46B-A88077450C7C}"/>
              </a:ext>
            </a:extLst>
          </p:cNvPr>
          <p:cNvSpPr/>
          <p:nvPr/>
        </p:nvSpPr>
        <p:spPr>
          <a:xfrm>
            <a:off x="682666" y="3195688"/>
            <a:ext cx="4114800" cy="2114818"/>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b"/>
          <a:lstStyle/>
          <a:p>
            <a:pPr algn="ct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a:extLst>
              <a:ext uri="{FF2B5EF4-FFF2-40B4-BE49-F238E27FC236}">
                <a16:creationId xmlns:a16="http://schemas.microsoft.com/office/drawing/2014/main" id="{D6D010DA-1901-7542-9E7D-14A72AFC2151}"/>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733BB485-CF7D-E449-9D47-736B5622D514}"/>
              </a:ext>
            </a:extLst>
          </p:cNvPr>
          <p:cNvSpPr>
            <a:spLocks noGrp="1"/>
          </p:cNvSpPr>
          <p:nvPr>
            <p:ph type="sldNum" sz="quarter" idx="12"/>
          </p:nvPr>
        </p:nvSpPr>
        <p:spPr/>
        <p:txBody>
          <a:bodyPr/>
          <a:lstStyle/>
          <a:p>
            <a:fld id="{BEF5F9A7-FFD9-4159-A58F-AE73538ED447}" type="slidenum">
              <a:rPr lang="en-US" smtClean="0"/>
              <a:pPr/>
              <a:t>12</a:t>
            </a:fld>
            <a:endParaRPr lang="en-US"/>
          </a:p>
        </p:txBody>
      </p:sp>
      <p:sp>
        <p:nvSpPr>
          <p:cNvPr id="7" name="标题 1">
            <a:extLst>
              <a:ext uri="{FF2B5EF4-FFF2-40B4-BE49-F238E27FC236}">
                <a16:creationId xmlns:a16="http://schemas.microsoft.com/office/drawing/2014/main" id="{3BB813C8-BB55-7040-A7A2-3165463E5490}"/>
              </a:ext>
            </a:extLst>
          </p:cNvPr>
          <p:cNvSpPr txBox="1">
            <a:spLocks/>
          </p:cNvSpPr>
          <p:nvPr/>
        </p:nvSpPr>
        <p:spPr>
          <a:xfrm>
            <a:off x="0" y="-1"/>
            <a:ext cx="10323630" cy="792481"/>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Store Elimination: Reducing Traffic to SB</a:t>
            </a:r>
          </a:p>
        </p:txBody>
      </p:sp>
      <p:sp>
        <p:nvSpPr>
          <p:cNvPr id="8" name="Rounded Rectangle 7">
            <a:extLst>
              <a:ext uri="{FF2B5EF4-FFF2-40B4-BE49-F238E27FC236}">
                <a16:creationId xmlns:a16="http://schemas.microsoft.com/office/drawing/2014/main" id="{724D5604-40C9-3C4F-B434-9847524CC0FC}"/>
              </a:ext>
            </a:extLst>
          </p:cNvPr>
          <p:cNvSpPr/>
          <p:nvPr/>
        </p:nvSpPr>
        <p:spPr>
          <a:xfrm>
            <a:off x="5569309" y="947296"/>
            <a:ext cx="5678127" cy="783172"/>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#1: Superfluous</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 checkpoint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stores</a:t>
            </a:r>
          </a:p>
        </p:txBody>
      </p:sp>
      <p:sp>
        <p:nvSpPr>
          <p:cNvPr id="9" name="Rounded Rectangle 8">
            <a:extLst>
              <a:ext uri="{FF2B5EF4-FFF2-40B4-BE49-F238E27FC236}">
                <a16:creationId xmlns:a16="http://schemas.microsoft.com/office/drawing/2014/main" id="{09206313-E676-F844-8335-C0E16C683FC9}"/>
              </a:ext>
            </a:extLst>
          </p:cNvPr>
          <p:cNvSpPr/>
          <p:nvPr/>
        </p:nvSpPr>
        <p:spPr>
          <a:xfrm>
            <a:off x="6594851" y="4674520"/>
            <a:ext cx="3728779" cy="8778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400" dirty="0">
                <a:latin typeface="Tahoma" panose="020B0604030504040204" pitchFamily="34" charset="0"/>
                <a:ea typeface="Tahoma" panose="020B0604030504040204" pitchFamily="34" charset="0"/>
                <a:cs typeface="Tahoma" panose="020B0604030504040204" pitchFamily="34" charset="0"/>
              </a:rPr>
              <a:t>Register Allocation Trick</a:t>
            </a:r>
          </a:p>
          <a:p>
            <a:pPr algn="ctr"/>
            <a:r>
              <a:rPr lang="en-US" altLang="ko-KR" dirty="0">
                <a:latin typeface="Tahoma" panose="020B0604030504040204" pitchFamily="34" charset="0"/>
                <a:ea typeface="Tahoma" panose="020B0604030504040204" pitchFamily="34" charset="0"/>
                <a:cs typeface="Tahoma" panose="020B0604030504040204" pitchFamily="34" charset="0"/>
              </a:rPr>
              <a:t>[* 1.7% spilling store removed]</a:t>
            </a:r>
          </a:p>
        </p:txBody>
      </p:sp>
      <p:sp>
        <p:nvSpPr>
          <p:cNvPr id="19" name="Rounded Rectangle 7">
            <a:extLst>
              <a:ext uri="{FF2B5EF4-FFF2-40B4-BE49-F238E27FC236}">
                <a16:creationId xmlns:a16="http://schemas.microsoft.com/office/drawing/2014/main" id="{E9370545-D0B3-449B-B3F7-35FC219E14CF}"/>
              </a:ext>
            </a:extLst>
          </p:cNvPr>
          <p:cNvSpPr/>
          <p:nvPr/>
        </p:nvSpPr>
        <p:spPr>
          <a:xfrm>
            <a:off x="6032194" y="4027408"/>
            <a:ext cx="4800032" cy="51825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#2: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Spilling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stores</a:t>
            </a:r>
          </a:p>
        </p:txBody>
      </p:sp>
      <p:sp>
        <p:nvSpPr>
          <p:cNvPr id="20" name="Rounded Rectangle 9">
            <a:extLst>
              <a:ext uri="{FF2B5EF4-FFF2-40B4-BE49-F238E27FC236}">
                <a16:creationId xmlns:a16="http://schemas.microsoft.com/office/drawing/2014/main" id="{39F92FE7-1254-41D7-B1BC-1B1C36C25FA6}"/>
              </a:ext>
            </a:extLst>
          </p:cNvPr>
          <p:cNvSpPr/>
          <p:nvPr/>
        </p:nvSpPr>
        <p:spPr>
          <a:xfrm>
            <a:off x="6222933" y="2830592"/>
            <a:ext cx="4370878" cy="7819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Tahoma" panose="020B0604030504040204" pitchFamily="34" charset="0"/>
                <a:ea typeface="Tahoma" panose="020B0604030504040204" pitchFamily="34" charset="0"/>
                <a:cs typeface="Tahoma" panose="020B0604030504040204" pitchFamily="34" charset="0"/>
              </a:rPr>
              <a:t>Move checkpoints out of loops</a:t>
            </a:r>
          </a:p>
          <a:p>
            <a:pPr algn="ctr"/>
            <a:r>
              <a:rPr lang="en-US" dirty="0">
                <a:latin typeface="Tahoma" panose="020B0604030504040204" pitchFamily="34" charset="0"/>
                <a:ea typeface="Tahoma" panose="020B0604030504040204" pitchFamily="34" charset="0"/>
                <a:cs typeface="Tahoma" panose="020B0604030504040204" pitchFamily="34" charset="0"/>
              </a:rPr>
              <a:t>[* newly proposed LICM]</a:t>
            </a:r>
          </a:p>
        </p:txBody>
      </p:sp>
      <p:sp>
        <p:nvSpPr>
          <p:cNvPr id="21" name="Rounded Rectangle 9">
            <a:extLst>
              <a:ext uri="{FF2B5EF4-FFF2-40B4-BE49-F238E27FC236}">
                <a16:creationId xmlns:a16="http://schemas.microsoft.com/office/drawing/2014/main" id="{D2EDE4F6-1CB3-4222-B9D3-65D6940ED900}"/>
              </a:ext>
            </a:extLst>
          </p:cNvPr>
          <p:cNvSpPr/>
          <p:nvPr/>
        </p:nvSpPr>
        <p:spPr>
          <a:xfrm>
            <a:off x="5953394" y="1821254"/>
            <a:ext cx="4800032" cy="78197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Tahoma" panose="020B0604030504040204" pitchFamily="34" charset="0"/>
                <a:ea typeface="Tahoma" panose="020B0604030504040204" pitchFamily="34" charset="0"/>
                <a:cs typeface="Tahoma" panose="020B0604030504040204" pitchFamily="34" charset="0"/>
              </a:rPr>
              <a:t>Eliminate redundant checkpoints</a:t>
            </a:r>
          </a:p>
          <a:p>
            <a:pPr algn="ctr"/>
            <a:r>
              <a:rPr lang="en-US" dirty="0">
                <a:latin typeface="Tahoma" panose="020B0604030504040204" pitchFamily="34" charset="0"/>
                <a:ea typeface="Tahoma" panose="020B0604030504040204" pitchFamily="34" charset="0"/>
                <a:cs typeface="Tahoma" panose="020B0604030504040204" pitchFamily="34" charset="0"/>
              </a:rPr>
              <a:t>[* Pruning of PLDI’20 and new LIVM]</a:t>
            </a:r>
          </a:p>
        </p:txBody>
      </p:sp>
      <p:sp>
        <p:nvSpPr>
          <p:cNvPr id="25" name="Rounded Rectangle 33">
            <a:extLst>
              <a:ext uri="{FF2B5EF4-FFF2-40B4-BE49-F238E27FC236}">
                <a16:creationId xmlns:a16="http://schemas.microsoft.com/office/drawing/2014/main" id="{D0FD324F-E44E-4D72-98D3-2F6E4C3CA221}"/>
              </a:ext>
            </a:extLst>
          </p:cNvPr>
          <p:cNvSpPr/>
          <p:nvPr/>
        </p:nvSpPr>
        <p:spPr>
          <a:xfrm>
            <a:off x="1366412" y="3389495"/>
            <a:ext cx="2746902" cy="5577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Tahoma" panose="020B0604030504040204" pitchFamily="34" charset="0"/>
                <a:ea typeface="Tahoma" panose="020B0604030504040204" pitchFamily="34" charset="0"/>
                <a:cs typeface="Tahoma" panose="020B0604030504040204" pitchFamily="34" charset="0"/>
              </a:rPr>
              <a:t>Pipeline</a:t>
            </a:r>
          </a:p>
        </p:txBody>
      </p:sp>
      <p:sp>
        <p:nvSpPr>
          <p:cNvPr id="26" name="Rounded Rectangle 34">
            <a:extLst>
              <a:ext uri="{FF2B5EF4-FFF2-40B4-BE49-F238E27FC236}">
                <a16:creationId xmlns:a16="http://schemas.microsoft.com/office/drawing/2014/main" id="{3DC85F72-72B6-40DE-9F8C-4D166C7DD673}"/>
              </a:ext>
            </a:extLst>
          </p:cNvPr>
          <p:cNvSpPr/>
          <p:nvPr/>
        </p:nvSpPr>
        <p:spPr>
          <a:xfrm>
            <a:off x="1365887" y="4743468"/>
            <a:ext cx="2746901" cy="387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800" dirty="0">
                <a:latin typeface="Tahoma" panose="020B0604030504040204" pitchFamily="34" charset="0"/>
                <a:ea typeface="Tahoma" panose="020B0604030504040204" pitchFamily="34" charset="0"/>
                <a:cs typeface="Tahoma" panose="020B0604030504040204" pitchFamily="34" charset="0"/>
              </a:rPr>
              <a:t>Store Buffer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cxnSp>
        <p:nvCxnSpPr>
          <p:cNvPr id="33" name="Straight Arrow Connector 32">
            <a:extLst>
              <a:ext uri="{FF2B5EF4-FFF2-40B4-BE49-F238E27FC236}">
                <a16:creationId xmlns:a16="http://schemas.microsoft.com/office/drawing/2014/main" id="{68D3ED23-0EAC-482C-9FD8-26DCF7DA9D4B}"/>
              </a:ext>
            </a:extLst>
          </p:cNvPr>
          <p:cNvCxnSpPr>
            <a:cxnSpLocks/>
            <a:stCxn id="25" idx="2"/>
            <a:endCxn id="26" idx="0"/>
          </p:cNvCxnSpPr>
          <p:nvPr/>
        </p:nvCxnSpPr>
        <p:spPr>
          <a:xfrm flipH="1">
            <a:off x="2739338" y="3947279"/>
            <a:ext cx="525" cy="796189"/>
          </a:xfrm>
          <a:prstGeom prst="straightConnector1">
            <a:avLst/>
          </a:prstGeom>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Arrow: Down 48">
            <a:extLst>
              <a:ext uri="{FF2B5EF4-FFF2-40B4-BE49-F238E27FC236}">
                <a16:creationId xmlns:a16="http://schemas.microsoft.com/office/drawing/2014/main" id="{684B1674-81DB-4576-AF2B-5934E951B0CF}"/>
              </a:ext>
            </a:extLst>
          </p:cNvPr>
          <p:cNvSpPr/>
          <p:nvPr/>
        </p:nvSpPr>
        <p:spPr>
          <a:xfrm>
            <a:off x="1169303" y="2593387"/>
            <a:ext cx="301658" cy="582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Down 49">
            <a:extLst>
              <a:ext uri="{FF2B5EF4-FFF2-40B4-BE49-F238E27FC236}">
                <a16:creationId xmlns:a16="http://schemas.microsoft.com/office/drawing/2014/main" id="{CBE9B469-6EB4-41C9-9441-F92ABA098D3B}"/>
              </a:ext>
            </a:extLst>
          </p:cNvPr>
          <p:cNvSpPr/>
          <p:nvPr/>
        </p:nvSpPr>
        <p:spPr>
          <a:xfrm>
            <a:off x="2593765" y="2580706"/>
            <a:ext cx="301658" cy="58262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Down 50">
            <a:extLst>
              <a:ext uri="{FF2B5EF4-FFF2-40B4-BE49-F238E27FC236}">
                <a16:creationId xmlns:a16="http://schemas.microsoft.com/office/drawing/2014/main" id="{BA80053C-145D-461D-BEFA-3F7A90E6A334}"/>
              </a:ext>
            </a:extLst>
          </p:cNvPr>
          <p:cNvSpPr/>
          <p:nvPr/>
        </p:nvSpPr>
        <p:spPr>
          <a:xfrm>
            <a:off x="3984937" y="2603225"/>
            <a:ext cx="301658" cy="582623"/>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0A3BDC4-1E43-47EE-AC04-382404FA76C5}"/>
              </a:ext>
            </a:extLst>
          </p:cNvPr>
          <p:cNvSpPr txBox="1"/>
          <p:nvPr/>
        </p:nvSpPr>
        <p:spPr>
          <a:xfrm>
            <a:off x="837022" y="1947056"/>
            <a:ext cx="959558" cy="646331"/>
          </a:xfrm>
          <a:prstGeom prst="rect">
            <a:avLst/>
          </a:prstGeom>
          <a:noFill/>
        </p:spPr>
        <p:txBody>
          <a:bodyPr wrap="none" rtlCol="0">
            <a:spAutoFit/>
          </a:bodyPr>
          <a:lstStyle/>
          <a:p>
            <a:pPr algn="ctr"/>
            <a:r>
              <a:rPr lang="en-US" altLang="ko-KR" dirty="0">
                <a:latin typeface="tahoma" panose="020B0604030504040204" pitchFamily="34" charset="0"/>
                <a:ea typeface="tahoma" panose="020B0604030504040204" pitchFamily="34" charset="0"/>
                <a:cs typeface="tahoma" panose="020B0604030504040204" pitchFamily="34" charset="0"/>
              </a:rPr>
              <a:t>Regular</a:t>
            </a:r>
          </a:p>
          <a:p>
            <a:pPr algn="ctr"/>
            <a:r>
              <a:rPr lang="en-US" altLang="ko-KR" dirty="0">
                <a:latin typeface="tahoma" panose="020B0604030504040204" pitchFamily="34" charset="0"/>
                <a:ea typeface="tahoma" panose="020B0604030504040204" pitchFamily="34" charset="0"/>
                <a:cs typeface="tahoma" panose="020B0604030504040204" pitchFamily="34" charset="0"/>
              </a:rPr>
              <a:t>Stores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3" name="TextBox 52">
            <a:extLst>
              <a:ext uri="{FF2B5EF4-FFF2-40B4-BE49-F238E27FC236}">
                <a16:creationId xmlns:a16="http://schemas.microsoft.com/office/drawing/2014/main" id="{84B63555-48E5-44A5-878E-36D8FB79C565}"/>
              </a:ext>
            </a:extLst>
          </p:cNvPr>
          <p:cNvSpPr txBox="1"/>
          <p:nvPr/>
        </p:nvSpPr>
        <p:spPr>
          <a:xfrm>
            <a:off x="2092012" y="1947055"/>
            <a:ext cx="1305164" cy="646331"/>
          </a:xfrm>
          <a:prstGeom prst="rect">
            <a:avLst/>
          </a:prstGeom>
          <a:noFill/>
        </p:spPr>
        <p:txBody>
          <a:bodyPr wrap="none" rtlCol="0">
            <a:spAutoFit/>
          </a:bodyPr>
          <a:lstStyle/>
          <a:p>
            <a:pPr algn="ctr"/>
            <a:r>
              <a:rPr lang="en-US" altLang="ko-KR">
                <a:latin typeface="tahoma" panose="020B0604030504040204" pitchFamily="34" charset="0"/>
                <a:ea typeface="tahoma" panose="020B0604030504040204" pitchFamily="34" charset="0"/>
                <a:cs typeface="tahoma" panose="020B0604030504040204" pitchFamily="34" charset="0"/>
              </a:rPr>
              <a:t>Checkpoint</a:t>
            </a:r>
          </a:p>
          <a:p>
            <a:pPr algn="ctr"/>
            <a:r>
              <a:rPr lang="en-US" altLang="ko-KR" dirty="0">
                <a:latin typeface="tahoma" panose="020B0604030504040204" pitchFamily="34" charset="0"/>
                <a:ea typeface="tahoma" panose="020B0604030504040204" pitchFamily="34" charset="0"/>
                <a:cs typeface="tahoma" panose="020B0604030504040204" pitchFamily="34" charset="0"/>
              </a:rPr>
              <a:t>Stores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4" name="TextBox 53">
            <a:extLst>
              <a:ext uri="{FF2B5EF4-FFF2-40B4-BE49-F238E27FC236}">
                <a16:creationId xmlns:a16="http://schemas.microsoft.com/office/drawing/2014/main" id="{4E7D885E-0DCE-4401-BEC0-FBFED4395242}"/>
              </a:ext>
            </a:extLst>
          </p:cNvPr>
          <p:cNvSpPr txBox="1"/>
          <p:nvPr/>
        </p:nvSpPr>
        <p:spPr>
          <a:xfrm>
            <a:off x="3692609" y="1947055"/>
            <a:ext cx="821507" cy="646331"/>
          </a:xfrm>
          <a:prstGeom prst="rect">
            <a:avLst/>
          </a:prstGeom>
          <a:noFill/>
        </p:spPr>
        <p:txBody>
          <a:bodyPr wrap="none" rtlCol="0">
            <a:spAutoFit/>
          </a:bodyPr>
          <a:lstStyle/>
          <a:p>
            <a:pPr algn="ctr"/>
            <a:r>
              <a:rPr lang="en-US" altLang="ko-KR" dirty="0">
                <a:latin typeface="tahoma" panose="020B0604030504040204" pitchFamily="34" charset="0"/>
                <a:ea typeface="tahoma" panose="020B0604030504040204" pitchFamily="34" charset="0"/>
                <a:cs typeface="tahoma" panose="020B0604030504040204" pitchFamily="34" charset="0"/>
              </a:rPr>
              <a:t>Spill</a:t>
            </a:r>
          </a:p>
          <a:p>
            <a:pPr algn="ctr"/>
            <a:r>
              <a:rPr lang="en-US" altLang="ko-KR" dirty="0">
                <a:latin typeface="tahoma" panose="020B0604030504040204" pitchFamily="34" charset="0"/>
                <a:ea typeface="tahoma" panose="020B0604030504040204" pitchFamily="34" charset="0"/>
                <a:cs typeface="tahoma" panose="020B0604030504040204" pitchFamily="34" charset="0"/>
              </a:rPr>
              <a:t>Stores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7" name="Rounded Rectangle 33">
            <a:extLst>
              <a:ext uri="{FF2B5EF4-FFF2-40B4-BE49-F238E27FC236}">
                <a16:creationId xmlns:a16="http://schemas.microsoft.com/office/drawing/2014/main" id="{92266BA1-4241-4F09-A103-B8EC5C1EDA0B}"/>
              </a:ext>
            </a:extLst>
          </p:cNvPr>
          <p:cNvSpPr/>
          <p:nvPr/>
        </p:nvSpPr>
        <p:spPr>
          <a:xfrm>
            <a:off x="682666" y="1320451"/>
            <a:ext cx="4114800" cy="5577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800">
                <a:latin typeface="Tahoma" panose="020B0604030504040204" pitchFamily="34" charset="0"/>
                <a:ea typeface="Tahoma" panose="020B0604030504040204" pitchFamily="34" charset="0"/>
                <a:cs typeface="Tahoma" panose="020B0604030504040204" pitchFamily="34" charset="0"/>
              </a:rPr>
              <a:t>Program</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8" name="TextBox 57">
            <a:extLst>
              <a:ext uri="{FF2B5EF4-FFF2-40B4-BE49-F238E27FC236}">
                <a16:creationId xmlns:a16="http://schemas.microsoft.com/office/drawing/2014/main" id="{F74E26EC-CFD0-4BA4-A21E-E95BCB7A82CD}"/>
              </a:ext>
            </a:extLst>
          </p:cNvPr>
          <p:cNvSpPr txBox="1"/>
          <p:nvPr/>
        </p:nvSpPr>
        <p:spPr>
          <a:xfrm>
            <a:off x="2239901" y="5468180"/>
            <a:ext cx="982962" cy="400110"/>
          </a:xfrm>
          <a:prstGeom prst="rect">
            <a:avLst/>
          </a:prstGeom>
          <a:noFill/>
        </p:spPr>
        <p:txBody>
          <a:bodyPr wrap="none" rtlCol="0">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Caches</a:t>
            </a:r>
          </a:p>
        </p:txBody>
      </p:sp>
      <p:sp>
        <p:nvSpPr>
          <p:cNvPr id="2" name="TextBox 1">
            <a:extLst>
              <a:ext uri="{FF2B5EF4-FFF2-40B4-BE49-F238E27FC236}">
                <a16:creationId xmlns:a16="http://schemas.microsoft.com/office/drawing/2014/main" id="{1648695F-E753-C44C-A34D-40B4B6D191DF}"/>
              </a:ext>
            </a:extLst>
          </p:cNvPr>
          <p:cNvSpPr txBox="1"/>
          <p:nvPr/>
        </p:nvSpPr>
        <p:spPr>
          <a:xfrm>
            <a:off x="7897366" y="5701269"/>
            <a:ext cx="4368440" cy="646331"/>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LIVM: loop induction variable merging</a:t>
            </a:r>
          </a:p>
          <a:p>
            <a:r>
              <a:rPr lang="en-US" dirty="0">
                <a:latin typeface="Tahoma" panose="020B0604030504040204" pitchFamily="34" charset="0"/>
                <a:ea typeface="Tahoma" panose="020B0604030504040204" pitchFamily="34" charset="0"/>
                <a:cs typeface="Tahoma" panose="020B0604030504040204" pitchFamily="34" charset="0"/>
              </a:rPr>
              <a:t>* LICM: loop invariant checkpoint motion</a:t>
            </a:r>
          </a:p>
        </p:txBody>
      </p:sp>
    </p:spTree>
    <p:extLst>
      <p:ext uri="{BB962C8B-B14F-4D97-AF65-F5344CB8AC3E}">
        <p14:creationId xmlns:p14="http://schemas.microsoft.com/office/powerpoint/2010/main" val="120428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D010DA-1901-7542-9E7D-14A72AFC2151}"/>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733BB485-CF7D-E449-9D47-736B5622D514}"/>
              </a:ext>
            </a:extLst>
          </p:cNvPr>
          <p:cNvSpPr>
            <a:spLocks noGrp="1"/>
          </p:cNvSpPr>
          <p:nvPr>
            <p:ph type="sldNum" sz="quarter" idx="12"/>
          </p:nvPr>
        </p:nvSpPr>
        <p:spPr/>
        <p:txBody>
          <a:bodyPr/>
          <a:lstStyle/>
          <a:p>
            <a:fld id="{BEF5F9A7-FFD9-4159-A58F-AE73538ED447}" type="slidenum">
              <a:rPr lang="en-US" smtClean="0"/>
              <a:pPr/>
              <a:t>13</a:t>
            </a:fld>
            <a:endParaRPr lang="en-US"/>
          </a:p>
        </p:txBody>
      </p:sp>
      <p:sp>
        <p:nvSpPr>
          <p:cNvPr id="7" name="标题 1">
            <a:extLst>
              <a:ext uri="{FF2B5EF4-FFF2-40B4-BE49-F238E27FC236}">
                <a16:creationId xmlns:a16="http://schemas.microsoft.com/office/drawing/2014/main" id="{3BB813C8-BB55-7040-A7A2-3165463E5490}"/>
              </a:ext>
            </a:extLst>
          </p:cNvPr>
          <p:cNvSpPr txBox="1">
            <a:spLocks/>
          </p:cNvSpPr>
          <p:nvPr/>
        </p:nvSpPr>
        <p:spPr>
          <a:xfrm>
            <a:off x="0" y="0"/>
            <a:ext cx="8153400" cy="792914"/>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Checkpoint Puts Pressure on SB</a:t>
            </a:r>
          </a:p>
        </p:txBody>
      </p:sp>
      <p:cxnSp>
        <p:nvCxnSpPr>
          <p:cNvPr id="8" name="Straight Arrow Connector 7">
            <a:extLst>
              <a:ext uri="{FF2B5EF4-FFF2-40B4-BE49-F238E27FC236}">
                <a16:creationId xmlns:a16="http://schemas.microsoft.com/office/drawing/2014/main" id="{D742BFE0-8FFE-764D-AC6F-B8579862654F}"/>
              </a:ext>
            </a:extLst>
          </p:cNvPr>
          <p:cNvCxnSpPr>
            <a:cxnSpLocks/>
          </p:cNvCxnSpPr>
          <p:nvPr/>
        </p:nvCxnSpPr>
        <p:spPr>
          <a:xfrm>
            <a:off x="5034452" y="5565131"/>
            <a:ext cx="2993019" cy="0"/>
          </a:xfrm>
          <a:prstGeom prst="straightConnector1">
            <a:avLst/>
          </a:prstGeom>
          <a:ln w="508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488F0E0-AB27-8C40-A2C1-43280F7B0DE7}"/>
              </a:ext>
            </a:extLst>
          </p:cNvPr>
          <p:cNvSpPr txBox="1"/>
          <p:nvPr/>
        </p:nvSpPr>
        <p:spPr>
          <a:xfrm>
            <a:off x="5258148" y="5545418"/>
            <a:ext cx="2769323" cy="523220"/>
          </a:xfrm>
          <a:prstGeom prst="rect">
            <a:avLst/>
          </a:prstGeom>
          <a:noFill/>
        </p:spPr>
        <p:txBody>
          <a:bodyPr wrap="square" rtlCol="0">
            <a:spAutoFit/>
          </a:bodyPr>
          <a:lstStyle/>
          <a:p>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Execution delay</a:t>
            </a:r>
          </a:p>
        </p:txBody>
      </p:sp>
      <p:cxnSp>
        <p:nvCxnSpPr>
          <p:cNvPr id="10" name="Straight Arrow Connector 9">
            <a:extLst>
              <a:ext uri="{FF2B5EF4-FFF2-40B4-BE49-F238E27FC236}">
                <a16:creationId xmlns:a16="http://schemas.microsoft.com/office/drawing/2014/main" id="{F6729EE6-1FD5-964F-98F6-C84E7E0E5930}"/>
              </a:ext>
            </a:extLst>
          </p:cNvPr>
          <p:cNvCxnSpPr>
            <a:cxnSpLocks/>
          </p:cNvCxnSpPr>
          <p:nvPr/>
        </p:nvCxnSpPr>
        <p:spPr>
          <a:xfrm>
            <a:off x="3322958" y="2293456"/>
            <a:ext cx="8689370" cy="1027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41960DF-7666-D44D-87E0-215F1E9FC34A}"/>
              </a:ext>
            </a:extLst>
          </p:cNvPr>
          <p:cNvSpPr txBox="1"/>
          <p:nvPr/>
        </p:nvSpPr>
        <p:spPr>
          <a:xfrm>
            <a:off x="10935371" y="2396312"/>
            <a:ext cx="97133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Time</a:t>
            </a:r>
          </a:p>
        </p:txBody>
      </p:sp>
      <p:sp>
        <p:nvSpPr>
          <p:cNvPr id="12" name="TextBox 11">
            <a:extLst>
              <a:ext uri="{FF2B5EF4-FFF2-40B4-BE49-F238E27FC236}">
                <a16:creationId xmlns:a16="http://schemas.microsoft.com/office/drawing/2014/main" id="{B588ECA9-0E14-FE44-AD49-31F416573AD6}"/>
              </a:ext>
            </a:extLst>
          </p:cNvPr>
          <p:cNvSpPr txBox="1"/>
          <p:nvPr/>
        </p:nvSpPr>
        <p:spPr>
          <a:xfrm>
            <a:off x="3352122" y="2409411"/>
            <a:ext cx="8563923" cy="2893100"/>
          </a:xfrm>
          <a:prstGeom prst="rect">
            <a:avLst/>
          </a:prstGeom>
          <a:noFill/>
          <a:ln w="50800">
            <a:solidFill>
              <a:schemeClr val="tx1"/>
            </a:solidFill>
            <a:prstDash val="dash"/>
          </a:ln>
        </p:spPr>
        <p:txBody>
          <a:bodyPr wrap="square" rtlCol="0">
            <a:spAutoFit/>
          </a:bodyPr>
          <a:lstStyle/>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4F2270AC-7D82-AE4C-B180-1984AC7B5DC7}"/>
              </a:ext>
            </a:extLst>
          </p:cNvPr>
          <p:cNvSpPr txBox="1"/>
          <p:nvPr/>
        </p:nvSpPr>
        <p:spPr>
          <a:xfrm>
            <a:off x="-23821" y="2541662"/>
            <a:ext cx="2656254"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inst1:r6 = </a:t>
            </a:r>
            <a:r>
              <a:rPr lang="en-US" sz="2800" dirty="0" err="1">
                <a:latin typeface="Tahoma" panose="020B0604030504040204" pitchFamily="34" charset="0"/>
                <a:ea typeface="Tahoma" panose="020B0604030504040204" pitchFamily="34" charset="0"/>
                <a:cs typeface="Tahoma" panose="020B0604030504040204" pitchFamily="34" charset="0"/>
              </a:rPr>
              <a:t>ld</a:t>
            </a:r>
            <a:r>
              <a:rPr lang="en-US" sz="2800" dirty="0">
                <a:latin typeface="Tahoma" panose="020B0604030504040204" pitchFamily="34" charset="0"/>
                <a:ea typeface="Tahoma" panose="020B0604030504040204" pitchFamily="34" charset="0"/>
                <a:cs typeface="Tahoma" panose="020B0604030504040204" pitchFamily="34" charset="0"/>
              </a:rPr>
              <a:t> … </a:t>
            </a:r>
          </a:p>
        </p:txBody>
      </p:sp>
      <p:cxnSp>
        <p:nvCxnSpPr>
          <p:cNvPr id="14" name="Straight Connector 13">
            <a:extLst>
              <a:ext uri="{FF2B5EF4-FFF2-40B4-BE49-F238E27FC236}">
                <a16:creationId xmlns:a16="http://schemas.microsoft.com/office/drawing/2014/main" id="{A4BBCBA2-2358-8A41-A2CB-49A57A3B587D}"/>
              </a:ext>
            </a:extLst>
          </p:cNvPr>
          <p:cNvCxnSpPr>
            <a:cxnSpLocks/>
          </p:cNvCxnSpPr>
          <p:nvPr/>
        </p:nvCxnSpPr>
        <p:spPr>
          <a:xfrm flipH="1">
            <a:off x="5034452" y="5193246"/>
            <a:ext cx="1" cy="523220"/>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F0A236-FC71-BC4C-9705-D680152C4EA0}"/>
              </a:ext>
            </a:extLst>
          </p:cNvPr>
          <p:cNvCxnSpPr>
            <a:cxnSpLocks/>
          </p:cNvCxnSpPr>
          <p:nvPr/>
        </p:nvCxnSpPr>
        <p:spPr>
          <a:xfrm>
            <a:off x="8027471" y="5193246"/>
            <a:ext cx="0" cy="501191"/>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983C3D5-4FFD-D64A-9F67-DCE484C06FE0}"/>
              </a:ext>
            </a:extLst>
          </p:cNvPr>
          <p:cNvSpPr txBox="1"/>
          <p:nvPr/>
        </p:nvSpPr>
        <p:spPr>
          <a:xfrm>
            <a:off x="-24350" y="4631980"/>
            <a:ext cx="334730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inst4: r4 = r4 &lt;&lt; 2</a:t>
            </a:r>
          </a:p>
        </p:txBody>
      </p:sp>
      <p:sp>
        <p:nvSpPr>
          <p:cNvPr id="17" name="TextBox 16">
            <a:extLst>
              <a:ext uri="{FF2B5EF4-FFF2-40B4-BE49-F238E27FC236}">
                <a16:creationId xmlns:a16="http://schemas.microsoft.com/office/drawing/2014/main" id="{109CE429-265D-994E-830B-09C31AC08423}"/>
              </a:ext>
            </a:extLst>
          </p:cNvPr>
          <p:cNvSpPr txBox="1"/>
          <p:nvPr/>
        </p:nvSpPr>
        <p:spPr>
          <a:xfrm>
            <a:off x="-24350" y="3885129"/>
            <a:ext cx="3207909"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inst3: r5 = r5 * r1</a:t>
            </a:r>
          </a:p>
        </p:txBody>
      </p:sp>
      <p:sp>
        <p:nvSpPr>
          <p:cNvPr id="18" name="TextBox 17">
            <a:extLst>
              <a:ext uri="{FF2B5EF4-FFF2-40B4-BE49-F238E27FC236}">
                <a16:creationId xmlns:a16="http://schemas.microsoft.com/office/drawing/2014/main" id="{8C3DE959-CA39-834E-B8B3-241145CD92B1}"/>
              </a:ext>
            </a:extLst>
          </p:cNvPr>
          <p:cNvSpPr txBox="1"/>
          <p:nvPr/>
        </p:nvSpPr>
        <p:spPr>
          <a:xfrm>
            <a:off x="-23820" y="3301861"/>
            <a:ext cx="2656253" cy="523220"/>
          </a:xfrm>
          <a:prstGeom prst="rect">
            <a:avLst/>
          </a:prstGeom>
          <a:noFill/>
        </p:spPr>
        <p:txBody>
          <a:bodyPr wrap="square" rtlCol="0">
            <a:spAutoFit/>
          </a:bodyPr>
          <a:lstStyle/>
          <a:p>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inst2: </a:t>
            </a:r>
            <a:r>
              <a:rPr lang="en-US" sz="2800" dirty="0" err="1">
                <a:solidFill>
                  <a:srgbClr val="C00000"/>
                </a:solidFill>
                <a:latin typeface="Tahoma" panose="020B0604030504040204" pitchFamily="34" charset="0"/>
                <a:ea typeface="Tahoma" panose="020B0604030504040204" pitchFamily="34" charset="0"/>
                <a:cs typeface="Tahoma" panose="020B0604030504040204" pitchFamily="34" charset="0"/>
              </a:rPr>
              <a:t>ckpt</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r6</a:t>
            </a:r>
          </a:p>
        </p:txBody>
      </p:sp>
      <p:graphicFrame>
        <p:nvGraphicFramePr>
          <p:cNvPr id="19" name="Table 18">
            <a:extLst>
              <a:ext uri="{FF2B5EF4-FFF2-40B4-BE49-F238E27FC236}">
                <a16:creationId xmlns:a16="http://schemas.microsoft.com/office/drawing/2014/main" id="{7A13CFF1-8B44-7141-AB66-AF366132D6A3}"/>
              </a:ext>
            </a:extLst>
          </p:cNvPr>
          <p:cNvGraphicFramePr>
            <a:graphicFrameLocks noGrp="1"/>
          </p:cNvGraphicFramePr>
          <p:nvPr>
            <p:extLst>
              <p:ext uri="{D42A27DB-BD31-4B8C-83A1-F6EECF244321}">
                <p14:modId xmlns:p14="http://schemas.microsoft.com/office/powerpoint/2010/main" val="1970503670"/>
              </p:ext>
            </p:extLst>
          </p:nvPr>
        </p:nvGraphicFramePr>
        <p:xfrm>
          <a:off x="3450342" y="2499044"/>
          <a:ext cx="8378929" cy="2694500"/>
        </p:xfrm>
        <a:graphic>
          <a:graphicData uri="http://schemas.openxmlformats.org/drawingml/2006/table">
            <a:tbl>
              <a:tblPr/>
              <a:tblGrid>
                <a:gridCol w="499098">
                  <a:extLst>
                    <a:ext uri="{9D8B030D-6E8A-4147-A177-3AD203B41FA5}">
                      <a16:colId xmlns:a16="http://schemas.microsoft.com/office/drawing/2014/main" val="1952014980"/>
                    </a:ext>
                  </a:extLst>
                </a:gridCol>
                <a:gridCol w="539015">
                  <a:extLst>
                    <a:ext uri="{9D8B030D-6E8A-4147-A177-3AD203B41FA5}">
                      <a16:colId xmlns:a16="http://schemas.microsoft.com/office/drawing/2014/main" val="1285091458"/>
                    </a:ext>
                  </a:extLst>
                </a:gridCol>
                <a:gridCol w="548640">
                  <a:extLst>
                    <a:ext uri="{9D8B030D-6E8A-4147-A177-3AD203B41FA5}">
                      <a16:colId xmlns:a16="http://schemas.microsoft.com/office/drawing/2014/main" val="2467176441"/>
                    </a:ext>
                  </a:extLst>
                </a:gridCol>
                <a:gridCol w="818147">
                  <a:extLst>
                    <a:ext uri="{9D8B030D-6E8A-4147-A177-3AD203B41FA5}">
                      <a16:colId xmlns:a16="http://schemas.microsoft.com/office/drawing/2014/main" val="3725846821"/>
                    </a:ext>
                  </a:extLst>
                </a:gridCol>
                <a:gridCol w="2210729">
                  <a:extLst>
                    <a:ext uri="{9D8B030D-6E8A-4147-A177-3AD203B41FA5}">
                      <a16:colId xmlns:a16="http://schemas.microsoft.com/office/drawing/2014/main" val="3484218637"/>
                    </a:ext>
                  </a:extLst>
                </a:gridCol>
                <a:gridCol w="580599">
                  <a:extLst>
                    <a:ext uri="{9D8B030D-6E8A-4147-A177-3AD203B41FA5}">
                      <a16:colId xmlns:a16="http://schemas.microsoft.com/office/drawing/2014/main" val="2302317797"/>
                    </a:ext>
                  </a:extLst>
                </a:gridCol>
                <a:gridCol w="885524">
                  <a:extLst>
                    <a:ext uri="{9D8B030D-6E8A-4147-A177-3AD203B41FA5}">
                      <a16:colId xmlns:a16="http://schemas.microsoft.com/office/drawing/2014/main" val="3940260100"/>
                    </a:ext>
                  </a:extLst>
                </a:gridCol>
                <a:gridCol w="808522">
                  <a:extLst>
                    <a:ext uri="{9D8B030D-6E8A-4147-A177-3AD203B41FA5}">
                      <a16:colId xmlns:a16="http://schemas.microsoft.com/office/drawing/2014/main" val="4044027665"/>
                    </a:ext>
                  </a:extLst>
                </a:gridCol>
                <a:gridCol w="847023">
                  <a:extLst>
                    <a:ext uri="{9D8B030D-6E8A-4147-A177-3AD203B41FA5}">
                      <a16:colId xmlns:a16="http://schemas.microsoft.com/office/drawing/2014/main" val="3044858251"/>
                    </a:ext>
                  </a:extLst>
                </a:gridCol>
                <a:gridCol w="641632">
                  <a:extLst>
                    <a:ext uri="{9D8B030D-6E8A-4147-A177-3AD203B41FA5}">
                      <a16:colId xmlns:a16="http://schemas.microsoft.com/office/drawing/2014/main" val="1183201927"/>
                    </a:ext>
                  </a:extLst>
                </a:gridCol>
              </a:tblGrid>
              <a:tr h="673625">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MEM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54225064"/>
                  </a:ext>
                </a:extLst>
              </a:tr>
              <a:tr h="673625">
                <a:tc>
                  <a:txBody>
                    <a:bodyPr/>
                    <a:lstStyle/>
                    <a:p>
                      <a:pPr algn="ctr" fontAlgn="b"/>
                      <a:endPar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EX</a:t>
                      </a:r>
                    </a:p>
                  </a:txBody>
                  <a:tcPr marL="9525" marR="9525" marT="9525"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pattFill prst="ltDnDiag">
                      <a:fgClr>
                        <a:srgbClr val="AEAAAA"/>
                      </a:fgClr>
                      <a:bgClr>
                        <a:srgbClr val="FFFFFF"/>
                      </a:bgClr>
                    </a:pattFill>
                  </a:tcPr>
                </a:tc>
                <a:tc rowSpan="3">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52197774"/>
                  </a:ext>
                </a:extLst>
              </a:tr>
              <a:tr h="673625">
                <a:tc>
                  <a:txBody>
                    <a:bodyPr/>
                    <a:lstStyle/>
                    <a:p>
                      <a:pPr algn="ctr" fontAlgn="b"/>
                      <a:endPar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IF</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ID</a:t>
                      </a:r>
                    </a:p>
                  </a:txBody>
                  <a:tcPr marL="9525" marR="9525" marT="9525"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pattFill prst="ltDnDiag">
                      <a:fgClr>
                        <a:srgbClr val="AEAAAA"/>
                      </a:fgClr>
                      <a:bgClr>
                        <a:srgbClr val="FFFFFF"/>
                      </a:bgClr>
                    </a:pattFill>
                  </a:tcPr>
                </a:tc>
                <a:tc vMerge="1">
                  <a:txBody>
                    <a:bodyPr/>
                    <a:lstStyle/>
                    <a:p>
                      <a:pPr algn="ctr" fontAlgn="b"/>
                      <a:endPar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WB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918026"/>
                  </a:ext>
                </a:extLst>
              </a:tr>
              <a:tr h="673625">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b">
                    <a:lnL>
                      <a:noFill/>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IF</a:t>
                      </a:r>
                    </a:p>
                  </a:txBody>
                  <a:tcPr marL="9525" marR="9525" marT="9525"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pattFill prst="ltDnDiag">
                      <a:fgClr>
                        <a:srgbClr val="AEAAAA"/>
                      </a:fgClr>
                      <a:bgClr>
                        <a:srgbClr val="FFFFFF"/>
                      </a:bgClr>
                    </a:pattFill>
                  </a:tcPr>
                </a:tc>
                <a:tc vMerge="1">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912947"/>
                  </a:ext>
                </a:extLst>
              </a:tr>
            </a:tbl>
          </a:graphicData>
        </a:graphic>
      </p:graphicFrame>
      <p:sp>
        <p:nvSpPr>
          <p:cNvPr id="30" name="Rounded Rectangle 7">
            <a:extLst>
              <a:ext uri="{FF2B5EF4-FFF2-40B4-BE49-F238E27FC236}">
                <a16:creationId xmlns:a16="http://schemas.microsoft.com/office/drawing/2014/main" id="{E20B505C-9ABA-3C4B-BEA1-EEC54BA80B5A}"/>
              </a:ext>
            </a:extLst>
          </p:cNvPr>
          <p:cNvSpPr/>
          <p:nvPr/>
        </p:nvSpPr>
        <p:spPr>
          <a:xfrm>
            <a:off x="1047526" y="1058045"/>
            <a:ext cx="9499971" cy="1002523"/>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latin typeface="Tahoma" panose="020B0604030504040204" pitchFamily="34" charset="0"/>
                <a:ea typeface="Tahoma" panose="020B0604030504040204" pitchFamily="34" charset="0"/>
                <a:cs typeface="Tahoma" panose="020B0604030504040204" pitchFamily="34" charset="0"/>
              </a:rPr>
              <a:t>Checkpoints stay longer in the SB due to data-dependence introduced by checkpoint stores</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3" name="Oval 22">
            <a:extLst>
              <a:ext uri="{FF2B5EF4-FFF2-40B4-BE49-F238E27FC236}">
                <a16:creationId xmlns:a16="http://schemas.microsoft.com/office/drawing/2014/main" id="{AC7446B9-9116-3942-9425-9D1B7011F2FB}"/>
              </a:ext>
            </a:extLst>
          </p:cNvPr>
          <p:cNvSpPr/>
          <p:nvPr/>
        </p:nvSpPr>
        <p:spPr>
          <a:xfrm>
            <a:off x="1768386" y="3391962"/>
            <a:ext cx="521668" cy="3864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8767BF0-2CD0-F349-AD1D-70BB0D1E8897}"/>
              </a:ext>
            </a:extLst>
          </p:cNvPr>
          <p:cNvSpPr/>
          <p:nvPr/>
        </p:nvSpPr>
        <p:spPr>
          <a:xfrm>
            <a:off x="870332" y="2571686"/>
            <a:ext cx="515713" cy="49319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5D267B74-07CC-2A47-B36E-2E7B3BBC9CDF}"/>
              </a:ext>
            </a:extLst>
          </p:cNvPr>
          <p:cNvCxnSpPr>
            <a:cxnSpLocks/>
            <a:stCxn id="24" idx="5"/>
            <a:endCxn id="23" idx="1"/>
          </p:cNvCxnSpPr>
          <p:nvPr/>
        </p:nvCxnSpPr>
        <p:spPr>
          <a:xfrm>
            <a:off x="1310521" y="2992655"/>
            <a:ext cx="534262" cy="4558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E7A251-38E4-CF45-AEBD-329BE811BFA8}"/>
              </a:ext>
            </a:extLst>
          </p:cNvPr>
          <p:cNvSpPr txBox="1"/>
          <p:nvPr/>
        </p:nvSpPr>
        <p:spPr>
          <a:xfrm>
            <a:off x="1619073" y="2896520"/>
            <a:ext cx="1540806" cy="523220"/>
          </a:xfrm>
          <a:prstGeom prst="rect">
            <a:avLst/>
          </a:prstGeom>
          <a:noFill/>
        </p:spPr>
        <p:txBody>
          <a:bodyPr wrap="none" rtlCol="0">
            <a:spAutoFit/>
          </a:bodyPr>
          <a:lstStyle/>
          <a:p>
            <a:pPr algn="ctr"/>
            <a:r>
              <a:rPr 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true-dep</a:t>
            </a:r>
          </a:p>
        </p:txBody>
      </p:sp>
      <p:cxnSp>
        <p:nvCxnSpPr>
          <p:cNvPr id="22" name="Straight Connector 21">
            <a:extLst>
              <a:ext uri="{FF2B5EF4-FFF2-40B4-BE49-F238E27FC236}">
                <a16:creationId xmlns:a16="http://schemas.microsoft.com/office/drawing/2014/main" id="{CB2E4801-61F3-484C-A1C3-00FD4703B480}"/>
              </a:ext>
            </a:extLst>
          </p:cNvPr>
          <p:cNvCxnSpPr>
            <a:cxnSpLocks/>
          </p:cNvCxnSpPr>
          <p:nvPr/>
        </p:nvCxnSpPr>
        <p:spPr>
          <a:xfrm>
            <a:off x="5034452" y="3218122"/>
            <a:ext cx="3041144" cy="439478"/>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63EC864-DB54-B34F-B3D8-29186A417FB1}"/>
              </a:ext>
            </a:extLst>
          </p:cNvPr>
          <p:cNvSpPr txBox="1"/>
          <p:nvPr/>
        </p:nvSpPr>
        <p:spPr>
          <a:xfrm>
            <a:off x="-24350" y="4162921"/>
            <a:ext cx="813622"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60699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par>
                                <p:cTn id="34" presetID="3" presetClass="entr" presetSubtype="1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par>
                                <p:cTn id="37" presetID="3"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par>
                                <p:cTn id="43" presetID="3"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23" grpId="0" animBg="1"/>
      <p:bldP spid="24"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6D010DA-1901-7542-9E7D-14A72AFC2151}"/>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733BB485-CF7D-E449-9D47-736B5622D514}"/>
              </a:ext>
            </a:extLst>
          </p:cNvPr>
          <p:cNvSpPr>
            <a:spLocks noGrp="1"/>
          </p:cNvSpPr>
          <p:nvPr>
            <p:ph type="sldNum" sz="quarter" idx="12"/>
          </p:nvPr>
        </p:nvSpPr>
        <p:spPr/>
        <p:txBody>
          <a:bodyPr/>
          <a:lstStyle/>
          <a:p>
            <a:fld id="{BEF5F9A7-FFD9-4159-A58F-AE73538ED447}" type="slidenum">
              <a:rPr lang="en-US" smtClean="0"/>
              <a:pPr/>
              <a:t>14</a:t>
            </a:fld>
            <a:endParaRPr lang="en-US"/>
          </a:p>
        </p:txBody>
      </p:sp>
      <p:sp>
        <p:nvSpPr>
          <p:cNvPr id="7" name="标题 1">
            <a:extLst>
              <a:ext uri="{FF2B5EF4-FFF2-40B4-BE49-F238E27FC236}">
                <a16:creationId xmlns:a16="http://schemas.microsoft.com/office/drawing/2014/main" id="{3BB813C8-BB55-7040-A7A2-3165463E5490}"/>
              </a:ext>
            </a:extLst>
          </p:cNvPr>
          <p:cNvSpPr txBox="1">
            <a:spLocks/>
          </p:cNvSpPr>
          <p:nvPr/>
        </p:nvSpPr>
        <p:spPr>
          <a:xfrm>
            <a:off x="0" y="0"/>
            <a:ext cx="9276080" cy="1263938"/>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Instruction Scheduling to Reduce SB</a:t>
            </a:r>
          </a:p>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Pressure</a:t>
            </a:r>
          </a:p>
        </p:txBody>
      </p:sp>
      <p:cxnSp>
        <p:nvCxnSpPr>
          <p:cNvPr id="10" name="Straight Arrow Connector 9">
            <a:extLst>
              <a:ext uri="{FF2B5EF4-FFF2-40B4-BE49-F238E27FC236}">
                <a16:creationId xmlns:a16="http://schemas.microsoft.com/office/drawing/2014/main" id="{F6729EE6-1FD5-964F-98F6-C84E7E0E5930}"/>
              </a:ext>
            </a:extLst>
          </p:cNvPr>
          <p:cNvCxnSpPr>
            <a:cxnSpLocks/>
          </p:cNvCxnSpPr>
          <p:nvPr/>
        </p:nvCxnSpPr>
        <p:spPr>
          <a:xfrm>
            <a:off x="3626306" y="2788166"/>
            <a:ext cx="7513653"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41960DF-7666-D44D-87E0-215F1E9FC34A}"/>
              </a:ext>
            </a:extLst>
          </p:cNvPr>
          <p:cNvSpPr txBox="1"/>
          <p:nvPr/>
        </p:nvSpPr>
        <p:spPr>
          <a:xfrm>
            <a:off x="10095614" y="2876626"/>
            <a:ext cx="1044345"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Time</a:t>
            </a:r>
          </a:p>
        </p:txBody>
      </p:sp>
      <p:sp>
        <p:nvSpPr>
          <p:cNvPr id="12" name="TextBox 11">
            <a:extLst>
              <a:ext uri="{FF2B5EF4-FFF2-40B4-BE49-F238E27FC236}">
                <a16:creationId xmlns:a16="http://schemas.microsoft.com/office/drawing/2014/main" id="{B588ECA9-0E14-FE44-AD49-31F416573AD6}"/>
              </a:ext>
            </a:extLst>
          </p:cNvPr>
          <p:cNvSpPr txBox="1"/>
          <p:nvPr/>
        </p:nvSpPr>
        <p:spPr>
          <a:xfrm>
            <a:off x="3626306" y="2893559"/>
            <a:ext cx="7448094" cy="3108543"/>
          </a:xfrm>
          <a:prstGeom prst="rect">
            <a:avLst/>
          </a:prstGeom>
          <a:noFill/>
          <a:ln w="50800">
            <a:solidFill>
              <a:schemeClr val="tx1"/>
            </a:solidFill>
            <a:prstDash val="dash"/>
          </a:ln>
        </p:spPr>
        <p:txBody>
          <a:bodyPr wrap="square" rtlCol="0">
            <a:spAutoFit/>
          </a:bodyPr>
          <a:lstStyle/>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4F2270AC-7D82-AE4C-B180-1984AC7B5DC7}"/>
              </a:ext>
            </a:extLst>
          </p:cNvPr>
          <p:cNvSpPr txBox="1"/>
          <p:nvPr/>
        </p:nvSpPr>
        <p:spPr>
          <a:xfrm>
            <a:off x="418934" y="3202067"/>
            <a:ext cx="2656254"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inst1:r6 = </a:t>
            </a:r>
            <a:r>
              <a:rPr lang="en-US" sz="2800" dirty="0" err="1">
                <a:latin typeface="Tahoma" panose="020B0604030504040204" pitchFamily="34" charset="0"/>
                <a:ea typeface="Tahoma" panose="020B0604030504040204" pitchFamily="34" charset="0"/>
                <a:cs typeface="Tahoma" panose="020B0604030504040204" pitchFamily="34" charset="0"/>
              </a:rPr>
              <a:t>ld</a:t>
            </a:r>
            <a:r>
              <a:rPr lang="en-US" sz="2800" dirty="0">
                <a:latin typeface="Tahoma" panose="020B0604030504040204" pitchFamily="34" charset="0"/>
                <a:ea typeface="Tahoma" panose="020B0604030504040204" pitchFamily="34" charset="0"/>
                <a:cs typeface="Tahoma" panose="020B0604030504040204" pitchFamily="34" charset="0"/>
              </a:rPr>
              <a:t> … </a:t>
            </a:r>
          </a:p>
        </p:txBody>
      </p:sp>
      <p:sp>
        <p:nvSpPr>
          <p:cNvPr id="16" name="TextBox 15">
            <a:extLst>
              <a:ext uri="{FF2B5EF4-FFF2-40B4-BE49-F238E27FC236}">
                <a16:creationId xmlns:a16="http://schemas.microsoft.com/office/drawing/2014/main" id="{7983C3D5-4FFD-D64A-9F67-DCE484C06FE0}"/>
              </a:ext>
            </a:extLst>
          </p:cNvPr>
          <p:cNvSpPr txBox="1"/>
          <p:nvPr/>
        </p:nvSpPr>
        <p:spPr>
          <a:xfrm>
            <a:off x="415953" y="5018917"/>
            <a:ext cx="334730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inst4: r4 = r4 &lt;&lt; 2</a:t>
            </a:r>
          </a:p>
        </p:txBody>
      </p:sp>
      <p:sp>
        <p:nvSpPr>
          <p:cNvPr id="17" name="TextBox 16">
            <a:extLst>
              <a:ext uri="{FF2B5EF4-FFF2-40B4-BE49-F238E27FC236}">
                <a16:creationId xmlns:a16="http://schemas.microsoft.com/office/drawing/2014/main" id="{109CE429-265D-994E-830B-09C31AC08423}"/>
              </a:ext>
            </a:extLst>
          </p:cNvPr>
          <p:cNvSpPr txBox="1"/>
          <p:nvPr/>
        </p:nvSpPr>
        <p:spPr>
          <a:xfrm>
            <a:off x="415953" y="4358691"/>
            <a:ext cx="3207909"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inst3: r5 = r5 * r1</a:t>
            </a:r>
          </a:p>
        </p:txBody>
      </p:sp>
      <p:sp>
        <p:nvSpPr>
          <p:cNvPr id="18" name="TextBox 17">
            <a:extLst>
              <a:ext uri="{FF2B5EF4-FFF2-40B4-BE49-F238E27FC236}">
                <a16:creationId xmlns:a16="http://schemas.microsoft.com/office/drawing/2014/main" id="{8C3DE959-CA39-834E-B8B3-241145CD92B1}"/>
              </a:ext>
            </a:extLst>
          </p:cNvPr>
          <p:cNvSpPr txBox="1"/>
          <p:nvPr/>
        </p:nvSpPr>
        <p:spPr>
          <a:xfrm>
            <a:off x="391557" y="3816815"/>
            <a:ext cx="2656253" cy="523220"/>
          </a:xfrm>
          <a:prstGeom prst="rect">
            <a:avLst/>
          </a:prstGeom>
          <a:noFill/>
        </p:spPr>
        <p:txBody>
          <a:bodyPr wrap="square" rtlCol="0">
            <a:spAutoFit/>
          </a:bodyPr>
          <a:lstStyle/>
          <a:p>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inst2: </a:t>
            </a:r>
            <a:r>
              <a:rPr lang="en-US" sz="2800" dirty="0" err="1">
                <a:solidFill>
                  <a:srgbClr val="C00000"/>
                </a:solidFill>
                <a:latin typeface="Tahoma" panose="020B0604030504040204" pitchFamily="34" charset="0"/>
                <a:ea typeface="Tahoma" panose="020B0604030504040204" pitchFamily="34" charset="0"/>
                <a:cs typeface="Tahoma" panose="020B0604030504040204" pitchFamily="34" charset="0"/>
              </a:rPr>
              <a:t>ckpt</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r6</a:t>
            </a:r>
          </a:p>
        </p:txBody>
      </p:sp>
      <p:graphicFrame>
        <p:nvGraphicFramePr>
          <p:cNvPr id="19" name="Table 18">
            <a:extLst>
              <a:ext uri="{FF2B5EF4-FFF2-40B4-BE49-F238E27FC236}">
                <a16:creationId xmlns:a16="http://schemas.microsoft.com/office/drawing/2014/main" id="{7A13CFF1-8B44-7141-AB66-AF366132D6A3}"/>
              </a:ext>
            </a:extLst>
          </p:cNvPr>
          <p:cNvGraphicFramePr>
            <a:graphicFrameLocks noGrp="1"/>
          </p:cNvGraphicFramePr>
          <p:nvPr>
            <p:extLst>
              <p:ext uri="{D42A27DB-BD31-4B8C-83A1-F6EECF244321}">
                <p14:modId xmlns:p14="http://schemas.microsoft.com/office/powerpoint/2010/main" val="2732187286"/>
              </p:ext>
            </p:extLst>
          </p:nvPr>
        </p:nvGraphicFramePr>
        <p:xfrm>
          <a:off x="3691873" y="3019703"/>
          <a:ext cx="7263994" cy="2764079"/>
        </p:xfrm>
        <a:graphic>
          <a:graphicData uri="http://schemas.openxmlformats.org/drawingml/2006/table">
            <a:tbl>
              <a:tblPr/>
              <a:tblGrid>
                <a:gridCol w="754661">
                  <a:extLst>
                    <a:ext uri="{9D8B030D-6E8A-4147-A177-3AD203B41FA5}">
                      <a16:colId xmlns:a16="http://schemas.microsoft.com/office/drawing/2014/main" val="1952014980"/>
                    </a:ext>
                  </a:extLst>
                </a:gridCol>
                <a:gridCol w="811260">
                  <a:extLst>
                    <a:ext uri="{9D8B030D-6E8A-4147-A177-3AD203B41FA5}">
                      <a16:colId xmlns:a16="http://schemas.microsoft.com/office/drawing/2014/main" val="1285091458"/>
                    </a:ext>
                  </a:extLst>
                </a:gridCol>
                <a:gridCol w="830128">
                  <a:extLst>
                    <a:ext uri="{9D8B030D-6E8A-4147-A177-3AD203B41FA5}">
                      <a16:colId xmlns:a16="http://schemas.microsoft.com/office/drawing/2014/main" val="2467176441"/>
                    </a:ext>
                  </a:extLst>
                </a:gridCol>
                <a:gridCol w="1131991">
                  <a:extLst>
                    <a:ext uri="{9D8B030D-6E8A-4147-A177-3AD203B41FA5}">
                      <a16:colId xmlns:a16="http://schemas.microsoft.com/office/drawing/2014/main" val="3725846821"/>
                    </a:ext>
                  </a:extLst>
                </a:gridCol>
                <a:gridCol w="993503">
                  <a:extLst>
                    <a:ext uri="{9D8B030D-6E8A-4147-A177-3AD203B41FA5}">
                      <a16:colId xmlns:a16="http://schemas.microsoft.com/office/drawing/2014/main" val="3484218637"/>
                    </a:ext>
                  </a:extLst>
                </a:gridCol>
                <a:gridCol w="966392">
                  <a:extLst>
                    <a:ext uri="{9D8B030D-6E8A-4147-A177-3AD203B41FA5}">
                      <a16:colId xmlns:a16="http://schemas.microsoft.com/office/drawing/2014/main" val="2302317797"/>
                    </a:ext>
                  </a:extLst>
                </a:gridCol>
                <a:gridCol w="1021093">
                  <a:extLst>
                    <a:ext uri="{9D8B030D-6E8A-4147-A177-3AD203B41FA5}">
                      <a16:colId xmlns:a16="http://schemas.microsoft.com/office/drawing/2014/main" val="3044858251"/>
                    </a:ext>
                  </a:extLst>
                </a:gridCol>
                <a:gridCol w="754966">
                  <a:extLst>
                    <a:ext uri="{9D8B030D-6E8A-4147-A177-3AD203B41FA5}">
                      <a16:colId xmlns:a16="http://schemas.microsoft.com/office/drawing/2014/main" val="1183201927"/>
                    </a:ext>
                  </a:extLst>
                </a:gridCol>
              </a:tblGrid>
              <a:tr h="673625">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WB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54225064"/>
                  </a:ext>
                </a:extLst>
              </a:tr>
              <a:tr h="743204">
                <a:tc>
                  <a:txBody>
                    <a:bodyPr/>
                    <a:lstStyle/>
                    <a:p>
                      <a:pPr algn="ctr" fontAlgn="b"/>
                      <a:endPar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EX</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MEM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WB</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52197774"/>
                  </a:ext>
                </a:extLst>
              </a:tr>
              <a:tr h="673625">
                <a:tc>
                  <a:txBody>
                    <a:bodyPr/>
                    <a:lstStyle/>
                    <a:p>
                      <a:pPr algn="ctr" fontAlgn="b"/>
                      <a:endPar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IF</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EX</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MEM</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WB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918026"/>
                  </a:ext>
                </a:extLst>
              </a:tr>
              <a:tr h="673625">
                <a:tc>
                  <a:txBody>
                    <a:bodyPr/>
                    <a:lstStyle/>
                    <a:p>
                      <a:pPr algn="ctr" fontAlgn="b"/>
                      <a:endPar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b">
                    <a:lnL>
                      <a:noFill/>
                    </a:lnL>
                    <a:lnR>
                      <a:noFill/>
                    </a:lnR>
                    <a:lnT>
                      <a:noFill/>
                    </a:lnT>
                    <a:lnB>
                      <a:noFill/>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EX</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WB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912947"/>
                  </a:ext>
                </a:extLst>
              </a:tr>
            </a:tbl>
          </a:graphicData>
        </a:graphic>
      </p:graphicFrame>
      <p:sp>
        <p:nvSpPr>
          <p:cNvPr id="20" name="Rounded Rectangle 7">
            <a:extLst>
              <a:ext uri="{FF2B5EF4-FFF2-40B4-BE49-F238E27FC236}">
                <a16:creationId xmlns:a16="http://schemas.microsoft.com/office/drawing/2014/main" id="{4E88478A-0F21-EE48-8EB8-F57206BD39A8}"/>
              </a:ext>
            </a:extLst>
          </p:cNvPr>
          <p:cNvSpPr/>
          <p:nvPr/>
        </p:nvSpPr>
        <p:spPr>
          <a:xfrm>
            <a:off x="681203" y="1329099"/>
            <a:ext cx="10393197" cy="126393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rgbClr val="FFC000"/>
                </a:solidFill>
                <a:latin typeface="Tahoma" panose="020B0604030504040204" pitchFamily="34" charset="0"/>
                <a:ea typeface="Tahoma" panose="020B0604030504040204" pitchFamily="34" charset="0"/>
                <a:cs typeface="Tahoma" panose="020B0604030504040204" pitchFamily="34" charset="0"/>
              </a:rPr>
              <a:t>Key Idea</a:t>
            </a:r>
            <a:r>
              <a:rPr lang="en-US" altLang="ko-KR" sz="2800" dirty="0">
                <a:solidFill>
                  <a:schemeClr val="bg1"/>
                </a:solidFill>
                <a:latin typeface="Tahoma" panose="020B0604030504040204" pitchFamily="34" charset="0"/>
                <a:ea typeface="Tahoma" panose="020B0604030504040204" pitchFamily="34" charset="0"/>
                <a:cs typeface="Tahoma" panose="020B0604030504040204" pitchFamily="34" charset="0"/>
              </a:rPr>
              <a:t>: Tell compiler that checkpoint is </a:t>
            </a:r>
            <a:r>
              <a:rPr lang="en-US" altLang="ko-KR" sz="2800" dirty="0">
                <a:solidFill>
                  <a:srgbClr val="FFC000"/>
                </a:solidFill>
                <a:latin typeface="Tahoma" panose="020B0604030504040204" pitchFamily="34" charset="0"/>
                <a:ea typeface="Tahoma" panose="020B0604030504040204" pitchFamily="34" charset="0"/>
                <a:cs typeface="Tahoma" panose="020B0604030504040204" pitchFamily="34" charset="0"/>
              </a:rPr>
              <a:t>not aliased</a:t>
            </a:r>
            <a:r>
              <a:rPr lang="en-US" altLang="ko-KR" sz="2800" dirty="0">
                <a:solidFill>
                  <a:schemeClr val="bg1"/>
                </a:solidFill>
                <a:latin typeface="Tahoma" panose="020B0604030504040204" pitchFamily="34" charset="0"/>
                <a:ea typeface="Tahoma" panose="020B0604030504040204" pitchFamily="34" charset="0"/>
                <a:cs typeface="Tahoma" panose="020B0604030504040204" pitchFamily="34" charset="0"/>
              </a:rPr>
              <a:t> with other memory operations and can be </a:t>
            </a:r>
            <a:r>
              <a:rPr lang="en-US" altLang="ko-KR" sz="2800" dirty="0">
                <a:solidFill>
                  <a:srgbClr val="FFC000"/>
                </a:solidFill>
                <a:latin typeface="Tahoma" panose="020B0604030504040204" pitchFamily="34" charset="0"/>
                <a:ea typeface="Tahoma" panose="020B0604030504040204" pitchFamily="34" charset="0"/>
                <a:cs typeface="Tahoma" panose="020B0604030504040204" pitchFamily="34" charset="0"/>
              </a:rPr>
              <a:t>moved</a:t>
            </a:r>
            <a:r>
              <a:rPr lang="en-US" altLang="ko-KR" sz="2800" dirty="0">
                <a:solidFill>
                  <a:schemeClr val="bg1"/>
                </a:solidFill>
                <a:latin typeface="Tahoma" panose="020B0604030504040204" pitchFamily="34" charset="0"/>
                <a:ea typeface="Tahoma" panose="020B0604030504040204" pitchFamily="34" charset="0"/>
                <a:cs typeface="Tahoma" panose="020B0604030504040204" pitchFamily="34" charset="0"/>
              </a:rPr>
              <a:t> within the region</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Oval 14">
            <a:extLst>
              <a:ext uri="{FF2B5EF4-FFF2-40B4-BE49-F238E27FC236}">
                <a16:creationId xmlns:a16="http://schemas.microsoft.com/office/drawing/2014/main" id="{3DE780B9-87DB-9C46-8BAB-5252CC8922D0}"/>
              </a:ext>
            </a:extLst>
          </p:cNvPr>
          <p:cNvSpPr/>
          <p:nvPr/>
        </p:nvSpPr>
        <p:spPr>
          <a:xfrm>
            <a:off x="1283793" y="3232091"/>
            <a:ext cx="515713" cy="49319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0BA7D67E-34BE-6945-AEA8-66A008C87412}"/>
              </a:ext>
            </a:extLst>
          </p:cNvPr>
          <p:cNvCxnSpPr>
            <a:cxnSpLocks/>
            <a:stCxn id="15" idx="5"/>
            <a:endCxn id="14" idx="1"/>
          </p:cNvCxnSpPr>
          <p:nvPr/>
        </p:nvCxnSpPr>
        <p:spPr>
          <a:xfrm>
            <a:off x="1723982" y="3653060"/>
            <a:ext cx="543653" cy="21903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5CF6AFB-62D0-7143-999E-623C49E77E44}"/>
              </a:ext>
            </a:extLst>
          </p:cNvPr>
          <p:cNvSpPr txBox="1"/>
          <p:nvPr/>
        </p:nvSpPr>
        <p:spPr>
          <a:xfrm>
            <a:off x="2149845" y="5341044"/>
            <a:ext cx="1540806" cy="523220"/>
          </a:xfrm>
          <a:prstGeom prst="rect">
            <a:avLst/>
          </a:prstGeom>
          <a:noFill/>
        </p:spPr>
        <p:txBody>
          <a:bodyPr wrap="none" rtlCol="0">
            <a:spAutoFit/>
          </a:bodyPr>
          <a:lstStyle/>
          <a:p>
            <a:pPr algn="ctr"/>
            <a:r>
              <a:rPr 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true-dep</a:t>
            </a:r>
          </a:p>
        </p:txBody>
      </p:sp>
      <p:sp>
        <p:nvSpPr>
          <p:cNvPr id="24" name="TextBox 23">
            <a:extLst>
              <a:ext uri="{FF2B5EF4-FFF2-40B4-BE49-F238E27FC236}">
                <a16:creationId xmlns:a16="http://schemas.microsoft.com/office/drawing/2014/main" id="{6F99EA5D-7C33-264E-82CD-A57FD9165109}"/>
              </a:ext>
            </a:extLst>
          </p:cNvPr>
          <p:cNvSpPr txBox="1"/>
          <p:nvPr/>
        </p:nvSpPr>
        <p:spPr>
          <a:xfrm>
            <a:off x="441439" y="5329173"/>
            <a:ext cx="813622"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a:t>
            </a:r>
          </a:p>
        </p:txBody>
      </p:sp>
      <p:sp>
        <p:nvSpPr>
          <p:cNvPr id="14" name="Oval 13">
            <a:extLst>
              <a:ext uri="{FF2B5EF4-FFF2-40B4-BE49-F238E27FC236}">
                <a16:creationId xmlns:a16="http://schemas.microsoft.com/office/drawing/2014/main" id="{92339C85-763D-1F41-A0DF-7151832541BF}"/>
              </a:ext>
            </a:extLst>
          </p:cNvPr>
          <p:cNvSpPr/>
          <p:nvPr/>
        </p:nvSpPr>
        <p:spPr>
          <a:xfrm>
            <a:off x="2191238" y="5786863"/>
            <a:ext cx="521668" cy="3864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696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4.07407E-6 L 0.00221 0.27083 " pathEditMode="relative" rAng="0" ptsTypes="AA">
                                      <p:cBhvr>
                                        <p:cTn id="6" dur="2000" fill="hold"/>
                                        <p:tgtEl>
                                          <p:spTgt spid="18"/>
                                        </p:tgtEl>
                                        <p:attrNameLst>
                                          <p:attrName>ppt_x</p:attrName>
                                          <p:attrName>ppt_y</p:attrName>
                                        </p:attrNameLst>
                                      </p:cBhvr>
                                      <p:rCtr x="104" y="13542"/>
                                    </p:animMotion>
                                  </p:childTnLst>
                                </p:cTn>
                              </p:par>
                              <p:par>
                                <p:cTn id="7" presetID="3" presetClass="entr" presetSubtype="10" fill="hold" grpId="0" nodeType="withEffect">
                                  <p:stCondLst>
                                    <p:cond delay="2000"/>
                                  </p:stCondLst>
                                  <p:childTnLst>
                                    <p:set>
                                      <p:cBhvr>
                                        <p:cTn id="8" dur="1" fill="hold">
                                          <p:stCondLst>
                                            <p:cond delay="0"/>
                                          </p:stCondLst>
                                        </p:cTn>
                                        <p:tgtEl>
                                          <p:spTgt spid="14"/>
                                        </p:tgtEl>
                                        <p:attrNameLst>
                                          <p:attrName>style.visibility</p:attrName>
                                        </p:attrNameLst>
                                      </p:cBhvr>
                                      <p:to>
                                        <p:strVal val="visible"/>
                                      </p:to>
                                    </p:set>
                                    <p:animEffect transition="in" filter="blinds(horizontal)">
                                      <p:cBhvr>
                                        <p:cTn id="9" dur="500"/>
                                        <p:tgtEl>
                                          <p:spTgt spid="14"/>
                                        </p:tgtEl>
                                      </p:cBhvr>
                                    </p:animEffect>
                                  </p:childTnLst>
                                </p:cTn>
                              </p:par>
                              <p:par>
                                <p:cTn id="10" presetID="3" presetClass="entr" presetSubtype="10" fill="hold" nodeType="withEffect">
                                  <p:stCondLst>
                                    <p:cond delay="200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200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grpId="0" nodeType="withEffect">
                                  <p:stCondLst>
                                    <p:cond delay="200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8" grpId="0"/>
      <p:bldP spid="15" grpId="0" animBg="1"/>
      <p:bldP spid="22"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D69F885-43C5-B543-A52C-33C43992D2A6}"/>
              </a:ext>
            </a:extLst>
          </p:cNvPr>
          <p:cNvSpPr>
            <a:spLocks noGrp="1"/>
          </p:cNvSpPr>
          <p:nvPr>
            <p:ph type="ftr" sz="quarter" idx="11"/>
          </p:nvPr>
        </p:nvSpPr>
        <p:spPr>
          <a:xfrm>
            <a:off x="3779520" y="6373548"/>
            <a:ext cx="4373880" cy="420498"/>
          </a:xfrm>
        </p:spPr>
        <p:txBody>
          <a:bodyPr/>
          <a:lstStyle/>
          <a:p>
            <a:r>
              <a:rPr lang="en-US"/>
              <a:t>54th IEEE/ACM International Symposium on Microarchitecture</a:t>
            </a:r>
          </a:p>
        </p:txBody>
      </p:sp>
      <p:sp>
        <p:nvSpPr>
          <p:cNvPr id="61" name="Slide Number Placeholder 5">
            <a:extLst>
              <a:ext uri="{FF2B5EF4-FFF2-40B4-BE49-F238E27FC236}">
                <a16:creationId xmlns:a16="http://schemas.microsoft.com/office/drawing/2014/main" id="{280014CE-C18D-8349-945A-E610C7983EC4}"/>
              </a:ext>
            </a:extLst>
          </p:cNvPr>
          <p:cNvSpPr>
            <a:spLocks noGrp="1"/>
          </p:cNvSpPr>
          <p:nvPr>
            <p:ph type="sldNum" sz="quarter" idx="12"/>
          </p:nvPr>
        </p:nvSpPr>
        <p:spPr>
          <a:xfrm>
            <a:off x="8610600" y="6428920"/>
            <a:ext cx="2743200" cy="365125"/>
          </a:xfrm>
        </p:spPr>
        <p:txBody>
          <a:bodyPr/>
          <a:lstStyle/>
          <a:p>
            <a:fld id="{BEF5F9A7-FFD9-4159-A58F-AE73538ED447}" type="slidenum">
              <a:rPr lang="en-US" smtClean="0"/>
              <a:pPr/>
              <a:t>15</a:t>
            </a:fld>
            <a:endParaRPr lang="en-US" dirty="0"/>
          </a:p>
        </p:txBody>
      </p:sp>
      <p:sp>
        <p:nvSpPr>
          <p:cNvPr id="30" name="标题 1">
            <a:extLst>
              <a:ext uri="{FF2B5EF4-FFF2-40B4-BE49-F238E27FC236}">
                <a16:creationId xmlns:a16="http://schemas.microsoft.com/office/drawing/2014/main" id="{274EAFA7-DCAC-644D-AE59-16B217AED16C}"/>
              </a:ext>
            </a:extLst>
          </p:cNvPr>
          <p:cNvSpPr txBox="1">
            <a:spLocks/>
          </p:cNvSpPr>
          <p:nvPr/>
        </p:nvSpPr>
        <p:spPr>
          <a:xfrm>
            <a:off x="0" y="0"/>
            <a:ext cx="9878976" cy="843477"/>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Fast Release Store for In-Order Cores</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pic>
        <p:nvPicPr>
          <p:cNvPr id="60" name="Picture 4" descr="Project-1007">
            <a:extLst>
              <a:ext uri="{FF2B5EF4-FFF2-40B4-BE49-F238E27FC236}">
                <a16:creationId xmlns:a16="http://schemas.microsoft.com/office/drawing/2014/main" id="{74EFC288-43BC-4B62-8B05-A02C7E4CF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09421"/>
            <a:ext cx="5900928" cy="3864932"/>
          </a:xfrm>
          <a:prstGeom prst="rect">
            <a:avLst/>
          </a:prstGeom>
          <a:noFill/>
          <a:extLst>
            <a:ext uri="{909E8E84-426E-40DD-AFC4-6F175D3DCCD1}">
              <a14:hiddenFill xmlns:a14="http://schemas.microsoft.com/office/drawing/2010/main">
                <a:solidFill>
                  <a:srgbClr val="FFFFFF"/>
                </a:solidFill>
              </a14:hiddenFill>
            </a:ext>
          </a:extLst>
        </p:spPr>
      </p:pic>
      <p:sp>
        <p:nvSpPr>
          <p:cNvPr id="62" name="Rounded Rectangle 1">
            <a:extLst>
              <a:ext uri="{FF2B5EF4-FFF2-40B4-BE49-F238E27FC236}">
                <a16:creationId xmlns:a16="http://schemas.microsoft.com/office/drawing/2014/main" id="{7C3185E7-031A-439C-BB60-C747133C04A0}"/>
              </a:ext>
            </a:extLst>
          </p:cNvPr>
          <p:cNvSpPr/>
          <p:nvPr/>
        </p:nvSpPr>
        <p:spPr>
          <a:xfrm>
            <a:off x="7570319" y="1404051"/>
            <a:ext cx="3255015" cy="816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4"/>
                </a:solidFill>
                <a:latin typeface="Tahoma" panose="020B0604030504040204" pitchFamily="34" charset="0"/>
                <a:ea typeface="Tahoma" panose="020B0604030504040204" pitchFamily="34" charset="0"/>
                <a:cs typeface="Tahoma" panose="020B0604030504040204" pitchFamily="34" charset="0"/>
              </a:rPr>
              <a:t>Turnpike</a:t>
            </a:r>
          </a:p>
        </p:txBody>
      </p:sp>
      <p:sp>
        <p:nvSpPr>
          <p:cNvPr id="63" name="Rounded Rectangle 1">
            <a:extLst>
              <a:ext uri="{FF2B5EF4-FFF2-40B4-BE49-F238E27FC236}">
                <a16:creationId xmlns:a16="http://schemas.microsoft.com/office/drawing/2014/main" id="{E6E949C7-872C-4CB5-947C-13C724541AD6}"/>
              </a:ext>
            </a:extLst>
          </p:cNvPr>
          <p:cNvSpPr/>
          <p:nvPr/>
        </p:nvSpPr>
        <p:spPr>
          <a:xfrm>
            <a:off x="6693045" y="5120468"/>
            <a:ext cx="5009561" cy="1086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Selectively </a:t>
            </a:r>
            <a:r>
              <a:rPr lang="en-US" sz="2400" dirty="0">
                <a:solidFill>
                  <a:schemeClr val="accent4"/>
                </a:solidFill>
                <a:latin typeface="Tahoma" panose="020B0604030504040204" pitchFamily="34" charset="0"/>
                <a:ea typeface="Tahoma" panose="020B0604030504040204" pitchFamily="34" charset="0"/>
                <a:cs typeface="Tahoma" panose="020B0604030504040204" pitchFamily="34" charset="0"/>
              </a:rPr>
              <a:t>Fast Release</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regular stores and checkpoints</a:t>
            </a:r>
          </a:p>
        </p:txBody>
      </p:sp>
      <p:pic>
        <p:nvPicPr>
          <p:cNvPr id="8" name="Picture 2" descr="Turnpike Authority plows ahead with toll hike, $24B capital plan">
            <a:extLst>
              <a:ext uri="{FF2B5EF4-FFF2-40B4-BE49-F238E27FC236}">
                <a16:creationId xmlns:a16="http://schemas.microsoft.com/office/drawing/2014/main" id="{D0BB1326-50E1-4C4E-A476-00907531F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63" y="1203192"/>
            <a:ext cx="5809432" cy="387116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1">
            <a:extLst>
              <a:ext uri="{FF2B5EF4-FFF2-40B4-BE49-F238E27FC236}">
                <a16:creationId xmlns:a16="http://schemas.microsoft.com/office/drawing/2014/main" id="{C2325880-6380-9040-A140-10A83A7483B1}"/>
              </a:ext>
            </a:extLst>
          </p:cNvPr>
          <p:cNvSpPr/>
          <p:nvPr/>
        </p:nvSpPr>
        <p:spPr>
          <a:xfrm>
            <a:off x="1414231" y="5135685"/>
            <a:ext cx="3234896" cy="105625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Turnstile [MICRO’16]</a:t>
            </a:r>
            <a:b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In-Order Cores</a:t>
            </a:r>
          </a:p>
        </p:txBody>
      </p:sp>
    </p:spTree>
    <p:extLst>
      <p:ext uri="{BB962C8B-B14F-4D97-AF65-F5344CB8AC3E}">
        <p14:creationId xmlns:p14="http://schemas.microsoft.com/office/powerpoint/2010/main" val="109975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2E2B60E-60BA-46D7-ABFA-94D600F69533}"/>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5659CA72-526B-495F-B335-E2AC9D02F26B}"/>
              </a:ext>
            </a:extLst>
          </p:cNvPr>
          <p:cNvSpPr>
            <a:spLocks noGrp="1"/>
          </p:cNvSpPr>
          <p:nvPr>
            <p:ph type="sldNum" sz="quarter" idx="12"/>
          </p:nvPr>
        </p:nvSpPr>
        <p:spPr/>
        <p:txBody>
          <a:bodyPr/>
          <a:lstStyle/>
          <a:p>
            <a:fld id="{BEF5F9A7-FFD9-4159-A58F-AE73538ED447}" type="slidenum">
              <a:rPr lang="en-US" smtClean="0"/>
              <a:pPr/>
              <a:t>16</a:t>
            </a:fld>
            <a:endParaRPr lang="en-US"/>
          </a:p>
        </p:txBody>
      </p:sp>
      <p:sp>
        <p:nvSpPr>
          <p:cNvPr id="14" name="Rectangle 13">
            <a:extLst>
              <a:ext uri="{FF2B5EF4-FFF2-40B4-BE49-F238E27FC236}">
                <a16:creationId xmlns:a16="http://schemas.microsoft.com/office/drawing/2014/main" id="{C0F90B6C-D239-4FE6-947F-555BDB33D30F}"/>
              </a:ext>
            </a:extLst>
          </p:cNvPr>
          <p:cNvSpPr/>
          <p:nvPr/>
        </p:nvSpPr>
        <p:spPr>
          <a:xfrm>
            <a:off x="2860054" y="2228297"/>
            <a:ext cx="3082349" cy="3010019"/>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r3 = Load [100]</a:t>
            </a:r>
          </a:p>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3200" dirty="0">
                <a:solidFill>
                  <a:srgbClr val="FFC000"/>
                </a:solidFill>
                <a:latin typeface="Tahoma" panose="020B0604030504040204" pitchFamily="34" charset="0"/>
                <a:ea typeface="Tahoma" panose="020B0604030504040204" pitchFamily="34" charset="0"/>
                <a:cs typeface="Tahoma" panose="020B0604030504040204" pitchFamily="34" charset="0"/>
              </a:rPr>
              <a:t>Store r0, [80]</a:t>
            </a:r>
          </a:p>
          <a:p>
            <a:pPr algn="ct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cxnSp>
        <p:nvCxnSpPr>
          <p:cNvPr id="15" name="Straight Connector 14">
            <a:extLst>
              <a:ext uri="{FF2B5EF4-FFF2-40B4-BE49-F238E27FC236}">
                <a16:creationId xmlns:a16="http://schemas.microsoft.com/office/drawing/2014/main" id="{6D79103D-6BAB-4AF4-B38A-BABAAF3A657C}"/>
              </a:ext>
            </a:extLst>
          </p:cNvPr>
          <p:cNvCxnSpPr>
            <a:cxnSpLocks/>
          </p:cNvCxnSpPr>
          <p:nvPr/>
        </p:nvCxnSpPr>
        <p:spPr>
          <a:xfrm>
            <a:off x="2762755" y="4995816"/>
            <a:ext cx="3311729" cy="0"/>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325F21-953D-4720-9F0B-3644CA653643}"/>
              </a:ext>
            </a:extLst>
          </p:cNvPr>
          <p:cNvCxnSpPr>
            <a:cxnSpLocks/>
          </p:cNvCxnSpPr>
          <p:nvPr/>
        </p:nvCxnSpPr>
        <p:spPr>
          <a:xfrm>
            <a:off x="2783075" y="2698793"/>
            <a:ext cx="3311729" cy="0"/>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pic>
        <p:nvPicPr>
          <p:cNvPr id="17" name="Graphic 16" descr="Close with solid fill">
            <a:extLst>
              <a:ext uri="{FF2B5EF4-FFF2-40B4-BE49-F238E27FC236}">
                <a16:creationId xmlns:a16="http://schemas.microsoft.com/office/drawing/2014/main" id="{267A3E65-91D5-4240-91F6-3E3107FF3A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5400" y="4387241"/>
            <a:ext cx="563878" cy="563878"/>
          </a:xfrm>
          <a:prstGeom prst="rect">
            <a:avLst/>
          </a:prstGeom>
        </p:spPr>
      </p:pic>
      <p:sp>
        <p:nvSpPr>
          <p:cNvPr id="18" name="Rectangle 17">
            <a:extLst>
              <a:ext uri="{FF2B5EF4-FFF2-40B4-BE49-F238E27FC236}">
                <a16:creationId xmlns:a16="http://schemas.microsoft.com/office/drawing/2014/main" id="{5407161D-3676-4CD3-A2CB-4712DA4613FF}"/>
              </a:ext>
            </a:extLst>
          </p:cNvPr>
          <p:cNvSpPr/>
          <p:nvPr/>
        </p:nvSpPr>
        <p:spPr>
          <a:xfrm>
            <a:off x="16120" y="3485765"/>
            <a:ext cx="2805297" cy="10033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dirty="0">
                <a:latin typeface="Tahoma" panose="020B0604030504040204" pitchFamily="34" charset="0"/>
                <a:ea typeface="Tahoma" panose="020B0604030504040204" pitchFamily="34" charset="0"/>
                <a:cs typeface="Tahoma" panose="020B0604030504040204" pitchFamily="34" charset="0"/>
              </a:rPr>
              <a:t>Reload checkpoints</a:t>
            </a:r>
          </a:p>
        </p:txBody>
      </p:sp>
      <p:sp>
        <p:nvSpPr>
          <p:cNvPr id="29" name="Curved Right Arrow 40">
            <a:extLst>
              <a:ext uri="{FF2B5EF4-FFF2-40B4-BE49-F238E27FC236}">
                <a16:creationId xmlns:a16="http://schemas.microsoft.com/office/drawing/2014/main" id="{D20F8036-065D-4FD1-B642-16B3C30B17E9}"/>
              </a:ext>
            </a:extLst>
          </p:cNvPr>
          <p:cNvSpPr/>
          <p:nvPr/>
        </p:nvSpPr>
        <p:spPr>
          <a:xfrm rot="5774923" flipH="1">
            <a:off x="2220179" y="3431455"/>
            <a:ext cx="932325" cy="3452566"/>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0" name="Curved Right Arrow 60">
            <a:extLst>
              <a:ext uri="{FF2B5EF4-FFF2-40B4-BE49-F238E27FC236}">
                <a16:creationId xmlns:a16="http://schemas.microsoft.com/office/drawing/2014/main" id="{5D708DFD-C39C-4F7D-84AB-587D7E1D6781}"/>
              </a:ext>
            </a:extLst>
          </p:cNvPr>
          <p:cNvSpPr/>
          <p:nvPr/>
        </p:nvSpPr>
        <p:spPr>
          <a:xfrm rot="15394951" flipH="1">
            <a:off x="2259009" y="785416"/>
            <a:ext cx="947683" cy="3645449"/>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20D17054-B3A8-4DFF-A125-A2D76CD0DFF8}"/>
              </a:ext>
            </a:extLst>
          </p:cNvPr>
          <p:cNvSpPr txBox="1"/>
          <p:nvPr/>
        </p:nvSpPr>
        <p:spPr>
          <a:xfrm>
            <a:off x="3386578" y="5494637"/>
            <a:ext cx="2539413" cy="461665"/>
          </a:xfrm>
          <a:prstGeom prst="rect">
            <a:avLst/>
          </a:prstGeom>
          <a:noFill/>
        </p:spPr>
        <p:txBody>
          <a:bodyPr wrap="non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Recovery Process</a:t>
            </a:r>
          </a:p>
        </p:txBody>
      </p:sp>
      <p:sp>
        <p:nvSpPr>
          <p:cNvPr id="33" name="Oval 32">
            <a:extLst>
              <a:ext uri="{FF2B5EF4-FFF2-40B4-BE49-F238E27FC236}">
                <a16:creationId xmlns:a16="http://schemas.microsoft.com/office/drawing/2014/main" id="{7551BB42-2FB9-4B2C-B7CF-85F0D53D8BFC}"/>
              </a:ext>
            </a:extLst>
          </p:cNvPr>
          <p:cNvSpPr/>
          <p:nvPr/>
        </p:nvSpPr>
        <p:spPr>
          <a:xfrm>
            <a:off x="4965508" y="4010369"/>
            <a:ext cx="565609" cy="428843"/>
          </a:xfrm>
          <a:prstGeom prst="ellipse">
            <a:avLst/>
          </a:prstGeom>
          <a:no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087E673C-1AEF-4C2E-9C29-DE9C001BB502}"/>
              </a:ext>
            </a:extLst>
          </p:cNvPr>
          <p:cNvSpPr txBox="1"/>
          <p:nvPr/>
        </p:nvSpPr>
        <p:spPr>
          <a:xfrm>
            <a:off x="5322948" y="3521003"/>
            <a:ext cx="1669688" cy="523220"/>
          </a:xfrm>
          <a:prstGeom prst="rect">
            <a:avLst/>
          </a:prstGeom>
          <a:noFill/>
        </p:spPr>
        <p:txBody>
          <a:bodyPr wrap="none" rtlCol="0">
            <a:spAutoFit/>
          </a:bodyPr>
          <a:lstStyle/>
          <a:p>
            <a:pPr algn="ctr"/>
            <a:r>
              <a:rPr 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WAR-free</a:t>
            </a:r>
          </a:p>
        </p:txBody>
      </p:sp>
      <p:sp>
        <p:nvSpPr>
          <p:cNvPr id="37" name="Rounded Rectangle 65">
            <a:extLst>
              <a:ext uri="{FF2B5EF4-FFF2-40B4-BE49-F238E27FC236}">
                <a16:creationId xmlns:a16="http://schemas.microsoft.com/office/drawing/2014/main" id="{4D0D3225-F826-437E-9990-A488CB328839}"/>
              </a:ext>
            </a:extLst>
          </p:cNvPr>
          <p:cNvSpPr/>
          <p:nvPr/>
        </p:nvSpPr>
        <p:spPr>
          <a:xfrm>
            <a:off x="420232" y="885904"/>
            <a:ext cx="9314415" cy="852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Key Insight: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Fast releasing Write-After-Read </a:t>
            </a:r>
            <a:r>
              <a:rPr lang="en-US" sz="2800" dirty="0">
                <a:solidFill>
                  <a:schemeClr val="accent4"/>
                </a:solidFill>
                <a:latin typeface="Tahoma" panose="020B0604030504040204" pitchFamily="34" charset="0"/>
                <a:ea typeface="Tahoma" panose="020B0604030504040204" pitchFamily="34" charset="0"/>
                <a:cs typeface="Tahoma" panose="020B0604030504040204" pitchFamily="34" charset="0"/>
              </a:rPr>
              <a:t>(WAR)</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-free</a:t>
            </a:r>
            <a:r>
              <a:rPr lang="en-US" sz="2800"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store has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no harm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for recovery</a:t>
            </a:r>
          </a:p>
        </p:txBody>
      </p:sp>
      <p:sp>
        <p:nvSpPr>
          <p:cNvPr id="19" name="TextBox 18">
            <a:extLst>
              <a:ext uri="{FF2B5EF4-FFF2-40B4-BE49-F238E27FC236}">
                <a16:creationId xmlns:a16="http://schemas.microsoft.com/office/drawing/2014/main" id="{585DBD01-6ECF-DB4E-9F93-CF6437FD5FAB}"/>
              </a:ext>
            </a:extLst>
          </p:cNvPr>
          <p:cNvSpPr txBox="1"/>
          <p:nvPr/>
        </p:nvSpPr>
        <p:spPr>
          <a:xfrm>
            <a:off x="6121726" y="2427103"/>
            <a:ext cx="801823"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Rg1</a:t>
            </a:r>
          </a:p>
        </p:txBody>
      </p:sp>
      <p:sp>
        <p:nvSpPr>
          <p:cNvPr id="20" name="TextBox 19">
            <a:extLst>
              <a:ext uri="{FF2B5EF4-FFF2-40B4-BE49-F238E27FC236}">
                <a16:creationId xmlns:a16="http://schemas.microsoft.com/office/drawing/2014/main" id="{44A5F113-979F-CC42-9B5A-92BC0A3977F1}"/>
              </a:ext>
            </a:extLst>
          </p:cNvPr>
          <p:cNvSpPr txBox="1"/>
          <p:nvPr/>
        </p:nvSpPr>
        <p:spPr>
          <a:xfrm>
            <a:off x="6151463" y="4715096"/>
            <a:ext cx="801823"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Rg2</a:t>
            </a:r>
          </a:p>
        </p:txBody>
      </p:sp>
      <p:sp>
        <p:nvSpPr>
          <p:cNvPr id="21" name="Oval 20">
            <a:extLst>
              <a:ext uri="{FF2B5EF4-FFF2-40B4-BE49-F238E27FC236}">
                <a16:creationId xmlns:a16="http://schemas.microsoft.com/office/drawing/2014/main" id="{0E67ACA9-3372-C74F-98BD-139650F1B2AA}"/>
              </a:ext>
            </a:extLst>
          </p:cNvPr>
          <p:cNvSpPr/>
          <p:nvPr/>
        </p:nvSpPr>
        <p:spPr>
          <a:xfrm>
            <a:off x="5001401" y="2950291"/>
            <a:ext cx="714150" cy="570711"/>
          </a:xfrm>
          <a:prstGeom prst="ellipse">
            <a:avLst/>
          </a:prstGeom>
          <a:noFill/>
          <a:ln w="254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0A408BAF-8616-A247-8941-79C02B5D27C3}"/>
              </a:ext>
            </a:extLst>
          </p:cNvPr>
          <p:cNvCxnSpPr>
            <a:cxnSpLocks/>
            <a:stCxn id="21" idx="4"/>
            <a:endCxn id="33" idx="0"/>
          </p:cNvCxnSpPr>
          <p:nvPr/>
        </p:nvCxnSpPr>
        <p:spPr>
          <a:xfrm flipH="1">
            <a:off x="5248313" y="3521002"/>
            <a:ext cx="110163" cy="489367"/>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55958F72-81CE-A546-8796-DB2D08FBF1AE}"/>
              </a:ext>
            </a:extLst>
          </p:cNvPr>
          <p:cNvSpPr/>
          <p:nvPr/>
        </p:nvSpPr>
        <p:spPr>
          <a:xfrm>
            <a:off x="8060082" y="2045406"/>
            <a:ext cx="1898125" cy="5577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Tahoma" panose="020B0604030504040204" pitchFamily="34" charset="0"/>
                <a:ea typeface="Tahoma" panose="020B0604030504040204" pitchFamily="34" charset="0"/>
                <a:cs typeface="Tahoma" panose="020B0604030504040204" pitchFamily="34" charset="0"/>
              </a:rPr>
              <a:t>Pipeline</a:t>
            </a:r>
          </a:p>
        </p:txBody>
      </p:sp>
      <p:sp>
        <p:nvSpPr>
          <p:cNvPr id="23" name="Rounded Rectangle 22">
            <a:extLst>
              <a:ext uri="{FF2B5EF4-FFF2-40B4-BE49-F238E27FC236}">
                <a16:creationId xmlns:a16="http://schemas.microsoft.com/office/drawing/2014/main" id="{01E883A4-F061-574C-BBC7-C86B32D86B06}"/>
              </a:ext>
            </a:extLst>
          </p:cNvPr>
          <p:cNvSpPr/>
          <p:nvPr/>
        </p:nvSpPr>
        <p:spPr>
          <a:xfrm>
            <a:off x="8907981" y="3370753"/>
            <a:ext cx="1001105" cy="3870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a:latin typeface="Tahoma" panose="020B0604030504040204" pitchFamily="34" charset="0"/>
                <a:ea typeface="Tahoma" panose="020B0604030504040204" pitchFamily="34" charset="0"/>
                <a:cs typeface="Tahoma" panose="020B0604030504040204" pitchFamily="34" charset="0"/>
              </a:rPr>
              <a:t>SB</a:t>
            </a:r>
          </a:p>
        </p:txBody>
      </p:sp>
      <p:sp>
        <p:nvSpPr>
          <p:cNvPr id="24" name="Rounded Rectangle 23">
            <a:extLst>
              <a:ext uri="{FF2B5EF4-FFF2-40B4-BE49-F238E27FC236}">
                <a16:creationId xmlns:a16="http://schemas.microsoft.com/office/drawing/2014/main" id="{0CAAA1B9-CC5F-2D43-9918-01F967CFFCF8}"/>
              </a:ext>
            </a:extLst>
          </p:cNvPr>
          <p:cNvSpPr/>
          <p:nvPr/>
        </p:nvSpPr>
        <p:spPr>
          <a:xfrm>
            <a:off x="7870837" y="4963333"/>
            <a:ext cx="2539367" cy="9421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Tahoma" panose="020B0604030504040204" pitchFamily="34" charset="0"/>
                <a:ea typeface="Tahoma" panose="020B0604030504040204" pitchFamily="34" charset="0"/>
                <a:cs typeface="Tahoma" panose="020B0604030504040204" pitchFamily="34" charset="0"/>
              </a:rPr>
              <a:t>Caches</a:t>
            </a:r>
          </a:p>
        </p:txBody>
      </p:sp>
      <p:sp>
        <p:nvSpPr>
          <p:cNvPr id="25" name="Rounded Rectangle 24">
            <a:extLst>
              <a:ext uri="{FF2B5EF4-FFF2-40B4-BE49-F238E27FC236}">
                <a16:creationId xmlns:a16="http://schemas.microsoft.com/office/drawing/2014/main" id="{63DEBF7C-3838-B74D-B6C5-A81396DE43DF}"/>
              </a:ext>
            </a:extLst>
          </p:cNvPr>
          <p:cNvSpPr/>
          <p:nvPr/>
        </p:nvSpPr>
        <p:spPr>
          <a:xfrm>
            <a:off x="9488912" y="3370753"/>
            <a:ext cx="420174" cy="38709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25">
            <a:extLst>
              <a:ext uri="{FF2B5EF4-FFF2-40B4-BE49-F238E27FC236}">
                <a16:creationId xmlns:a16="http://schemas.microsoft.com/office/drawing/2014/main" id="{5DCDF65F-508A-6541-A6C8-820C3395D2BB}"/>
              </a:ext>
            </a:extLst>
          </p:cNvPr>
          <p:cNvSpPr txBox="1"/>
          <p:nvPr/>
        </p:nvSpPr>
        <p:spPr>
          <a:xfrm>
            <a:off x="9721845" y="3856240"/>
            <a:ext cx="2432654" cy="646331"/>
          </a:xfrm>
          <a:prstGeom prst="rect">
            <a:avLst/>
          </a:prstGeom>
          <a:noFill/>
        </p:spPr>
        <p:txBody>
          <a:bodyPr wrap="none" rtlCol="0">
            <a:spAutoFit/>
          </a:bodyPr>
          <a:lstStyle/>
          <a:p>
            <a:r>
              <a:rPr lang="en-US" sz="3600" dirty="0">
                <a:solidFill>
                  <a:srgbClr val="C00000"/>
                </a:solidFill>
                <a:latin typeface="Tahoma" panose="020B0604030504040204" pitchFamily="34" charset="0"/>
                <a:ea typeface="Tahoma" panose="020B0604030504040204" pitchFamily="34" charset="0"/>
                <a:cs typeface="Tahoma" panose="020B0604030504040204" pitchFamily="34" charset="0"/>
              </a:rPr>
              <a:t>Verification</a:t>
            </a:r>
          </a:p>
        </p:txBody>
      </p:sp>
      <p:cxnSp>
        <p:nvCxnSpPr>
          <p:cNvPr id="27" name="Straight Arrow Connector 26">
            <a:extLst>
              <a:ext uri="{FF2B5EF4-FFF2-40B4-BE49-F238E27FC236}">
                <a16:creationId xmlns:a16="http://schemas.microsoft.com/office/drawing/2014/main" id="{B47F7CFD-50FA-E845-BB61-3BB32D094040}"/>
              </a:ext>
            </a:extLst>
          </p:cNvPr>
          <p:cNvCxnSpPr>
            <a:cxnSpLocks/>
            <a:endCxn id="23" idx="0"/>
          </p:cNvCxnSpPr>
          <p:nvPr/>
        </p:nvCxnSpPr>
        <p:spPr>
          <a:xfrm>
            <a:off x="9408533" y="2603190"/>
            <a:ext cx="1" cy="767563"/>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E4E0385-AD96-4D49-B74F-9CA7F2432B6A}"/>
              </a:ext>
            </a:extLst>
          </p:cNvPr>
          <p:cNvCxnSpPr>
            <a:cxnSpLocks/>
          </p:cNvCxnSpPr>
          <p:nvPr/>
        </p:nvCxnSpPr>
        <p:spPr>
          <a:xfrm flipH="1">
            <a:off x="9219679" y="3757849"/>
            <a:ext cx="597" cy="1316812"/>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9E8E5B0-DE7B-4440-93BA-32613100B913}"/>
              </a:ext>
            </a:extLst>
          </p:cNvPr>
          <p:cNvSpPr txBox="1"/>
          <p:nvPr/>
        </p:nvSpPr>
        <p:spPr>
          <a:xfrm>
            <a:off x="7854654" y="3865200"/>
            <a:ext cx="1284647" cy="523220"/>
          </a:xfrm>
          <a:prstGeom prst="rect">
            <a:avLst/>
          </a:prstGeom>
          <a:noFill/>
        </p:spPr>
        <p:txBody>
          <a:bodyPr wrap="none" rtlCol="0">
            <a:spAutoFit/>
          </a:bodyPr>
          <a:lstStyle/>
          <a:p>
            <a:r>
              <a:rPr lang="en-US" sz="2800" dirty="0">
                <a:solidFill>
                  <a:srgbClr val="92D050"/>
                </a:solidFill>
                <a:latin typeface="Tahoma" panose="020B0604030504040204" pitchFamily="34" charset="0"/>
                <a:ea typeface="Tahoma" panose="020B0604030504040204" pitchFamily="34" charset="0"/>
                <a:cs typeface="Tahoma" panose="020B0604030504040204" pitchFamily="34" charset="0"/>
              </a:rPr>
              <a:t>Bypass</a:t>
            </a:r>
          </a:p>
        </p:txBody>
      </p:sp>
      <p:cxnSp>
        <p:nvCxnSpPr>
          <p:cNvPr id="35" name="Elbow Connector 34">
            <a:extLst>
              <a:ext uri="{FF2B5EF4-FFF2-40B4-BE49-F238E27FC236}">
                <a16:creationId xmlns:a16="http://schemas.microsoft.com/office/drawing/2014/main" id="{504F1325-503D-4448-860B-81B900D47505}"/>
              </a:ext>
            </a:extLst>
          </p:cNvPr>
          <p:cNvCxnSpPr>
            <a:cxnSpLocks/>
            <a:stCxn id="22" idx="1"/>
            <a:endCxn id="24" idx="1"/>
          </p:cNvCxnSpPr>
          <p:nvPr/>
        </p:nvCxnSpPr>
        <p:spPr>
          <a:xfrm rot="10800000" flipV="1">
            <a:off x="7870838" y="2324298"/>
            <a:ext cx="189245" cy="3110120"/>
          </a:xfrm>
          <a:prstGeom prst="bentConnector3">
            <a:avLst>
              <a:gd name="adj1" fmla="val 220796"/>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B94908C-96D8-384F-A621-9A9DB06909C6}"/>
              </a:ext>
            </a:extLst>
          </p:cNvPr>
          <p:cNvCxnSpPr>
            <a:cxnSpLocks/>
          </p:cNvCxnSpPr>
          <p:nvPr/>
        </p:nvCxnSpPr>
        <p:spPr>
          <a:xfrm flipH="1">
            <a:off x="9718800" y="3757849"/>
            <a:ext cx="597" cy="1316812"/>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标题 1">
            <a:extLst>
              <a:ext uri="{FF2B5EF4-FFF2-40B4-BE49-F238E27FC236}">
                <a16:creationId xmlns:a16="http://schemas.microsoft.com/office/drawing/2014/main" id="{1B01F98C-6AD1-AF44-800E-0463E7B9FD70}"/>
              </a:ext>
            </a:extLst>
          </p:cNvPr>
          <p:cNvSpPr txBox="1">
            <a:spLocks/>
          </p:cNvSpPr>
          <p:nvPr/>
        </p:nvSpPr>
        <p:spPr>
          <a:xfrm>
            <a:off x="0" y="0"/>
            <a:ext cx="10410193" cy="831374"/>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Bypass Store Verification for Fast Release</a:t>
            </a:r>
          </a:p>
        </p:txBody>
      </p:sp>
      <p:sp>
        <p:nvSpPr>
          <p:cNvPr id="42" name="Rectangle 41">
            <a:extLst>
              <a:ext uri="{FF2B5EF4-FFF2-40B4-BE49-F238E27FC236}">
                <a16:creationId xmlns:a16="http://schemas.microsoft.com/office/drawing/2014/main" id="{DD3D9EC3-196D-2245-A10E-429868337C27}"/>
              </a:ext>
            </a:extLst>
          </p:cNvPr>
          <p:cNvSpPr/>
          <p:nvPr/>
        </p:nvSpPr>
        <p:spPr>
          <a:xfrm>
            <a:off x="8878001" y="2132417"/>
            <a:ext cx="427093" cy="36103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 descr="Smiley Face with Shades Circle Button | Magnet America">
            <a:extLst>
              <a:ext uri="{FF2B5EF4-FFF2-40B4-BE49-F238E27FC236}">
                <a16:creationId xmlns:a16="http://schemas.microsoft.com/office/drawing/2014/main" id="{04C10214-1959-2741-BFE2-455E2C9327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6390" y="3473698"/>
            <a:ext cx="1024107" cy="102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58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42" presetClass="path" presetSubtype="0" accel="50000" decel="50000" fill="hold" grpId="1" nodeType="withEffect">
                                  <p:stCondLst>
                                    <p:cond delay="0"/>
                                  </p:stCondLst>
                                  <p:childTnLst>
                                    <p:animMotion origin="layout" path="M -2.91667E-6 1.48148E-6 L -2.91667E-6 0.41944 " pathEditMode="relative" rAng="0" ptsTypes="AA">
                                      <p:cBhvr>
                                        <p:cTn id="22" dur="2000" fill="hold"/>
                                        <p:tgtEl>
                                          <p:spTgt spid="42"/>
                                        </p:tgtEl>
                                        <p:attrNameLst>
                                          <p:attrName>ppt_x</p:attrName>
                                          <p:attrName>ppt_y</p:attrName>
                                        </p:attrNameLst>
                                      </p:cBhvr>
                                      <p:rCtr x="0" y="20972"/>
                                    </p:animMotion>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linds(horizontal)">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animBg="1"/>
      <p:bldP spid="30" grpId="0" animBg="1"/>
      <p:bldP spid="31" grpId="0"/>
      <p:bldP spid="33" grpId="0" animBg="1"/>
      <p:bldP spid="34" grpId="0"/>
      <p:bldP spid="21" grpId="0" animBg="1"/>
      <p:bldP spid="42" grpId="0" animBg="1"/>
      <p:bldP spid="4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979A917-87C2-DF40-992E-181365DE5FD8}"/>
              </a:ext>
            </a:extLst>
          </p:cNvPr>
          <p:cNvSpPr/>
          <p:nvPr/>
        </p:nvSpPr>
        <p:spPr>
          <a:xfrm>
            <a:off x="6418292" y="2990506"/>
            <a:ext cx="748015" cy="420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5" name="Footer Placeholder 4">
            <a:extLst>
              <a:ext uri="{FF2B5EF4-FFF2-40B4-BE49-F238E27FC236}">
                <a16:creationId xmlns:a16="http://schemas.microsoft.com/office/drawing/2014/main" id="{DFF650AC-3CC7-A044-9684-7C5B75D44C07}"/>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337C2F21-32E3-4D41-ACD8-E5BB24368F0D}"/>
              </a:ext>
            </a:extLst>
          </p:cNvPr>
          <p:cNvSpPr>
            <a:spLocks noGrp="1"/>
          </p:cNvSpPr>
          <p:nvPr>
            <p:ph type="sldNum" sz="quarter" idx="12"/>
          </p:nvPr>
        </p:nvSpPr>
        <p:spPr/>
        <p:txBody>
          <a:bodyPr/>
          <a:lstStyle/>
          <a:p>
            <a:fld id="{BEF5F9A7-FFD9-4159-A58F-AE73538ED447}" type="slidenum">
              <a:rPr lang="en-US" smtClean="0"/>
              <a:pPr/>
              <a:t>17</a:t>
            </a:fld>
            <a:endParaRPr lang="en-US"/>
          </a:p>
        </p:txBody>
      </p:sp>
      <p:sp>
        <p:nvSpPr>
          <p:cNvPr id="13" name="标题 1">
            <a:extLst>
              <a:ext uri="{FF2B5EF4-FFF2-40B4-BE49-F238E27FC236}">
                <a16:creationId xmlns:a16="http://schemas.microsoft.com/office/drawing/2014/main" id="{BDE59DFB-A80E-A24C-8EF2-837ED481EEBB}"/>
              </a:ext>
            </a:extLst>
          </p:cNvPr>
          <p:cNvSpPr txBox="1">
            <a:spLocks/>
          </p:cNvSpPr>
          <p:nvPr/>
        </p:nvSpPr>
        <p:spPr>
          <a:xfrm>
            <a:off x="0" y="0"/>
            <a:ext cx="9489129" cy="693888"/>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cs typeface="Tahoma" panose="020B0604030504040204" pitchFamily="34" charset="0"/>
              </a:rPr>
              <a:t>WAR-Free Regular Store Detection</a:t>
            </a:r>
            <a:endParaRPr lang="zh-CN" altLang="en-US" sz="4400" dirty="0">
              <a:solidFill>
                <a:srgbClr val="3B31BD"/>
              </a:solidFill>
              <a:latin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49A0D36E-FCB3-2846-88ED-F4BEDCB6313E}"/>
              </a:ext>
            </a:extLst>
          </p:cNvPr>
          <p:cNvSpPr/>
          <p:nvPr/>
        </p:nvSpPr>
        <p:spPr>
          <a:xfrm>
            <a:off x="1220463" y="3083939"/>
            <a:ext cx="3132076" cy="2614315"/>
          </a:xfrm>
          <a:prstGeom prst="rect">
            <a:avLst/>
          </a:prstGeom>
          <a:solidFill>
            <a:schemeClr val="bg1">
              <a:alpha val="0"/>
            </a:schemeClr>
          </a:solidFill>
        </p:spPr>
        <p:style>
          <a:lnRef idx="2">
            <a:schemeClr val="dk1"/>
          </a:lnRef>
          <a:fillRef idx="1">
            <a:schemeClr val="lt1"/>
          </a:fillRef>
          <a:effectRef idx="0">
            <a:schemeClr val="dk1"/>
          </a:effectRef>
          <a:fontRef idx="minor">
            <a:schemeClr val="dk1"/>
          </a:fontRef>
        </p:style>
        <p:txBody>
          <a:bodyPr rtlCol="0" anchor="ctr"/>
          <a:lstStyle/>
          <a:p>
            <a:r>
              <a:rPr lang="en-US" sz="3000" dirty="0">
                <a:latin typeface="Consolas" panose="020B0609020204030204" pitchFamily="49" charset="0"/>
                <a:ea typeface="Tahoma" panose="020B0604030504040204" pitchFamily="34" charset="0"/>
                <a:cs typeface="Consolas" panose="020B0609020204030204" pitchFamily="49" charset="0"/>
              </a:rPr>
              <a:t>c1:ckpt r0</a:t>
            </a:r>
          </a:p>
          <a:p>
            <a:r>
              <a:rPr lang="en-US" sz="3000" dirty="0">
                <a:latin typeface="Consolas" panose="020B0609020204030204" pitchFamily="49" charset="0"/>
                <a:ea typeface="Tahoma" panose="020B0604030504040204" pitchFamily="34" charset="0"/>
                <a:cs typeface="Consolas" panose="020B0609020204030204" pitchFamily="49" charset="0"/>
              </a:rPr>
              <a:t>...</a:t>
            </a:r>
          </a:p>
          <a:p>
            <a:r>
              <a:rPr lang="en-US" sz="3000" dirty="0">
                <a:latin typeface="Consolas" panose="020B0609020204030204" pitchFamily="49" charset="0"/>
                <a:ea typeface="Tahoma" panose="020B0604030504040204" pitchFamily="34" charset="0"/>
                <a:cs typeface="Consolas" panose="020B0609020204030204" pitchFamily="49" charset="0"/>
              </a:rPr>
              <a:t>r0 = </a:t>
            </a:r>
            <a:r>
              <a:rPr lang="en-US" sz="3000" dirty="0" err="1">
                <a:latin typeface="Consolas" panose="020B0609020204030204" pitchFamily="49" charset="0"/>
                <a:ea typeface="Tahoma" panose="020B0604030504040204" pitchFamily="34" charset="0"/>
                <a:cs typeface="Consolas" panose="020B0609020204030204" pitchFamily="49" charset="0"/>
              </a:rPr>
              <a:t>ld</a:t>
            </a:r>
            <a:r>
              <a:rPr lang="en-US" sz="3000" dirty="0">
                <a:latin typeface="Consolas" panose="020B0609020204030204" pitchFamily="49" charset="0"/>
                <a:ea typeface="Tahoma" panose="020B0604030504040204" pitchFamily="34" charset="0"/>
                <a:cs typeface="Consolas" panose="020B0609020204030204" pitchFamily="49" charset="0"/>
              </a:rPr>
              <a:t>, [100]</a:t>
            </a:r>
          </a:p>
          <a:p>
            <a:r>
              <a:rPr lang="en-US" sz="3000" dirty="0">
                <a:solidFill>
                  <a:schemeClr val="tx1"/>
                </a:solidFill>
                <a:latin typeface="Consolas" panose="020B0609020204030204" pitchFamily="49" charset="0"/>
                <a:ea typeface="Tahoma" panose="020B0604030504040204" pitchFamily="34" charset="0"/>
                <a:cs typeface="Consolas" panose="020B0609020204030204" pitchFamily="49" charset="0"/>
              </a:rPr>
              <a:t>c2:ckpt r0</a:t>
            </a:r>
          </a:p>
          <a:p>
            <a:r>
              <a:rPr lang="en-US" sz="3000" dirty="0" err="1">
                <a:solidFill>
                  <a:schemeClr val="tx1"/>
                </a:solidFill>
                <a:latin typeface="Consolas" panose="020B0609020204030204" pitchFamily="49" charset="0"/>
                <a:ea typeface="Tahoma" panose="020B0604030504040204" pitchFamily="34" charset="0"/>
                <a:cs typeface="Consolas" panose="020B0609020204030204" pitchFamily="49" charset="0"/>
              </a:rPr>
              <a:t>st</a:t>
            </a:r>
            <a:r>
              <a:rPr lang="en-US" sz="3000" dirty="0">
                <a:solidFill>
                  <a:schemeClr val="tx1"/>
                </a:solidFill>
                <a:latin typeface="Consolas" panose="020B0609020204030204" pitchFamily="49" charset="0"/>
                <a:ea typeface="Tahoma" panose="020B0604030504040204" pitchFamily="34" charset="0"/>
                <a:cs typeface="Consolas" panose="020B0609020204030204" pitchFamily="49" charset="0"/>
              </a:rPr>
              <a:t> …,[  ]</a:t>
            </a:r>
          </a:p>
        </p:txBody>
      </p:sp>
      <p:cxnSp>
        <p:nvCxnSpPr>
          <p:cNvPr id="8" name="Straight Connector 7">
            <a:extLst>
              <a:ext uri="{FF2B5EF4-FFF2-40B4-BE49-F238E27FC236}">
                <a16:creationId xmlns:a16="http://schemas.microsoft.com/office/drawing/2014/main" id="{FBE4069D-ACA0-F54E-A5D6-26FE9421C3E8}"/>
              </a:ext>
            </a:extLst>
          </p:cNvPr>
          <p:cNvCxnSpPr>
            <a:cxnSpLocks/>
          </p:cNvCxnSpPr>
          <p:nvPr/>
        </p:nvCxnSpPr>
        <p:spPr>
          <a:xfrm>
            <a:off x="1145125" y="5570411"/>
            <a:ext cx="3340010" cy="0"/>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F18D7B-5A35-A24C-B8D3-FD98782B29B9}"/>
              </a:ext>
            </a:extLst>
          </p:cNvPr>
          <p:cNvCxnSpPr>
            <a:cxnSpLocks/>
          </p:cNvCxnSpPr>
          <p:nvPr/>
        </p:nvCxnSpPr>
        <p:spPr>
          <a:xfrm>
            <a:off x="1058490" y="3846836"/>
            <a:ext cx="3340010" cy="0"/>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B81887E-7CC3-DA40-B7F8-7BE48701110D}"/>
              </a:ext>
            </a:extLst>
          </p:cNvPr>
          <p:cNvSpPr txBox="1"/>
          <p:nvPr/>
        </p:nvSpPr>
        <p:spPr>
          <a:xfrm>
            <a:off x="8255262" y="1142738"/>
            <a:ext cx="921663"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CLQ</a:t>
            </a:r>
          </a:p>
        </p:txBody>
      </p:sp>
      <p:sp>
        <p:nvSpPr>
          <p:cNvPr id="15" name="TextBox 14">
            <a:extLst>
              <a:ext uri="{FF2B5EF4-FFF2-40B4-BE49-F238E27FC236}">
                <a16:creationId xmlns:a16="http://schemas.microsoft.com/office/drawing/2014/main" id="{173645DD-D26B-5D49-9055-B95D0B1F7AC3}"/>
              </a:ext>
            </a:extLst>
          </p:cNvPr>
          <p:cNvSpPr txBox="1"/>
          <p:nvPr/>
        </p:nvSpPr>
        <p:spPr>
          <a:xfrm>
            <a:off x="9897356" y="1224206"/>
            <a:ext cx="726866"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tail</a:t>
            </a:r>
          </a:p>
        </p:txBody>
      </p:sp>
      <p:sp>
        <p:nvSpPr>
          <p:cNvPr id="16" name="TextBox 15">
            <a:extLst>
              <a:ext uri="{FF2B5EF4-FFF2-40B4-BE49-F238E27FC236}">
                <a16:creationId xmlns:a16="http://schemas.microsoft.com/office/drawing/2014/main" id="{8DF498E5-1002-3647-BFD5-EB9BC5FDEDFB}"/>
              </a:ext>
            </a:extLst>
          </p:cNvPr>
          <p:cNvSpPr txBox="1"/>
          <p:nvPr/>
        </p:nvSpPr>
        <p:spPr>
          <a:xfrm>
            <a:off x="6315633" y="1203123"/>
            <a:ext cx="1072730"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head</a:t>
            </a:r>
          </a:p>
        </p:txBody>
      </p:sp>
      <p:sp>
        <p:nvSpPr>
          <p:cNvPr id="17" name="TextBox 16">
            <a:extLst>
              <a:ext uri="{FF2B5EF4-FFF2-40B4-BE49-F238E27FC236}">
                <a16:creationId xmlns:a16="http://schemas.microsoft.com/office/drawing/2014/main" id="{4DAE9DDE-EAA5-8B41-8873-40A66EE13DD7}"/>
              </a:ext>
            </a:extLst>
          </p:cNvPr>
          <p:cNvSpPr txBox="1"/>
          <p:nvPr/>
        </p:nvSpPr>
        <p:spPr>
          <a:xfrm>
            <a:off x="4277708" y="4209624"/>
            <a:ext cx="1324402"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[100,104)</a:t>
            </a:r>
          </a:p>
        </p:txBody>
      </p:sp>
      <p:sp>
        <p:nvSpPr>
          <p:cNvPr id="18" name="Rectangle 17">
            <a:extLst>
              <a:ext uri="{FF2B5EF4-FFF2-40B4-BE49-F238E27FC236}">
                <a16:creationId xmlns:a16="http://schemas.microsoft.com/office/drawing/2014/main" id="{F63A271B-95B1-3848-BDA7-D52F50207D6C}"/>
              </a:ext>
            </a:extLst>
          </p:cNvPr>
          <p:cNvSpPr/>
          <p:nvPr/>
        </p:nvSpPr>
        <p:spPr>
          <a:xfrm>
            <a:off x="1239348" y="4166762"/>
            <a:ext cx="3106455"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19" name="Straight Arrow Connector 18">
            <a:extLst>
              <a:ext uri="{FF2B5EF4-FFF2-40B4-BE49-F238E27FC236}">
                <a16:creationId xmlns:a16="http://schemas.microsoft.com/office/drawing/2014/main" id="{C7FA846A-98B7-F849-90DD-000789395404}"/>
              </a:ext>
            </a:extLst>
          </p:cNvPr>
          <p:cNvCxnSpPr>
            <a:cxnSpLocks/>
          </p:cNvCxnSpPr>
          <p:nvPr/>
        </p:nvCxnSpPr>
        <p:spPr>
          <a:xfrm flipH="1">
            <a:off x="956278" y="3818118"/>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3D643FD4-5464-4343-9A12-75DB69387D88}"/>
              </a:ext>
            </a:extLst>
          </p:cNvPr>
          <p:cNvGraphicFramePr>
            <a:graphicFrameLocks noGrp="1"/>
          </p:cNvGraphicFramePr>
          <p:nvPr>
            <p:extLst>
              <p:ext uri="{D42A27DB-BD31-4B8C-83A1-F6EECF244321}">
                <p14:modId xmlns:p14="http://schemas.microsoft.com/office/powerpoint/2010/main" val="463079646"/>
              </p:ext>
            </p:extLst>
          </p:nvPr>
        </p:nvGraphicFramePr>
        <p:xfrm>
          <a:off x="6377372" y="1746139"/>
          <a:ext cx="4206684" cy="370840"/>
        </p:xfrm>
        <a:graphic>
          <a:graphicData uri="http://schemas.openxmlformats.org/drawingml/2006/table">
            <a:tbl>
              <a:tblPr firstRow="1" bandRow="1">
                <a:tableStyleId>{5940675A-B579-460E-94D1-54222C63F5DA}</a:tableStyleId>
              </a:tblPr>
              <a:tblGrid>
                <a:gridCol w="1051671">
                  <a:extLst>
                    <a:ext uri="{9D8B030D-6E8A-4147-A177-3AD203B41FA5}">
                      <a16:colId xmlns:a16="http://schemas.microsoft.com/office/drawing/2014/main" val="2694838378"/>
                    </a:ext>
                  </a:extLst>
                </a:gridCol>
                <a:gridCol w="1051671">
                  <a:extLst>
                    <a:ext uri="{9D8B030D-6E8A-4147-A177-3AD203B41FA5}">
                      <a16:colId xmlns:a16="http://schemas.microsoft.com/office/drawing/2014/main" val="960008434"/>
                    </a:ext>
                  </a:extLst>
                </a:gridCol>
                <a:gridCol w="1051671">
                  <a:extLst>
                    <a:ext uri="{9D8B030D-6E8A-4147-A177-3AD203B41FA5}">
                      <a16:colId xmlns:a16="http://schemas.microsoft.com/office/drawing/2014/main" val="200802224"/>
                    </a:ext>
                  </a:extLst>
                </a:gridCol>
                <a:gridCol w="1051671">
                  <a:extLst>
                    <a:ext uri="{9D8B030D-6E8A-4147-A177-3AD203B41FA5}">
                      <a16:colId xmlns:a16="http://schemas.microsoft.com/office/drawing/2014/main" val="3799735888"/>
                    </a:ext>
                  </a:extLst>
                </a:gridCol>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71837878"/>
                  </a:ext>
                </a:extLst>
              </a:tr>
            </a:tbl>
          </a:graphicData>
        </a:graphic>
      </p:graphicFrame>
      <p:sp>
        <p:nvSpPr>
          <p:cNvPr id="31" name="Rectangle 30">
            <a:extLst>
              <a:ext uri="{FF2B5EF4-FFF2-40B4-BE49-F238E27FC236}">
                <a16:creationId xmlns:a16="http://schemas.microsoft.com/office/drawing/2014/main" id="{8FD38271-B293-E647-9286-C412CB616113}"/>
              </a:ext>
            </a:extLst>
          </p:cNvPr>
          <p:cNvSpPr/>
          <p:nvPr/>
        </p:nvSpPr>
        <p:spPr>
          <a:xfrm>
            <a:off x="7684435" y="2989459"/>
            <a:ext cx="748015" cy="420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32" name="Rectangle 31">
            <a:extLst>
              <a:ext uri="{FF2B5EF4-FFF2-40B4-BE49-F238E27FC236}">
                <a16:creationId xmlns:a16="http://schemas.microsoft.com/office/drawing/2014/main" id="{3B1C7F22-E5F7-1C49-B55B-B04416A14B30}"/>
              </a:ext>
            </a:extLst>
          </p:cNvPr>
          <p:cNvSpPr/>
          <p:nvPr/>
        </p:nvSpPr>
        <p:spPr>
          <a:xfrm>
            <a:off x="8757316" y="2996420"/>
            <a:ext cx="748015" cy="420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33" name="Rectangle 32">
            <a:extLst>
              <a:ext uri="{FF2B5EF4-FFF2-40B4-BE49-F238E27FC236}">
                <a16:creationId xmlns:a16="http://schemas.microsoft.com/office/drawing/2014/main" id="{AF69C556-3DBE-5541-AB8D-A3FF804AA951}"/>
              </a:ext>
            </a:extLst>
          </p:cNvPr>
          <p:cNvSpPr/>
          <p:nvPr/>
        </p:nvSpPr>
        <p:spPr>
          <a:xfrm>
            <a:off x="9796221" y="2995067"/>
            <a:ext cx="748015" cy="420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latin typeface="Tahoma" panose="020B0604030504040204" pitchFamily="34" charset="0"/>
                <a:ea typeface="Tahoma" panose="020B0604030504040204" pitchFamily="34" charset="0"/>
                <a:cs typeface="Tahoma" panose="020B0604030504040204" pitchFamily="34" charset="0"/>
              </a:rPr>
              <a:t>=</a:t>
            </a:r>
          </a:p>
        </p:txBody>
      </p:sp>
      <p:cxnSp>
        <p:nvCxnSpPr>
          <p:cNvPr id="39" name="Elbow Connector 38">
            <a:extLst>
              <a:ext uri="{FF2B5EF4-FFF2-40B4-BE49-F238E27FC236}">
                <a16:creationId xmlns:a16="http://schemas.microsoft.com/office/drawing/2014/main" id="{73D18281-0060-1645-9A76-BC47D749563B}"/>
              </a:ext>
            </a:extLst>
          </p:cNvPr>
          <p:cNvCxnSpPr>
            <a:cxnSpLocks/>
            <a:stCxn id="50" idx="3"/>
            <a:endCxn id="29" idx="0"/>
          </p:cNvCxnSpPr>
          <p:nvPr/>
        </p:nvCxnSpPr>
        <p:spPr>
          <a:xfrm flipV="1">
            <a:off x="3093189" y="2990506"/>
            <a:ext cx="3699111" cy="2338595"/>
          </a:xfrm>
          <a:prstGeom prst="bentConnector4">
            <a:avLst>
              <a:gd name="adj1" fmla="val 82848"/>
              <a:gd name="adj2" fmla="val 109775"/>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5CC29061-25CD-4241-95C5-76700E916A8F}"/>
              </a:ext>
            </a:extLst>
          </p:cNvPr>
          <p:cNvPicPr>
            <a:picLocks noChangeAspect="1"/>
          </p:cNvPicPr>
          <p:nvPr/>
        </p:nvPicPr>
        <p:blipFill rotWithShape="1">
          <a:blip r:embed="rId3"/>
          <a:srcRect l="17091" r="18069"/>
          <a:stretch/>
        </p:blipFill>
        <p:spPr>
          <a:xfrm rot="5400000">
            <a:off x="7130807" y="3917720"/>
            <a:ext cx="553807" cy="512467"/>
          </a:xfrm>
          <a:prstGeom prst="rect">
            <a:avLst/>
          </a:prstGeom>
        </p:spPr>
      </p:pic>
      <p:pic>
        <p:nvPicPr>
          <p:cNvPr id="47" name="Picture 46">
            <a:extLst>
              <a:ext uri="{FF2B5EF4-FFF2-40B4-BE49-F238E27FC236}">
                <a16:creationId xmlns:a16="http://schemas.microsoft.com/office/drawing/2014/main" id="{B6A88939-3227-0B48-888B-897153E83560}"/>
              </a:ext>
            </a:extLst>
          </p:cNvPr>
          <p:cNvPicPr>
            <a:picLocks noChangeAspect="1"/>
          </p:cNvPicPr>
          <p:nvPr/>
        </p:nvPicPr>
        <p:blipFill rotWithShape="1">
          <a:blip r:embed="rId3"/>
          <a:srcRect l="17091" r="18069"/>
          <a:stretch/>
        </p:blipFill>
        <p:spPr>
          <a:xfrm rot="5400000">
            <a:off x="9364219" y="3919438"/>
            <a:ext cx="553807" cy="512467"/>
          </a:xfrm>
          <a:prstGeom prst="rect">
            <a:avLst/>
          </a:prstGeom>
        </p:spPr>
      </p:pic>
      <p:pic>
        <p:nvPicPr>
          <p:cNvPr id="48" name="Picture 47">
            <a:extLst>
              <a:ext uri="{FF2B5EF4-FFF2-40B4-BE49-F238E27FC236}">
                <a16:creationId xmlns:a16="http://schemas.microsoft.com/office/drawing/2014/main" id="{2BBEEA2A-EBFD-5D4F-98A9-87508FF3F1C1}"/>
              </a:ext>
            </a:extLst>
          </p:cNvPr>
          <p:cNvPicPr>
            <a:picLocks noChangeAspect="1"/>
          </p:cNvPicPr>
          <p:nvPr/>
        </p:nvPicPr>
        <p:blipFill rotWithShape="1">
          <a:blip r:embed="rId3"/>
          <a:srcRect l="17091" r="18069"/>
          <a:stretch/>
        </p:blipFill>
        <p:spPr>
          <a:xfrm rot="5400000">
            <a:off x="8317979" y="4822134"/>
            <a:ext cx="553807" cy="512467"/>
          </a:xfrm>
          <a:prstGeom prst="rect">
            <a:avLst/>
          </a:prstGeom>
        </p:spPr>
      </p:pic>
      <p:sp>
        <p:nvSpPr>
          <p:cNvPr id="50" name="TextBox 49">
            <a:extLst>
              <a:ext uri="{FF2B5EF4-FFF2-40B4-BE49-F238E27FC236}">
                <a16:creationId xmlns:a16="http://schemas.microsoft.com/office/drawing/2014/main" id="{0D229722-9E65-4247-8A0B-51F040D0EF8D}"/>
              </a:ext>
            </a:extLst>
          </p:cNvPr>
          <p:cNvSpPr txBox="1"/>
          <p:nvPr/>
        </p:nvSpPr>
        <p:spPr>
          <a:xfrm>
            <a:off x="2485330" y="5052102"/>
            <a:ext cx="607859" cy="553998"/>
          </a:xfrm>
          <a:prstGeom prst="rect">
            <a:avLst/>
          </a:prstGeom>
          <a:noFill/>
        </p:spPr>
        <p:txBody>
          <a:bodyPr wrap="none" rtlCol="0">
            <a:spAutoFit/>
          </a:bodyPr>
          <a:lstStyle/>
          <a:p>
            <a:r>
              <a:rPr lang="en-US" sz="3000" dirty="0">
                <a:latin typeface="Consolas" panose="020B0609020204030204" pitchFamily="49" charset="0"/>
                <a:ea typeface="Tahoma" panose="020B0604030504040204" pitchFamily="34" charset="0"/>
                <a:cs typeface="Consolas" panose="020B0609020204030204" pitchFamily="49" charset="0"/>
              </a:rPr>
              <a:t>50</a:t>
            </a:r>
            <a:endParaRPr lang="en-US" sz="3000" dirty="0"/>
          </a:p>
        </p:txBody>
      </p:sp>
      <p:cxnSp>
        <p:nvCxnSpPr>
          <p:cNvPr id="53" name="Straight Arrow Connector 52">
            <a:extLst>
              <a:ext uri="{FF2B5EF4-FFF2-40B4-BE49-F238E27FC236}">
                <a16:creationId xmlns:a16="http://schemas.microsoft.com/office/drawing/2014/main" id="{F8F91EDF-39F7-1D4B-B77D-4520F3BBAF3B}"/>
              </a:ext>
            </a:extLst>
          </p:cNvPr>
          <p:cNvCxnSpPr>
            <a:cxnSpLocks/>
          </p:cNvCxnSpPr>
          <p:nvPr/>
        </p:nvCxnSpPr>
        <p:spPr>
          <a:xfrm>
            <a:off x="6928822" y="2116979"/>
            <a:ext cx="0" cy="8735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F8D3BB9D-D43D-0445-84BA-15BE36B75EAF}"/>
              </a:ext>
            </a:extLst>
          </p:cNvPr>
          <p:cNvCxnSpPr>
            <a:cxnSpLocks/>
            <a:stCxn id="29" idx="2"/>
          </p:cNvCxnSpPr>
          <p:nvPr/>
        </p:nvCxnSpPr>
        <p:spPr>
          <a:xfrm rot="16200000" flipH="1">
            <a:off x="6772311" y="3430993"/>
            <a:ext cx="486046" cy="446068"/>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D020D9B-7C60-3049-A536-CFE52D81DBCA}"/>
              </a:ext>
            </a:extLst>
          </p:cNvPr>
          <p:cNvCxnSpPr>
            <a:cxnSpLocks/>
          </p:cNvCxnSpPr>
          <p:nvPr/>
        </p:nvCxnSpPr>
        <p:spPr>
          <a:xfrm>
            <a:off x="8179140" y="2123183"/>
            <a:ext cx="0" cy="8735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0A679C3-7622-7E42-99C2-AD723B2270EA}"/>
              </a:ext>
            </a:extLst>
          </p:cNvPr>
          <p:cNvCxnSpPr>
            <a:cxnSpLocks/>
          </p:cNvCxnSpPr>
          <p:nvPr/>
        </p:nvCxnSpPr>
        <p:spPr>
          <a:xfrm>
            <a:off x="9246828" y="2121540"/>
            <a:ext cx="0" cy="8735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C91F5B4-1B37-8241-9ECB-3B884389ED2E}"/>
              </a:ext>
            </a:extLst>
          </p:cNvPr>
          <p:cNvCxnSpPr>
            <a:cxnSpLocks/>
          </p:cNvCxnSpPr>
          <p:nvPr/>
        </p:nvCxnSpPr>
        <p:spPr>
          <a:xfrm>
            <a:off x="10281878" y="2138935"/>
            <a:ext cx="0" cy="8735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E6468ACF-7258-0649-89CA-70AE10EADA81}"/>
              </a:ext>
            </a:extLst>
          </p:cNvPr>
          <p:cNvCxnSpPr>
            <a:cxnSpLocks/>
          </p:cNvCxnSpPr>
          <p:nvPr/>
        </p:nvCxnSpPr>
        <p:spPr>
          <a:xfrm>
            <a:off x="6792299" y="2762731"/>
            <a:ext cx="1266144" cy="221152"/>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79831288-A835-EA4F-8ABB-950235F5C5D5}"/>
              </a:ext>
            </a:extLst>
          </p:cNvPr>
          <p:cNvCxnSpPr>
            <a:cxnSpLocks/>
          </p:cNvCxnSpPr>
          <p:nvPr/>
        </p:nvCxnSpPr>
        <p:spPr>
          <a:xfrm>
            <a:off x="8058442" y="2765032"/>
            <a:ext cx="1072882" cy="230222"/>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a16="http://schemas.microsoft.com/office/drawing/2014/main" id="{90FB9AB0-13BE-5C49-B2D4-62D4E81B2829}"/>
              </a:ext>
            </a:extLst>
          </p:cNvPr>
          <p:cNvCxnSpPr>
            <a:cxnSpLocks/>
            <a:endCxn id="33" idx="0"/>
          </p:cNvCxnSpPr>
          <p:nvPr/>
        </p:nvCxnSpPr>
        <p:spPr>
          <a:xfrm>
            <a:off x="9113286" y="2768307"/>
            <a:ext cx="1056943" cy="226760"/>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id="{0873D4D8-DD83-0B49-B0D3-11E5A12FDEAB}"/>
              </a:ext>
            </a:extLst>
          </p:cNvPr>
          <p:cNvCxnSpPr>
            <a:cxnSpLocks/>
            <a:stCxn id="31" idx="2"/>
          </p:cNvCxnSpPr>
          <p:nvPr/>
        </p:nvCxnSpPr>
        <p:spPr>
          <a:xfrm rot="5400000">
            <a:off x="7584448" y="3423054"/>
            <a:ext cx="487093" cy="460898"/>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a:extLst>
              <a:ext uri="{FF2B5EF4-FFF2-40B4-BE49-F238E27FC236}">
                <a16:creationId xmlns:a16="http://schemas.microsoft.com/office/drawing/2014/main" id="{F501C528-906E-3747-B33E-DEC4F5C04FEA}"/>
              </a:ext>
            </a:extLst>
          </p:cNvPr>
          <p:cNvCxnSpPr>
            <a:cxnSpLocks/>
          </p:cNvCxnSpPr>
          <p:nvPr/>
        </p:nvCxnSpPr>
        <p:spPr>
          <a:xfrm rot="16200000" flipH="1">
            <a:off x="8995745" y="3444251"/>
            <a:ext cx="486046" cy="446068"/>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DCBCF16D-BDDC-7C44-B2DD-D68B5BC66883}"/>
              </a:ext>
            </a:extLst>
          </p:cNvPr>
          <p:cNvCxnSpPr>
            <a:cxnSpLocks/>
          </p:cNvCxnSpPr>
          <p:nvPr/>
        </p:nvCxnSpPr>
        <p:spPr>
          <a:xfrm rot="5400000">
            <a:off x="9807882" y="3436312"/>
            <a:ext cx="487093" cy="460898"/>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a:extLst>
              <a:ext uri="{FF2B5EF4-FFF2-40B4-BE49-F238E27FC236}">
                <a16:creationId xmlns:a16="http://schemas.microsoft.com/office/drawing/2014/main" id="{7AA67C6D-BCCF-A147-BCC9-B54021364491}"/>
              </a:ext>
            </a:extLst>
          </p:cNvPr>
          <p:cNvCxnSpPr>
            <a:cxnSpLocks/>
            <a:stCxn id="43" idx="3"/>
            <a:endCxn id="89" idx="0"/>
          </p:cNvCxnSpPr>
          <p:nvPr/>
        </p:nvCxnSpPr>
        <p:spPr>
          <a:xfrm rot="16200000" flipH="1">
            <a:off x="7750125" y="4108441"/>
            <a:ext cx="368359" cy="1053189"/>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a:extLst>
              <a:ext uri="{FF2B5EF4-FFF2-40B4-BE49-F238E27FC236}">
                <a16:creationId xmlns:a16="http://schemas.microsoft.com/office/drawing/2014/main" id="{624D060F-DF48-434E-9137-532C3702E1E9}"/>
              </a:ext>
            </a:extLst>
          </p:cNvPr>
          <p:cNvCxnSpPr>
            <a:cxnSpLocks/>
            <a:stCxn id="47" idx="3"/>
            <a:endCxn id="90" idx="0"/>
          </p:cNvCxnSpPr>
          <p:nvPr/>
        </p:nvCxnSpPr>
        <p:spPr>
          <a:xfrm rot="5400000">
            <a:off x="8999144" y="4171867"/>
            <a:ext cx="361271" cy="922687"/>
          </a:xfrm>
          <a:prstGeom prst="bent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544F7FA7-571D-F743-9C1F-ADB65991AF94}"/>
              </a:ext>
            </a:extLst>
          </p:cNvPr>
          <p:cNvSpPr/>
          <p:nvPr/>
        </p:nvSpPr>
        <p:spPr>
          <a:xfrm>
            <a:off x="8412123" y="4819216"/>
            <a:ext cx="97552" cy="733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ED323243-A19C-D14D-8847-9A84E8330ECA}"/>
              </a:ext>
            </a:extLst>
          </p:cNvPr>
          <p:cNvSpPr/>
          <p:nvPr/>
        </p:nvSpPr>
        <p:spPr>
          <a:xfrm>
            <a:off x="8669659" y="4813846"/>
            <a:ext cx="97552" cy="733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EBCDA645-EAFA-5645-A54A-350557621A2A}"/>
              </a:ext>
            </a:extLst>
          </p:cNvPr>
          <p:cNvCxnSpPr>
            <a:cxnSpLocks/>
            <a:stCxn id="48" idx="3"/>
          </p:cNvCxnSpPr>
          <p:nvPr/>
        </p:nvCxnSpPr>
        <p:spPr>
          <a:xfrm>
            <a:off x="8594882" y="5355271"/>
            <a:ext cx="0" cy="2733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F80F5EFD-1257-FD40-99CE-6C43CDD35CFA}"/>
              </a:ext>
            </a:extLst>
          </p:cNvPr>
          <p:cNvSpPr txBox="1"/>
          <p:nvPr/>
        </p:nvSpPr>
        <p:spPr>
          <a:xfrm>
            <a:off x="8874624" y="4744220"/>
            <a:ext cx="1634165" cy="584775"/>
          </a:xfrm>
          <a:prstGeom prst="rect">
            <a:avLst/>
          </a:prstGeom>
          <a:noFill/>
        </p:spPr>
        <p:txBody>
          <a:bodyPr wrap="none" rtlCol="0">
            <a:spAutoFit/>
          </a:bodyPr>
          <a:lstStyle/>
          <a:p>
            <a:r>
              <a:rPr lang="en-US" sz="3200" dirty="0">
                <a:solidFill>
                  <a:srgbClr val="92D050"/>
                </a:solidFill>
                <a:latin typeface="Tahoma" panose="020B0604030504040204" pitchFamily="34" charset="0"/>
                <a:ea typeface="Tahoma" panose="020B0604030504040204" pitchFamily="34" charset="0"/>
                <a:cs typeface="Tahoma" panose="020B0604030504040204" pitchFamily="34" charset="0"/>
              </a:rPr>
              <a:t>Bypass?</a:t>
            </a:r>
          </a:p>
        </p:txBody>
      </p:sp>
      <p:sp>
        <p:nvSpPr>
          <p:cNvPr id="49" name="TextBox 48">
            <a:extLst>
              <a:ext uri="{FF2B5EF4-FFF2-40B4-BE49-F238E27FC236}">
                <a16:creationId xmlns:a16="http://schemas.microsoft.com/office/drawing/2014/main" id="{155C0335-72DE-1647-BA87-80BDA708A713}"/>
              </a:ext>
            </a:extLst>
          </p:cNvPr>
          <p:cNvSpPr txBox="1"/>
          <p:nvPr/>
        </p:nvSpPr>
        <p:spPr>
          <a:xfrm>
            <a:off x="4277708" y="4959432"/>
            <a:ext cx="1177774" cy="369332"/>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[50,54)</a:t>
            </a:r>
          </a:p>
        </p:txBody>
      </p:sp>
      <p:pic>
        <p:nvPicPr>
          <p:cNvPr id="1026" name="Picture 2" descr="Caring for your Silicone Toy - Amavidi">
            <a:extLst>
              <a:ext uri="{FF2B5EF4-FFF2-40B4-BE49-F238E27FC236}">
                <a16:creationId xmlns:a16="http://schemas.microsoft.com/office/drawing/2014/main" id="{E49FCC09-A4A6-704F-BBEB-84349321A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389955"/>
            <a:ext cx="922684" cy="92268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09DE913-3D41-3542-899B-A12708635AFC}"/>
              </a:ext>
            </a:extLst>
          </p:cNvPr>
          <p:cNvSpPr txBox="1"/>
          <p:nvPr/>
        </p:nvSpPr>
        <p:spPr>
          <a:xfrm>
            <a:off x="552546" y="5947571"/>
            <a:ext cx="3226974"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CLQ: committed load queue</a:t>
            </a:r>
          </a:p>
        </p:txBody>
      </p:sp>
      <p:sp>
        <p:nvSpPr>
          <p:cNvPr id="21" name="Rounded Rectangle 20">
            <a:extLst>
              <a:ext uri="{FF2B5EF4-FFF2-40B4-BE49-F238E27FC236}">
                <a16:creationId xmlns:a16="http://schemas.microsoft.com/office/drawing/2014/main" id="{A303D91D-D85F-214C-921B-3FC6E6C7637D}"/>
              </a:ext>
            </a:extLst>
          </p:cNvPr>
          <p:cNvSpPr/>
          <p:nvPr/>
        </p:nvSpPr>
        <p:spPr>
          <a:xfrm>
            <a:off x="495674" y="1211684"/>
            <a:ext cx="5286116" cy="1335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C</a:t>
            </a:r>
            <a:r>
              <a:rPr lang="en-US" altLang="ko-KR" sz="2800" dirty="0">
                <a:solidFill>
                  <a:srgbClr val="FFC000"/>
                </a:solidFill>
                <a:latin typeface="Tahoma" panose="020B0604030504040204" pitchFamily="34" charset="0"/>
                <a:ea typeface="Tahoma" panose="020B0604030504040204" pitchFamily="34" charset="0"/>
                <a:cs typeface="Tahoma" panose="020B0604030504040204" pitchFamily="34" charset="0"/>
              </a:rPr>
              <a:t>ommitted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L</a:t>
            </a:r>
            <a:r>
              <a:rPr lang="en-US" altLang="ko-KR" sz="2800" dirty="0">
                <a:solidFill>
                  <a:srgbClr val="FFC000"/>
                </a:solidFill>
                <a:latin typeface="Tahoma" panose="020B0604030504040204" pitchFamily="34" charset="0"/>
                <a:ea typeface="Tahoma" panose="020B0604030504040204" pitchFamily="34" charset="0"/>
                <a:cs typeface="Tahoma" panose="020B0604030504040204" pitchFamily="34" charset="0"/>
              </a:rPr>
              <a:t>oad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Q</a:t>
            </a:r>
            <a:r>
              <a:rPr lang="en-US" altLang="ko-KR" sz="2800" dirty="0">
                <a:solidFill>
                  <a:srgbClr val="FFC000"/>
                </a:solidFill>
                <a:latin typeface="Tahoma" panose="020B0604030504040204" pitchFamily="34" charset="0"/>
                <a:ea typeface="Tahoma" panose="020B0604030504040204" pitchFamily="34" charset="0"/>
                <a:cs typeface="Tahoma" panose="020B0604030504040204" pitchFamily="34" charset="0"/>
              </a:rPr>
              <a:t>ueue (CLQ)</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t>
            </a:r>
            <a:b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ko-KR" sz="2400" dirty="0">
                <a:solidFill>
                  <a:schemeClr val="bg1"/>
                </a:solidFill>
                <a:latin typeface="Tahoma" panose="020B0604030504040204" pitchFamily="34" charset="0"/>
                <a:ea typeface="Tahoma" panose="020B0604030504040204" pitchFamily="34" charset="0"/>
                <a:cs typeface="Tahoma" panose="020B0604030504040204" pitchFamily="34" charset="0"/>
              </a:rPr>
              <a:t>keep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committed load </a:t>
            </a:r>
            <a:r>
              <a:rPr lang="en-US" altLang="ko-KR" sz="2400" dirty="0">
                <a:solidFill>
                  <a:schemeClr val="bg1"/>
                </a:solidFill>
                <a:latin typeface="Tahoma" panose="020B0604030504040204" pitchFamily="34" charset="0"/>
                <a:ea typeface="Tahoma" panose="020B0604030504040204" pitchFamily="34" charset="0"/>
                <a:cs typeface="Tahoma" panose="020B0604030504040204" pitchFamily="34" charset="0"/>
              </a:rPr>
              <a:t>addresses &amp; </a:t>
            </a:r>
            <a:br>
              <a:rPr lang="en-US" altLang="ko-KR" sz="2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altLang="ko-KR" sz="2400" dirty="0">
                <a:solidFill>
                  <a:schemeClr val="bg1"/>
                </a:solidFill>
                <a:latin typeface="Tahoma" panose="020B0604030504040204" pitchFamily="34" charset="0"/>
                <a:ea typeface="Tahoma" panose="020B0604030504040204" pitchFamily="34" charset="0"/>
                <a:cs typeface="Tahoma" panose="020B0604030504040204" pitchFamily="34" charset="0"/>
              </a:rPr>
              <a:t>used for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comparing store address</a:t>
            </a: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3F7EB631-91A1-A64C-BA5E-E47A40F79400}"/>
              </a:ext>
            </a:extLst>
          </p:cNvPr>
          <p:cNvSpPr txBox="1"/>
          <p:nvPr/>
        </p:nvSpPr>
        <p:spPr>
          <a:xfrm>
            <a:off x="482126" y="3261277"/>
            <a:ext cx="801823"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Rg1</a:t>
            </a:r>
          </a:p>
        </p:txBody>
      </p:sp>
      <p:sp>
        <p:nvSpPr>
          <p:cNvPr id="51" name="TextBox 50">
            <a:extLst>
              <a:ext uri="{FF2B5EF4-FFF2-40B4-BE49-F238E27FC236}">
                <a16:creationId xmlns:a16="http://schemas.microsoft.com/office/drawing/2014/main" id="{80457C1A-5B5A-5243-8BD9-5B2810E3FD51}"/>
              </a:ext>
            </a:extLst>
          </p:cNvPr>
          <p:cNvSpPr txBox="1"/>
          <p:nvPr/>
        </p:nvSpPr>
        <p:spPr>
          <a:xfrm>
            <a:off x="433936" y="5094818"/>
            <a:ext cx="801823"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Rg2</a:t>
            </a:r>
          </a:p>
        </p:txBody>
      </p:sp>
    </p:spTree>
    <p:extLst>
      <p:ext uri="{BB962C8B-B14F-4D97-AF65-F5344CB8AC3E}">
        <p14:creationId xmlns:p14="http://schemas.microsoft.com/office/powerpoint/2010/main" val="157577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56" presetClass="path" presetSubtype="0" accel="50000" decel="50000" fill="hold" grpId="1" nodeType="withEffect">
                                  <p:stCondLst>
                                    <p:cond delay="0"/>
                                  </p:stCondLst>
                                  <p:childTnLst>
                                    <p:animMotion origin="layout" path="M 1.66667E-6 -7.40741E-7 L 0.16315 -0.35671 " pathEditMode="relative" rAng="0" ptsTypes="AA">
                                      <p:cBhvr>
                                        <p:cTn id="16" dur="2000" fill="hold"/>
                                        <p:tgtEl>
                                          <p:spTgt spid="17"/>
                                        </p:tgtEl>
                                        <p:attrNameLst>
                                          <p:attrName>ppt_x</p:attrName>
                                          <p:attrName>ppt_y</p:attrName>
                                        </p:attrNameLst>
                                      </p:cBhvr>
                                      <p:rCtr x="8151" y="-17847"/>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54167E-6 -1.48148E-6 L 0.00143 0.12593 " pathEditMode="relative" rAng="0" ptsTypes="AA">
                                      <p:cBhvr>
                                        <p:cTn id="20" dur="2000" fill="hold"/>
                                        <p:tgtEl>
                                          <p:spTgt spid="18"/>
                                        </p:tgtEl>
                                        <p:attrNameLst>
                                          <p:attrName>ppt_x</p:attrName>
                                          <p:attrName>ppt_y</p:attrName>
                                        </p:attrNameLst>
                                      </p:cBhvr>
                                      <p:rCtr x="65" y="6296"/>
                                    </p:animMotion>
                                  </p:childTnLst>
                                </p:cTn>
                              </p:par>
                              <p:par>
                                <p:cTn id="21" presetID="42" presetClass="path" presetSubtype="0" accel="50000" decel="50000" fill="hold" nodeType="withEffect">
                                  <p:stCondLst>
                                    <p:cond delay="0"/>
                                  </p:stCondLst>
                                  <p:childTnLst>
                                    <p:animMotion origin="layout" path="M 4.58333E-6 2.96296E-6 L 4.58333E-6 0.1074 " pathEditMode="relative" rAng="0" ptsTypes="AA">
                                      <p:cBhvr>
                                        <p:cTn id="22" dur="2000" fill="hold"/>
                                        <p:tgtEl>
                                          <p:spTgt spid="19"/>
                                        </p:tgtEl>
                                        <p:attrNameLst>
                                          <p:attrName>ppt_x</p:attrName>
                                          <p:attrName>ppt_y</p:attrName>
                                        </p:attrNameLst>
                                      </p:cBhvr>
                                      <p:rCtr x="0" y="537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par>
                                <p:cTn id="32" presetID="7" presetClass="emph" presetSubtype="2" fill="hold" nodeType="withEffect">
                                  <p:stCondLst>
                                    <p:cond delay="0"/>
                                  </p:stCondLst>
                                  <p:childTnLst>
                                    <p:animClr clrSpc="rgb" dir="cw">
                                      <p:cBhvr>
                                        <p:cTn id="33" dur="2000" fill="hold"/>
                                        <p:tgtEl>
                                          <p:spTgt spid="39"/>
                                        </p:tgtEl>
                                        <p:attrNameLst>
                                          <p:attrName>stroke.color</p:attrName>
                                        </p:attrNameLst>
                                      </p:cBhvr>
                                      <p:to>
                                        <a:srgbClr val="ED331F"/>
                                      </p:to>
                                    </p:animClr>
                                    <p:set>
                                      <p:cBhvr>
                                        <p:cTn id="34" dur="2000" fill="hold"/>
                                        <p:tgtEl>
                                          <p:spTgt spid="39"/>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2000" fill="hold"/>
                                        <p:tgtEl>
                                          <p:spTgt spid="64"/>
                                        </p:tgtEl>
                                        <p:attrNameLst>
                                          <p:attrName>stroke.color</p:attrName>
                                        </p:attrNameLst>
                                      </p:cBhvr>
                                      <p:to>
                                        <a:srgbClr val="ED331F"/>
                                      </p:to>
                                    </p:animClr>
                                    <p:set>
                                      <p:cBhvr>
                                        <p:cTn id="37" dur="2000" fill="hold"/>
                                        <p:tgtEl>
                                          <p:spTgt spid="64"/>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2000" fill="hold"/>
                                        <p:tgtEl>
                                          <p:spTgt spid="67"/>
                                        </p:tgtEl>
                                        <p:attrNameLst>
                                          <p:attrName>stroke.color</p:attrName>
                                        </p:attrNameLst>
                                      </p:cBhvr>
                                      <p:to>
                                        <a:srgbClr val="ED331F"/>
                                      </p:to>
                                    </p:animClr>
                                    <p:set>
                                      <p:cBhvr>
                                        <p:cTn id="40" dur="2000" fill="hold"/>
                                        <p:tgtEl>
                                          <p:spTgt spid="67"/>
                                        </p:tgtEl>
                                        <p:attrNameLst>
                                          <p:attrName>stroke.on</p:attrName>
                                        </p:attrNameLst>
                                      </p:cBhvr>
                                      <p:to>
                                        <p:strVal val="true"/>
                                      </p:to>
                                    </p:set>
                                  </p:childTnLst>
                                </p:cTn>
                              </p:par>
                              <p:par>
                                <p:cTn id="41" presetID="7" presetClass="emph" presetSubtype="2" fill="hold" nodeType="withEffect">
                                  <p:stCondLst>
                                    <p:cond delay="0"/>
                                  </p:stCondLst>
                                  <p:childTnLst>
                                    <p:animClr clrSpc="rgb" dir="cw">
                                      <p:cBhvr>
                                        <p:cTn id="42" dur="2000" fill="hold"/>
                                        <p:tgtEl>
                                          <p:spTgt spid="70"/>
                                        </p:tgtEl>
                                        <p:attrNameLst>
                                          <p:attrName>stroke.color</p:attrName>
                                        </p:attrNameLst>
                                      </p:cBhvr>
                                      <p:to>
                                        <a:srgbClr val="ED331F"/>
                                      </p:to>
                                    </p:animClr>
                                    <p:set>
                                      <p:cBhvr>
                                        <p:cTn id="43" dur="2000" fill="hold"/>
                                        <p:tgtEl>
                                          <p:spTgt spid="70"/>
                                        </p:tgtEl>
                                        <p:attrNameLst>
                                          <p:attrName>stroke.on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grpId="0" nodeType="clickEffect">
                                  <p:stCondLst>
                                    <p:cond delay="0"/>
                                  </p:stCondLst>
                                  <p:childTnLst>
                                    <p:animClr clrSpc="rgb" dir="cw">
                                      <p:cBhvr>
                                        <p:cTn id="47" dur="2000" fill="hold"/>
                                        <p:tgtEl>
                                          <p:spTgt spid="29"/>
                                        </p:tgtEl>
                                        <p:attrNameLst>
                                          <p:attrName>fillcolor</p:attrName>
                                        </p:attrNameLst>
                                      </p:cBhvr>
                                      <p:to>
                                        <a:schemeClr val="accent2"/>
                                      </p:to>
                                    </p:animClr>
                                    <p:set>
                                      <p:cBhvr>
                                        <p:cTn id="48" dur="2000" fill="hold"/>
                                        <p:tgtEl>
                                          <p:spTgt spid="29"/>
                                        </p:tgtEl>
                                        <p:attrNameLst>
                                          <p:attrName>fill.type</p:attrName>
                                        </p:attrNameLst>
                                      </p:cBhvr>
                                      <p:to>
                                        <p:strVal val="solid"/>
                                      </p:to>
                                    </p:set>
                                    <p:set>
                                      <p:cBhvr>
                                        <p:cTn id="49" dur="2000" fill="hold"/>
                                        <p:tgtEl>
                                          <p:spTgt spid="29"/>
                                        </p:tgtEl>
                                        <p:attrNameLst>
                                          <p:attrName>fill.on</p:attrName>
                                        </p:attrNameLst>
                                      </p:cBhvr>
                                      <p:to>
                                        <p:strVal val="true"/>
                                      </p:to>
                                    </p:set>
                                  </p:childTnLst>
                                </p:cTn>
                              </p:par>
                              <p:par>
                                <p:cTn id="50" presetID="1" presetClass="emph" presetSubtype="2" fill="hold" grpId="0" nodeType="withEffect">
                                  <p:stCondLst>
                                    <p:cond delay="0"/>
                                  </p:stCondLst>
                                  <p:childTnLst>
                                    <p:animClr clrSpc="rgb" dir="cw">
                                      <p:cBhvr>
                                        <p:cTn id="51" dur="2000" fill="hold"/>
                                        <p:tgtEl>
                                          <p:spTgt spid="31"/>
                                        </p:tgtEl>
                                        <p:attrNameLst>
                                          <p:attrName>fillcolor</p:attrName>
                                        </p:attrNameLst>
                                      </p:cBhvr>
                                      <p:to>
                                        <a:schemeClr val="accent2"/>
                                      </p:to>
                                    </p:animClr>
                                    <p:set>
                                      <p:cBhvr>
                                        <p:cTn id="52" dur="2000" fill="hold"/>
                                        <p:tgtEl>
                                          <p:spTgt spid="31"/>
                                        </p:tgtEl>
                                        <p:attrNameLst>
                                          <p:attrName>fill.type</p:attrName>
                                        </p:attrNameLst>
                                      </p:cBhvr>
                                      <p:to>
                                        <p:strVal val="solid"/>
                                      </p:to>
                                    </p:set>
                                    <p:set>
                                      <p:cBhvr>
                                        <p:cTn id="53" dur="2000" fill="hold"/>
                                        <p:tgtEl>
                                          <p:spTgt spid="31"/>
                                        </p:tgtEl>
                                        <p:attrNameLst>
                                          <p:attrName>fill.on</p:attrName>
                                        </p:attrNameLst>
                                      </p:cBhvr>
                                      <p:to>
                                        <p:strVal val="true"/>
                                      </p:to>
                                    </p:set>
                                  </p:childTnLst>
                                </p:cTn>
                              </p:par>
                              <p:par>
                                <p:cTn id="54" presetID="1" presetClass="emph" presetSubtype="2" fill="hold" grpId="0" nodeType="withEffect">
                                  <p:stCondLst>
                                    <p:cond delay="0"/>
                                  </p:stCondLst>
                                  <p:childTnLst>
                                    <p:animClr clrSpc="rgb" dir="cw">
                                      <p:cBhvr>
                                        <p:cTn id="55" dur="2000" fill="hold"/>
                                        <p:tgtEl>
                                          <p:spTgt spid="32"/>
                                        </p:tgtEl>
                                        <p:attrNameLst>
                                          <p:attrName>fillcolor</p:attrName>
                                        </p:attrNameLst>
                                      </p:cBhvr>
                                      <p:to>
                                        <a:schemeClr val="accent2"/>
                                      </p:to>
                                    </p:animClr>
                                    <p:set>
                                      <p:cBhvr>
                                        <p:cTn id="56" dur="2000" fill="hold"/>
                                        <p:tgtEl>
                                          <p:spTgt spid="32"/>
                                        </p:tgtEl>
                                        <p:attrNameLst>
                                          <p:attrName>fill.type</p:attrName>
                                        </p:attrNameLst>
                                      </p:cBhvr>
                                      <p:to>
                                        <p:strVal val="solid"/>
                                      </p:to>
                                    </p:set>
                                    <p:set>
                                      <p:cBhvr>
                                        <p:cTn id="57" dur="2000" fill="hold"/>
                                        <p:tgtEl>
                                          <p:spTgt spid="32"/>
                                        </p:tgtEl>
                                        <p:attrNameLst>
                                          <p:attrName>fill.on</p:attrName>
                                        </p:attrNameLst>
                                      </p:cBhvr>
                                      <p:to>
                                        <p:strVal val="true"/>
                                      </p:to>
                                    </p:set>
                                  </p:childTnLst>
                                </p:cTn>
                              </p:par>
                              <p:par>
                                <p:cTn id="58" presetID="1" presetClass="emph" presetSubtype="2" fill="hold" grpId="0" nodeType="withEffect">
                                  <p:stCondLst>
                                    <p:cond delay="0"/>
                                  </p:stCondLst>
                                  <p:childTnLst>
                                    <p:animClr clrSpc="rgb" dir="cw">
                                      <p:cBhvr>
                                        <p:cTn id="59" dur="2000" fill="hold"/>
                                        <p:tgtEl>
                                          <p:spTgt spid="33"/>
                                        </p:tgtEl>
                                        <p:attrNameLst>
                                          <p:attrName>fillcolor</p:attrName>
                                        </p:attrNameLst>
                                      </p:cBhvr>
                                      <p:to>
                                        <a:schemeClr val="accent2"/>
                                      </p:to>
                                    </p:animClr>
                                    <p:set>
                                      <p:cBhvr>
                                        <p:cTn id="60" dur="2000" fill="hold"/>
                                        <p:tgtEl>
                                          <p:spTgt spid="33"/>
                                        </p:tgtEl>
                                        <p:attrNameLst>
                                          <p:attrName>fill.type</p:attrName>
                                        </p:attrNameLst>
                                      </p:cBhvr>
                                      <p:to>
                                        <p:strVal val="solid"/>
                                      </p:to>
                                    </p:set>
                                    <p:set>
                                      <p:cBhvr>
                                        <p:cTn id="61" dur="2000" fill="hold"/>
                                        <p:tgtEl>
                                          <p:spTgt spid="33"/>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2000" fill="hold"/>
                                        <p:tgtEl>
                                          <p:spTgt spid="47"/>
                                        </p:tgtEl>
                                        <p:attrNameLst>
                                          <p:attrName>fillcolor</p:attrName>
                                        </p:attrNameLst>
                                      </p:cBhvr>
                                      <p:to>
                                        <a:schemeClr val="accent2"/>
                                      </p:to>
                                    </p:animClr>
                                    <p:set>
                                      <p:cBhvr>
                                        <p:cTn id="64" dur="2000" fill="hold"/>
                                        <p:tgtEl>
                                          <p:spTgt spid="47"/>
                                        </p:tgtEl>
                                        <p:attrNameLst>
                                          <p:attrName>fill.type</p:attrName>
                                        </p:attrNameLst>
                                      </p:cBhvr>
                                      <p:to>
                                        <p:strVal val="solid"/>
                                      </p:to>
                                    </p:set>
                                    <p:set>
                                      <p:cBhvr>
                                        <p:cTn id="65" dur="2000" fill="hold"/>
                                        <p:tgtEl>
                                          <p:spTgt spid="47"/>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2000" fill="hold"/>
                                        <p:tgtEl>
                                          <p:spTgt spid="43"/>
                                        </p:tgtEl>
                                        <p:attrNameLst>
                                          <p:attrName>fillcolor</p:attrName>
                                        </p:attrNameLst>
                                      </p:cBhvr>
                                      <p:to>
                                        <a:schemeClr val="accent2"/>
                                      </p:to>
                                    </p:animClr>
                                    <p:set>
                                      <p:cBhvr>
                                        <p:cTn id="68" dur="2000" fill="hold"/>
                                        <p:tgtEl>
                                          <p:spTgt spid="43"/>
                                        </p:tgtEl>
                                        <p:attrNameLst>
                                          <p:attrName>fill.type</p:attrName>
                                        </p:attrNameLst>
                                      </p:cBhvr>
                                      <p:to>
                                        <p:strVal val="solid"/>
                                      </p:to>
                                    </p:set>
                                    <p:set>
                                      <p:cBhvr>
                                        <p:cTn id="69" dur="2000" fill="hold"/>
                                        <p:tgtEl>
                                          <p:spTgt spid="43"/>
                                        </p:tgtEl>
                                        <p:attrNameLst>
                                          <p:attrName>fill.on</p:attrName>
                                        </p:attrNameLst>
                                      </p:cBhvr>
                                      <p:to>
                                        <p:strVal val="true"/>
                                      </p:to>
                                    </p:set>
                                  </p:childTnLst>
                                </p:cTn>
                              </p:par>
                              <p:par>
                                <p:cTn id="70" presetID="1" presetClass="emph" presetSubtype="2" fill="hold" grpId="0" nodeType="withEffect" nodePh="1">
                                  <p:stCondLst>
                                    <p:cond delay="0"/>
                                  </p:stCondLst>
                                  <p:endCondLst>
                                    <p:cond evt="begin" delay="0">
                                      <p:tn val="70"/>
                                    </p:cond>
                                  </p:endCondLst>
                                  <p:childTnLst>
                                    <p:animClr clrSpc="rgb" dir="cw">
                                      <p:cBhvr>
                                        <p:cTn id="71" dur="2000" fill="hold"/>
                                        <p:tgtEl>
                                          <p:spTgt spid="89"/>
                                        </p:tgtEl>
                                        <p:attrNameLst>
                                          <p:attrName>fillcolor</p:attrName>
                                        </p:attrNameLst>
                                      </p:cBhvr>
                                      <p:to>
                                        <a:schemeClr val="accent2"/>
                                      </p:to>
                                    </p:animClr>
                                    <p:set>
                                      <p:cBhvr>
                                        <p:cTn id="72" dur="2000" fill="hold"/>
                                        <p:tgtEl>
                                          <p:spTgt spid="89"/>
                                        </p:tgtEl>
                                        <p:attrNameLst>
                                          <p:attrName>fill.type</p:attrName>
                                        </p:attrNameLst>
                                      </p:cBhvr>
                                      <p:to>
                                        <p:strVal val="solid"/>
                                      </p:to>
                                    </p:set>
                                    <p:set>
                                      <p:cBhvr>
                                        <p:cTn id="73" dur="2000" fill="hold"/>
                                        <p:tgtEl>
                                          <p:spTgt spid="89"/>
                                        </p:tgtEl>
                                        <p:attrNameLst>
                                          <p:attrName>fill.on</p:attrName>
                                        </p:attrNameLst>
                                      </p:cBhvr>
                                      <p:to>
                                        <p:strVal val="true"/>
                                      </p:to>
                                    </p:set>
                                  </p:childTnLst>
                                </p:cTn>
                              </p:par>
                              <p:par>
                                <p:cTn id="74" presetID="1" presetClass="emph" presetSubtype="2" fill="hold" nodeType="withEffect">
                                  <p:stCondLst>
                                    <p:cond delay="0"/>
                                  </p:stCondLst>
                                  <p:childTnLst>
                                    <p:animClr clrSpc="rgb" dir="cw">
                                      <p:cBhvr>
                                        <p:cTn id="75" dur="2000" fill="hold"/>
                                        <p:tgtEl>
                                          <p:spTgt spid="48"/>
                                        </p:tgtEl>
                                        <p:attrNameLst>
                                          <p:attrName>fillcolor</p:attrName>
                                        </p:attrNameLst>
                                      </p:cBhvr>
                                      <p:to>
                                        <a:schemeClr val="accent2"/>
                                      </p:to>
                                    </p:animClr>
                                    <p:set>
                                      <p:cBhvr>
                                        <p:cTn id="76" dur="2000" fill="hold"/>
                                        <p:tgtEl>
                                          <p:spTgt spid="48"/>
                                        </p:tgtEl>
                                        <p:attrNameLst>
                                          <p:attrName>fill.type</p:attrName>
                                        </p:attrNameLst>
                                      </p:cBhvr>
                                      <p:to>
                                        <p:strVal val="solid"/>
                                      </p:to>
                                    </p:set>
                                    <p:set>
                                      <p:cBhvr>
                                        <p:cTn id="77" dur="2000" fill="hold"/>
                                        <p:tgtEl>
                                          <p:spTgt spid="48"/>
                                        </p:tgtEl>
                                        <p:attrNameLst>
                                          <p:attrName>fill.on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026"/>
                                        </p:tgtEl>
                                        <p:attrNameLst>
                                          <p:attrName>style.visibility</p:attrName>
                                        </p:attrNameLst>
                                      </p:cBhvr>
                                      <p:to>
                                        <p:strVal val="visible"/>
                                      </p:to>
                                    </p:set>
                                    <p:animEffect transition="in" filter="blinds(horizontal)">
                                      <p:cBhvr>
                                        <p:cTn id="8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7" grpId="0"/>
      <p:bldP spid="17" grpId="1"/>
      <p:bldP spid="18" grpId="0" animBg="1"/>
      <p:bldP spid="18" grpId="1" animBg="1"/>
      <p:bldP spid="31" grpId="0" animBg="1"/>
      <p:bldP spid="32" grpId="0" animBg="1"/>
      <p:bldP spid="33" grpId="0" animBg="1"/>
      <p:bldP spid="89"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FF650AC-3CC7-A044-9684-7C5B75D44C07}"/>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337C2F21-32E3-4D41-ACD8-E5BB24368F0D}"/>
              </a:ext>
            </a:extLst>
          </p:cNvPr>
          <p:cNvSpPr>
            <a:spLocks noGrp="1"/>
          </p:cNvSpPr>
          <p:nvPr>
            <p:ph type="sldNum" sz="quarter" idx="12"/>
          </p:nvPr>
        </p:nvSpPr>
        <p:spPr/>
        <p:txBody>
          <a:bodyPr/>
          <a:lstStyle/>
          <a:p>
            <a:fld id="{BEF5F9A7-FFD9-4159-A58F-AE73538ED447}" type="slidenum">
              <a:rPr lang="en-US" smtClean="0"/>
              <a:pPr/>
              <a:t>18</a:t>
            </a:fld>
            <a:endParaRPr lang="en-US"/>
          </a:p>
        </p:txBody>
      </p:sp>
      <p:sp>
        <p:nvSpPr>
          <p:cNvPr id="13" name="标题 1">
            <a:extLst>
              <a:ext uri="{FF2B5EF4-FFF2-40B4-BE49-F238E27FC236}">
                <a16:creationId xmlns:a16="http://schemas.microsoft.com/office/drawing/2014/main" id="{BDE59DFB-A80E-A24C-8EF2-837ED481EEBB}"/>
              </a:ext>
            </a:extLst>
          </p:cNvPr>
          <p:cNvSpPr txBox="1">
            <a:spLocks/>
          </p:cNvSpPr>
          <p:nvPr/>
        </p:nvSpPr>
        <p:spPr>
          <a:xfrm>
            <a:off x="0" y="0"/>
            <a:ext cx="10232796" cy="735366"/>
          </a:xfrm>
          <a:prstGeom prst="rect">
            <a:avLst/>
          </a:prstGeom>
        </p:spPr>
        <p:txBody>
          <a:bodyPr vert="horz" lIns="91440" tIns="45720" rIns="91440" bIns="45720" rtlCol="0" anchor="ctr">
            <a:noAutofit/>
          </a:bodyPr>
          <a:lstStyle/>
          <a:p>
            <a:pPr lvl="0">
              <a:spcBef>
                <a:spcPct val="0"/>
              </a:spcBef>
              <a:defRPr/>
            </a:pPr>
            <a:r>
              <a:rPr lang="en-US" altLang="zh-CN" sz="4000" dirty="0">
                <a:solidFill>
                  <a:srgbClr val="3B31BD"/>
                </a:solidFill>
                <a:latin typeface="Tahoma" panose="020B0604030504040204" pitchFamily="34" charset="0"/>
                <a:ea typeface="+mj-ea"/>
                <a:cs typeface="Tahoma" panose="020B0604030504040204" pitchFamily="34" charset="0"/>
              </a:rPr>
              <a:t>The Issue of Fast Release Checkpoint Stores</a:t>
            </a:r>
            <a:endParaRPr lang="zh-CN" altLang="en-US" sz="4000" dirty="0">
              <a:solidFill>
                <a:srgbClr val="3B31BD"/>
              </a:solidFill>
              <a:latin typeface="Tahoma" panose="020B0604030504040204" pitchFamily="34" charset="0"/>
              <a:ea typeface="+mj-ea"/>
              <a:cs typeface="Tahoma" panose="020B0604030504040204" pitchFamily="34" charset="0"/>
            </a:endParaRPr>
          </a:p>
        </p:txBody>
      </p:sp>
      <p:sp>
        <p:nvSpPr>
          <p:cNvPr id="8" name="Title 1">
            <a:extLst>
              <a:ext uri="{FF2B5EF4-FFF2-40B4-BE49-F238E27FC236}">
                <a16:creationId xmlns:a16="http://schemas.microsoft.com/office/drawing/2014/main" id="{B7D60C56-F361-9B41-8143-902996E7156B}"/>
              </a:ext>
            </a:extLst>
          </p:cNvPr>
          <p:cNvSpPr txBox="1">
            <a:spLocks/>
          </p:cNvSpPr>
          <p:nvPr/>
        </p:nvSpPr>
        <p:spPr>
          <a:xfrm>
            <a:off x="5976082" y="1588024"/>
            <a:ext cx="2678240" cy="3765609"/>
          </a:xfrm>
          <a:prstGeom prst="rect">
            <a:avLst/>
          </a:prstGeom>
          <a:ln w="38100">
            <a:solidFill>
              <a:schemeClr val="tx1"/>
            </a:solidFill>
            <a:prstDash val="solid"/>
          </a:ln>
        </p:spPr>
        <p:txBody>
          <a:bodyPr vert="horz" lIns="76200" tIns="38100" rIns="76200" bIns="38100" rtlCol="0" anchor="b">
            <a:noAutofit/>
          </a:bodyPr>
          <a:lstStyle>
            <a:lvl1pPr algn="ctr" defTabSz="914428"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832"/>
              </a:spcBef>
            </a:pPr>
            <a:r>
              <a:rPr lang="en-US" sz="2800" dirty="0">
                <a:latin typeface="Tahoma" panose="020B0604030504040204" pitchFamily="34" charset="0"/>
                <a:ea typeface="Tahoma" panose="020B0604030504040204" pitchFamily="34" charset="0"/>
                <a:cs typeface="Tahoma" panose="020B0604030504040204" pitchFamily="34" charset="0"/>
              </a:rPr>
              <a:t>1. r2 = r2 + 4;</a:t>
            </a:r>
          </a:p>
          <a:p>
            <a:pPr>
              <a:spcBef>
                <a:spcPts val="832"/>
              </a:spcBef>
            </a:pPr>
            <a:endParaRPr lang="en-US" sz="2800" dirty="0">
              <a:latin typeface="Tahoma" panose="020B0604030504040204" pitchFamily="34" charset="0"/>
              <a:ea typeface="Tahoma" panose="020B0604030504040204" pitchFamily="34" charset="0"/>
              <a:cs typeface="Tahoma" panose="020B0604030504040204" pitchFamily="34" charset="0"/>
            </a:endParaRPr>
          </a:p>
          <a:p>
            <a:pPr>
              <a:spcBef>
                <a:spcPts val="832"/>
              </a:spcBef>
            </a:pPr>
            <a:r>
              <a:rPr lang="en-US" sz="2800" dirty="0">
                <a:latin typeface="Tahoma" panose="020B0604030504040204" pitchFamily="34" charset="0"/>
                <a:ea typeface="Tahoma" panose="020B0604030504040204" pitchFamily="34" charset="0"/>
                <a:cs typeface="Tahoma" panose="020B0604030504040204" pitchFamily="34" charset="0"/>
              </a:rPr>
              <a:t>……</a:t>
            </a:r>
          </a:p>
          <a:p>
            <a:pPr algn="l">
              <a:spcBef>
                <a:spcPts val="832"/>
              </a:spcBef>
            </a:pPr>
            <a:r>
              <a:rPr lang="en-US" sz="2800" dirty="0">
                <a:latin typeface="Tahoma" panose="020B0604030504040204" pitchFamily="34" charset="0"/>
                <a:ea typeface="Tahoma" panose="020B0604030504040204" pitchFamily="34" charset="0"/>
                <a:cs typeface="Tahoma" panose="020B0604030504040204" pitchFamily="34" charset="0"/>
              </a:rPr>
              <a:t>2. r2 = </a:t>
            </a:r>
            <a:r>
              <a:rPr lang="en-US" sz="2800" dirty="0" err="1">
                <a:latin typeface="Tahoma" panose="020B0604030504040204" pitchFamily="34" charset="0"/>
                <a:ea typeface="Tahoma" panose="020B0604030504040204" pitchFamily="34" charset="0"/>
                <a:cs typeface="Tahoma" panose="020B0604030504040204" pitchFamily="34" charset="0"/>
              </a:rPr>
              <a:t>ld</a:t>
            </a:r>
            <a:r>
              <a:rPr lang="en-US" sz="2800" dirty="0">
                <a:latin typeface="Tahoma" panose="020B0604030504040204" pitchFamily="34" charset="0"/>
                <a:ea typeface="Tahoma" panose="020B0604030504040204" pitchFamily="34" charset="0"/>
                <a:cs typeface="Tahoma" panose="020B0604030504040204" pitchFamily="34" charset="0"/>
              </a:rPr>
              <a:t> [r2];</a:t>
            </a:r>
          </a:p>
          <a:p>
            <a:pPr>
              <a:spcBef>
                <a:spcPts val="832"/>
              </a:spcBef>
            </a:pPr>
            <a:endParaRPr lang="en-US" sz="2800" dirty="0">
              <a:latin typeface="Tahoma" panose="020B0604030504040204" pitchFamily="34" charset="0"/>
              <a:ea typeface="Tahoma" panose="020B0604030504040204" pitchFamily="34" charset="0"/>
              <a:cs typeface="Tahoma" panose="020B0604030504040204" pitchFamily="34" charset="0"/>
            </a:endParaRPr>
          </a:p>
          <a:p>
            <a:pPr>
              <a:spcBef>
                <a:spcPts val="832"/>
              </a:spcBef>
            </a:pPr>
            <a:r>
              <a:rPr lang="en-US" sz="2800" dirty="0">
                <a:latin typeface="Tahoma" panose="020B0604030504040204" pitchFamily="34" charset="0"/>
                <a:ea typeface="Tahoma" panose="020B0604030504040204" pitchFamily="34" charset="0"/>
                <a:cs typeface="Tahoma" panose="020B0604030504040204" pitchFamily="34" charset="0"/>
              </a:rPr>
              <a:t>……</a:t>
            </a:r>
          </a:p>
          <a:p>
            <a:pPr>
              <a:spcBef>
                <a:spcPts val="832"/>
              </a:spcBef>
            </a:pPr>
            <a:endParaRPr lang="en-US" sz="2800" dirty="0">
              <a:latin typeface="Tahoma" panose="020B0604030504040204" pitchFamily="34" charset="0"/>
              <a:ea typeface="Tahoma" panose="020B0604030504040204" pitchFamily="34" charset="0"/>
              <a:cs typeface="Tahoma" panose="020B0604030504040204" pitchFamily="34" charset="0"/>
            </a:endParaRPr>
          </a:p>
        </p:txBody>
      </p:sp>
      <p:cxnSp>
        <p:nvCxnSpPr>
          <p:cNvPr id="9" name="Straight Connector 8">
            <a:extLst>
              <a:ext uri="{FF2B5EF4-FFF2-40B4-BE49-F238E27FC236}">
                <a16:creationId xmlns:a16="http://schemas.microsoft.com/office/drawing/2014/main" id="{1EDC11D7-204B-E845-A759-2BBA5EEF71DC}"/>
              </a:ext>
            </a:extLst>
          </p:cNvPr>
          <p:cNvCxnSpPr>
            <a:cxnSpLocks/>
          </p:cNvCxnSpPr>
          <p:nvPr/>
        </p:nvCxnSpPr>
        <p:spPr>
          <a:xfrm>
            <a:off x="5601786" y="3352564"/>
            <a:ext cx="3363391" cy="37843"/>
          </a:xfrm>
          <a:prstGeom prst="line">
            <a:avLst/>
          </a:prstGeom>
          <a:ln w="508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Left Brace 9">
            <a:extLst>
              <a:ext uri="{FF2B5EF4-FFF2-40B4-BE49-F238E27FC236}">
                <a16:creationId xmlns:a16="http://schemas.microsoft.com/office/drawing/2014/main" id="{F0A3292E-D22A-524B-B63F-62E1C9A9FED0}"/>
              </a:ext>
            </a:extLst>
          </p:cNvPr>
          <p:cNvSpPr/>
          <p:nvPr/>
        </p:nvSpPr>
        <p:spPr>
          <a:xfrm>
            <a:off x="5845342" y="3467594"/>
            <a:ext cx="113807" cy="8433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AF3433DF-6E6B-0B46-81C5-CACB342096A9}"/>
              </a:ext>
            </a:extLst>
          </p:cNvPr>
          <p:cNvSpPr txBox="1"/>
          <p:nvPr/>
        </p:nvSpPr>
        <p:spPr>
          <a:xfrm rot="5400000">
            <a:off x="4855795" y="3731712"/>
            <a:ext cx="1205829"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WCDL</a:t>
            </a:r>
          </a:p>
        </p:txBody>
      </p:sp>
      <p:sp>
        <p:nvSpPr>
          <p:cNvPr id="12" name="TextBox 11">
            <a:extLst>
              <a:ext uri="{FF2B5EF4-FFF2-40B4-BE49-F238E27FC236}">
                <a16:creationId xmlns:a16="http://schemas.microsoft.com/office/drawing/2014/main" id="{45F61877-60AC-7940-9860-3890D8F488A2}"/>
              </a:ext>
            </a:extLst>
          </p:cNvPr>
          <p:cNvSpPr txBox="1"/>
          <p:nvPr/>
        </p:nvSpPr>
        <p:spPr>
          <a:xfrm>
            <a:off x="4886785" y="4843439"/>
            <a:ext cx="801823"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Rg2</a:t>
            </a:r>
          </a:p>
        </p:txBody>
      </p:sp>
      <p:sp>
        <p:nvSpPr>
          <p:cNvPr id="14" name="TextBox 13">
            <a:extLst>
              <a:ext uri="{FF2B5EF4-FFF2-40B4-BE49-F238E27FC236}">
                <a16:creationId xmlns:a16="http://schemas.microsoft.com/office/drawing/2014/main" id="{BE94E8D1-A37A-424B-A9D9-4DAF4A5F644B}"/>
              </a:ext>
            </a:extLst>
          </p:cNvPr>
          <p:cNvSpPr txBox="1"/>
          <p:nvPr/>
        </p:nvSpPr>
        <p:spPr>
          <a:xfrm>
            <a:off x="4787757" y="3042715"/>
            <a:ext cx="801823"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Rg1</a:t>
            </a:r>
          </a:p>
        </p:txBody>
      </p:sp>
      <p:pic>
        <p:nvPicPr>
          <p:cNvPr id="15" name="Picture 14">
            <a:extLst>
              <a:ext uri="{FF2B5EF4-FFF2-40B4-BE49-F238E27FC236}">
                <a16:creationId xmlns:a16="http://schemas.microsoft.com/office/drawing/2014/main" id="{2DEFAD59-C37A-5546-A06E-A42584313F1F}"/>
              </a:ext>
            </a:extLst>
          </p:cNvPr>
          <p:cNvPicPr>
            <a:picLocks noChangeAspect="1"/>
          </p:cNvPicPr>
          <p:nvPr/>
        </p:nvPicPr>
        <p:blipFill>
          <a:blip r:embed="rId3"/>
          <a:stretch>
            <a:fillRect/>
          </a:stretch>
        </p:blipFill>
        <p:spPr>
          <a:xfrm flipV="1">
            <a:off x="7052869" y="4781248"/>
            <a:ext cx="461224" cy="461224"/>
          </a:xfrm>
          <a:prstGeom prst="rect">
            <a:avLst/>
          </a:prstGeom>
        </p:spPr>
      </p:pic>
      <p:sp>
        <p:nvSpPr>
          <p:cNvPr id="19" name="TextBox 18">
            <a:extLst>
              <a:ext uri="{FF2B5EF4-FFF2-40B4-BE49-F238E27FC236}">
                <a16:creationId xmlns:a16="http://schemas.microsoft.com/office/drawing/2014/main" id="{C91E3505-26CA-2F4F-89A0-8F23F30AC8D9}"/>
              </a:ext>
            </a:extLst>
          </p:cNvPr>
          <p:cNvSpPr txBox="1"/>
          <p:nvPr/>
        </p:nvSpPr>
        <p:spPr>
          <a:xfrm>
            <a:off x="9253557" y="3059790"/>
            <a:ext cx="1721433" cy="523220"/>
          </a:xfrm>
          <a:prstGeom prst="rect">
            <a:avLst/>
          </a:prstGeom>
          <a:noFill/>
        </p:spPr>
        <p:txBody>
          <a:bodyPr wrap="none" rtlCol="0">
            <a:spAutoFit/>
          </a:bodyPr>
          <a:lstStyle/>
          <a:p>
            <a:r>
              <a:rPr lang="en-US" sz="2800" i="1" dirty="0">
                <a:solidFill>
                  <a:srgbClr val="C00000"/>
                </a:solidFill>
                <a:latin typeface="Tahoma" panose="020B0604030504040204" pitchFamily="34" charset="0"/>
                <a:ea typeface="Tahoma" panose="020B0604030504040204" pitchFamily="34" charset="0"/>
                <a:cs typeface="Tahoma" panose="020B0604030504040204" pitchFamily="34" charset="0"/>
              </a:rPr>
              <a:t>Overwrite</a:t>
            </a:r>
          </a:p>
        </p:txBody>
      </p:sp>
      <p:sp>
        <p:nvSpPr>
          <p:cNvPr id="23" name="Curved Right Arrow 40">
            <a:extLst>
              <a:ext uri="{FF2B5EF4-FFF2-40B4-BE49-F238E27FC236}">
                <a16:creationId xmlns:a16="http://schemas.microsoft.com/office/drawing/2014/main" id="{B093A16D-7286-7C46-BE4D-56D5D7543721}"/>
              </a:ext>
            </a:extLst>
          </p:cNvPr>
          <p:cNvSpPr/>
          <p:nvPr/>
        </p:nvSpPr>
        <p:spPr>
          <a:xfrm rot="10800000">
            <a:off x="8674765" y="3318717"/>
            <a:ext cx="697204" cy="1823187"/>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tangle 24">
            <a:extLst>
              <a:ext uri="{FF2B5EF4-FFF2-40B4-BE49-F238E27FC236}">
                <a16:creationId xmlns:a16="http://schemas.microsoft.com/office/drawing/2014/main" id="{6F7C0293-D8AF-354D-A771-FB1D666F07ED}"/>
              </a:ext>
            </a:extLst>
          </p:cNvPr>
          <p:cNvSpPr/>
          <p:nvPr/>
        </p:nvSpPr>
        <p:spPr>
          <a:xfrm>
            <a:off x="9526684" y="2477797"/>
            <a:ext cx="1175183" cy="600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a:extLst>
              <a:ext uri="{FF2B5EF4-FFF2-40B4-BE49-F238E27FC236}">
                <a16:creationId xmlns:a16="http://schemas.microsoft.com/office/drawing/2014/main" id="{DCC5CC3F-38F3-BE45-8C3D-314EA60659B0}"/>
              </a:ext>
            </a:extLst>
          </p:cNvPr>
          <p:cNvSpPr txBox="1"/>
          <p:nvPr/>
        </p:nvSpPr>
        <p:spPr>
          <a:xfrm>
            <a:off x="5959149" y="2500268"/>
            <a:ext cx="1994457"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c1. </a:t>
            </a:r>
            <a:r>
              <a:rPr lang="en-US" sz="2800" dirty="0" err="1">
                <a:latin typeface="Tahoma" panose="020B0604030504040204" pitchFamily="34" charset="0"/>
                <a:ea typeface="Tahoma" panose="020B0604030504040204" pitchFamily="34" charset="0"/>
                <a:cs typeface="Tahoma" panose="020B0604030504040204" pitchFamily="34" charset="0"/>
              </a:rPr>
              <a:t>ckpt</a:t>
            </a:r>
            <a:r>
              <a:rPr lang="en-US" sz="2800" dirty="0">
                <a:latin typeface="Tahoma" panose="020B0604030504040204" pitchFamily="34" charset="0"/>
                <a:ea typeface="Tahoma" panose="020B0604030504040204" pitchFamily="34" charset="0"/>
                <a:cs typeface="Tahoma" panose="020B0604030504040204" pitchFamily="34" charset="0"/>
              </a:rPr>
              <a:t> r2;</a:t>
            </a:r>
          </a:p>
        </p:txBody>
      </p:sp>
      <p:sp>
        <p:nvSpPr>
          <p:cNvPr id="34" name="TextBox 33">
            <a:extLst>
              <a:ext uri="{FF2B5EF4-FFF2-40B4-BE49-F238E27FC236}">
                <a16:creationId xmlns:a16="http://schemas.microsoft.com/office/drawing/2014/main" id="{16EC7961-9D66-234B-A7E8-A98791783AB4}"/>
              </a:ext>
            </a:extLst>
          </p:cNvPr>
          <p:cNvSpPr txBox="1"/>
          <p:nvPr/>
        </p:nvSpPr>
        <p:spPr>
          <a:xfrm>
            <a:off x="5955173" y="3897533"/>
            <a:ext cx="1994457"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c2. </a:t>
            </a:r>
            <a:r>
              <a:rPr lang="en-US" sz="2800" dirty="0" err="1">
                <a:latin typeface="Tahoma" panose="020B0604030504040204" pitchFamily="34" charset="0"/>
                <a:ea typeface="Tahoma" panose="020B0604030504040204" pitchFamily="34" charset="0"/>
                <a:cs typeface="Tahoma" panose="020B0604030504040204" pitchFamily="34" charset="0"/>
              </a:rPr>
              <a:t>ckpt</a:t>
            </a:r>
            <a:r>
              <a:rPr lang="en-US" sz="2800" dirty="0">
                <a:latin typeface="Tahoma" panose="020B0604030504040204" pitchFamily="34" charset="0"/>
                <a:ea typeface="Tahoma" panose="020B0604030504040204" pitchFamily="34" charset="0"/>
                <a:cs typeface="Tahoma" panose="020B0604030504040204" pitchFamily="34" charset="0"/>
              </a:rPr>
              <a:t> r2;</a:t>
            </a:r>
          </a:p>
        </p:txBody>
      </p:sp>
      <p:sp>
        <p:nvSpPr>
          <p:cNvPr id="40" name="Rounded Rectangle 32">
            <a:extLst>
              <a:ext uri="{FF2B5EF4-FFF2-40B4-BE49-F238E27FC236}">
                <a16:creationId xmlns:a16="http://schemas.microsoft.com/office/drawing/2014/main" id="{591A196D-02B7-F54D-A901-5D6695247E79}"/>
              </a:ext>
            </a:extLst>
          </p:cNvPr>
          <p:cNvSpPr/>
          <p:nvPr/>
        </p:nvSpPr>
        <p:spPr>
          <a:xfrm>
            <a:off x="125483" y="3470829"/>
            <a:ext cx="4434094" cy="1267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Root Cause: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checkpoint same register to same storage</a:t>
            </a:r>
          </a:p>
        </p:txBody>
      </p:sp>
      <p:sp>
        <p:nvSpPr>
          <p:cNvPr id="41" name="Rounded Rectangle 40">
            <a:extLst>
              <a:ext uri="{FF2B5EF4-FFF2-40B4-BE49-F238E27FC236}">
                <a16:creationId xmlns:a16="http://schemas.microsoft.com/office/drawing/2014/main" id="{3F4128FB-5226-604B-B524-7DC61B556810}"/>
              </a:ext>
            </a:extLst>
          </p:cNvPr>
          <p:cNvSpPr/>
          <p:nvPr/>
        </p:nvSpPr>
        <p:spPr>
          <a:xfrm>
            <a:off x="125483" y="1620755"/>
            <a:ext cx="4835982" cy="1084513"/>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Checkpoints are </a:t>
            </a: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WAR-free</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but bypass must be careful!</a:t>
            </a:r>
          </a:p>
        </p:txBody>
      </p:sp>
      <p:sp>
        <p:nvSpPr>
          <p:cNvPr id="53" name="Rectangle 52">
            <a:extLst>
              <a:ext uri="{FF2B5EF4-FFF2-40B4-BE49-F238E27FC236}">
                <a16:creationId xmlns:a16="http://schemas.microsoft.com/office/drawing/2014/main" id="{60EB37C4-EB7F-2445-81BF-2AA636AF7415}"/>
              </a:ext>
            </a:extLst>
          </p:cNvPr>
          <p:cNvSpPr/>
          <p:nvPr/>
        </p:nvSpPr>
        <p:spPr>
          <a:xfrm>
            <a:off x="9194664" y="1937130"/>
            <a:ext cx="1839221" cy="523220"/>
          </a:xfrm>
          <a:prstGeom prst="rect">
            <a:avLst/>
          </a:prstGeom>
        </p:spPr>
        <p:txBody>
          <a:bodyPr wrap="none">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r2 Storage</a:t>
            </a:r>
          </a:p>
        </p:txBody>
      </p:sp>
      <p:sp>
        <p:nvSpPr>
          <p:cNvPr id="60" name="Rectangle 59">
            <a:extLst>
              <a:ext uri="{FF2B5EF4-FFF2-40B4-BE49-F238E27FC236}">
                <a16:creationId xmlns:a16="http://schemas.microsoft.com/office/drawing/2014/main" id="{E00B9EB4-49B7-824E-BBE4-AB1345C02FF3}"/>
              </a:ext>
            </a:extLst>
          </p:cNvPr>
          <p:cNvSpPr/>
          <p:nvPr/>
        </p:nvSpPr>
        <p:spPr>
          <a:xfrm>
            <a:off x="7896108" y="2571279"/>
            <a:ext cx="626520" cy="44221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0</a:t>
            </a:r>
          </a:p>
        </p:txBody>
      </p:sp>
      <p:sp>
        <p:nvSpPr>
          <p:cNvPr id="62" name="Rectangle 61">
            <a:extLst>
              <a:ext uri="{FF2B5EF4-FFF2-40B4-BE49-F238E27FC236}">
                <a16:creationId xmlns:a16="http://schemas.microsoft.com/office/drawing/2014/main" id="{EEDF28FC-23A4-3B4C-9E33-7BC7EA1A81F1}"/>
              </a:ext>
            </a:extLst>
          </p:cNvPr>
          <p:cNvSpPr/>
          <p:nvPr/>
        </p:nvSpPr>
        <p:spPr>
          <a:xfrm>
            <a:off x="9668940" y="2557084"/>
            <a:ext cx="626520" cy="44221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0</a:t>
            </a:r>
          </a:p>
        </p:txBody>
      </p:sp>
      <p:sp>
        <p:nvSpPr>
          <p:cNvPr id="63" name="Rectangle 62">
            <a:extLst>
              <a:ext uri="{FF2B5EF4-FFF2-40B4-BE49-F238E27FC236}">
                <a16:creationId xmlns:a16="http://schemas.microsoft.com/office/drawing/2014/main" id="{82862427-6AD6-E349-8CFB-5C3E0E05794A}"/>
              </a:ext>
            </a:extLst>
          </p:cNvPr>
          <p:cNvSpPr/>
          <p:nvPr/>
        </p:nvSpPr>
        <p:spPr>
          <a:xfrm>
            <a:off x="7935342" y="3939595"/>
            <a:ext cx="626520" cy="44221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10</a:t>
            </a:r>
          </a:p>
        </p:txBody>
      </p:sp>
      <p:sp>
        <p:nvSpPr>
          <p:cNvPr id="64" name="Rectangle 63">
            <a:extLst>
              <a:ext uri="{FF2B5EF4-FFF2-40B4-BE49-F238E27FC236}">
                <a16:creationId xmlns:a16="http://schemas.microsoft.com/office/drawing/2014/main" id="{016D6993-2F10-7443-BD3B-B1CE57167698}"/>
              </a:ext>
            </a:extLst>
          </p:cNvPr>
          <p:cNvSpPr/>
          <p:nvPr/>
        </p:nvSpPr>
        <p:spPr>
          <a:xfrm>
            <a:off x="9668940" y="2564903"/>
            <a:ext cx="626520" cy="44221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10</a:t>
            </a:r>
          </a:p>
        </p:txBody>
      </p:sp>
      <p:cxnSp>
        <p:nvCxnSpPr>
          <p:cNvPr id="65" name="Straight Connector 64">
            <a:extLst>
              <a:ext uri="{FF2B5EF4-FFF2-40B4-BE49-F238E27FC236}">
                <a16:creationId xmlns:a16="http://schemas.microsoft.com/office/drawing/2014/main" id="{A35F41AC-5ED3-1648-AFD3-8A8AB8AD7C5D}"/>
              </a:ext>
            </a:extLst>
          </p:cNvPr>
          <p:cNvCxnSpPr>
            <a:cxnSpLocks/>
          </p:cNvCxnSpPr>
          <p:nvPr/>
        </p:nvCxnSpPr>
        <p:spPr>
          <a:xfrm>
            <a:off x="5601786" y="5242472"/>
            <a:ext cx="3340010" cy="0"/>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3B7A906-B752-8941-A9D9-8A387F903FF2}"/>
              </a:ext>
            </a:extLst>
          </p:cNvPr>
          <p:cNvSpPr/>
          <p:nvPr/>
        </p:nvSpPr>
        <p:spPr>
          <a:xfrm>
            <a:off x="5964445" y="2477797"/>
            <a:ext cx="2719592"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27" name="Straight Arrow Connector 26">
            <a:extLst>
              <a:ext uri="{FF2B5EF4-FFF2-40B4-BE49-F238E27FC236}">
                <a16:creationId xmlns:a16="http://schemas.microsoft.com/office/drawing/2014/main" id="{673ED8FF-832A-CE49-819E-DCF4843B5C73}"/>
              </a:ext>
            </a:extLst>
          </p:cNvPr>
          <p:cNvCxnSpPr>
            <a:cxnSpLocks/>
          </p:cNvCxnSpPr>
          <p:nvPr/>
        </p:nvCxnSpPr>
        <p:spPr>
          <a:xfrm flipH="1">
            <a:off x="5672104" y="2175808"/>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39" name="Picture 2" descr="What does 🙁- Slightly Frowning Face Emoji mean?">
            <a:extLst>
              <a:ext uri="{FF2B5EF4-FFF2-40B4-BE49-F238E27FC236}">
                <a16:creationId xmlns:a16="http://schemas.microsoft.com/office/drawing/2014/main" id="{EA501C8C-C22E-A94E-B17E-7A15792BD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1653" y="3622415"/>
            <a:ext cx="1183653" cy="1183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5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2.70833E-6 4.07407E-6 L 0.14531 -0.00047 " pathEditMode="relative" rAng="0" ptsTypes="AA">
                                      <p:cBhvr>
                                        <p:cTn id="16" dur="2000" fill="hold"/>
                                        <p:tgtEl>
                                          <p:spTgt spid="60"/>
                                        </p:tgtEl>
                                        <p:attrNameLst>
                                          <p:attrName>ppt_x</p:attrName>
                                          <p:attrName>ppt_y</p:attrName>
                                        </p:attrNameLst>
                                      </p:cBhvr>
                                      <p:rCtr x="7266" y="-23"/>
                                    </p:animMotion>
                                  </p:childTnLst>
                                  <p:subTnLst>
                                    <p:set>
                                      <p:cBhvr override="childStyle">
                                        <p:cTn dur="1" fill="hold" display="0" masterRel="sameClick" afterEffect="1">
                                          <p:stCondLst>
                                            <p:cond evt="end" delay="0">
                                              <p:tn val="15"/>
                                            </p:cond>
                                          </p:stCondLst>
                                        </p:cTn>
                                        <p:tgtEl>
                                          <p:spTgt spid="60"/>
                                        </p:tgtEl>
                                        <p:attrNameLst>
                                          <p:attrName>style.visibility</p:attrName>
                                        </p:attrNameLst>
                                      </p:cBhvr>
                                      <p:to>
                                        <p:strVal val="hidden"/>
                                      </p:to>
                                    </p:set>
                                  </p:subTnLst>
                                </p:cTn>
                              </p:par>
                              <p:par>
                                <p:cTn id="17" presetID="1" presetClass="entr" presetSubtype="0" fill="hold" grpId="0" nodeType="withEffect">
                                  <p:stCondLst>
                                    <p:cond delay="200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1.04167E-6 4.81481E-6 L 0.00078 0.203 " pathEditMode="relative" rAng="0" ptsTypes="AA">
                                      <p:cBhvr>
                                        <p:cTn id="22" dur="2000" fill="hold"/>
                                        <p:tgtEl>
                                          <p:spTgt spid="26"/>
                                        </p:tgtEl>
                                        <p:attrNameLst>
                                          <p:attrName>ppt_x</p:attrName>
                                          <p:attrName>ppt_y</p:attrName>
                                        </p:attrNameLst>
                                      </p:cBhvr>
                                      <p:rCtr x="39" y="10139"/>
                                    </p:animMotion>
                                  </p:childTnLst>
                                </p:cTn>
                              </p:par>
                              <p:par>
                                <p:cTn id="23" presetID="42" presetClass="path" presetSubtype="0" accel="50000" decel="50000" fill="hold" nodeType="withEffect">
                                  <p:stCondLst>
                                    <p:cond delay="0"/>
                                  </p:stCondLst>
                                  <p:childTnLst>
                                    <p:animMotion origin="layout" path="M -4.375E-6 4.81481E-6 L 0.00248 0.1956 " pathEditMode="relative" rAng="0" ptsTypes="AA">
                                      <p:cBhvr>
                                        <p:cTn id="24" dur="2000" fill="hold"/>
                                        <p:tgtEl>
                                          <p:spTgt spid="27"/>
                                        </p:tgtEl>
                                        <p:attrNameLst>
                                          <p:attrName>ppt_x</p:attrName>
                                          <p:attrName>ppt_y</p:attrName>
                                        </p:attrNameLst>
                                      </p:cBhvr>
                                      <p:rCtr x="117" y="9769"/>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0 0 C 0.00196 0.00139 0.00378 0.00301 0.00586 0.00417 C 0.01068 0.00671 0.01927 0.00741 0.02344 0.00833 C 0.03034 0.01065 0.03399 0.0125 0.04219 0.0125 C 0.04883 0.0125 0.05547 0.01111 0.06211 0.01042 C 0.07071 0.00509 0.06302 0.00903 0.08086 0.00625 C 0.08399 0.00556 0.08711 0.0044 0.09024 0.00417 C 0.09766 0.00301 0.10508 0.00278 0.1125 0.00208 C 0.11875 0.00278 0.125 0.00324 0.13125 0.00417 C 0.13438 0.00463 0.13815 0.00949 0.14063 0.00625 C 0.1431 0.00278 0.14141 -0.00486 0.1418 -0.01042 C 0.14076 -0.06574 0.14089 -0.06875 0.13946 -0.11667 C 0.13907 -0.12801 0.1388 -0.13912 0.13828 -0.15 C 0.13802 -0.15718 0.13724 -0.16389 0.13711 -0.17083 C 0.13685 -0.17917 0.13711 -0.1875 0.13711 -0.19583 " pathEditMode="relative" ptsTypes="AAAAAAAAAAAAAAA">
                                      <p:cBhvr>
                                        <p:cTn id="30" dur="2000" fill="hold"/>
                                        <p:tgtEl>
                                          <p:spTgt spid="63"/>
                                        </p:tgtEl>
                                        <p:attrNameLst>
                                          <p:attrName>ppt_x</p:attrName>
                                          <p:attrName>ppt_y</p:attrName>
                                        </p:attrNameLst>
                                      </p:cBhvr>
                                    </p:animMotion>
                                  </p:childTnLst>
                                  <p:subTnLst>
                                    <p:set>
                                      <p:cBhvr override="childStyle">
                                        <p:cTn dur="1" fill="hold" display="0" masterRel="sameClick" afterEffect="1">
                                          <p:stCondLst>
                                            <p:cond evt="end" delay="0">
                                              <p:tn val="29"/>
                                            </p:cond>
                                          </p:stCondLst>
                                        </p:cTn>
                                        <p:tgtEl>
                                          <p:spTgt spid="63"/>
                                        </p:tgtEl>
                                        <p:attrNameLst>
                                          <p:attrName>style.visibility</p:attrName>
                                        </p:attrNameLst>
                                      </p:cBhvr>
                                      <p:to>
                                        <p:strVal val="hidden"/>
                                      </p:to>
                                    </p:set>
                                  </p:subTnLst>
                                </p:cTn>
                              </p:par>
                              <p:par>
                                <p:cTn id="31" presetID="1" presetClass="exit" presetSubtype="0" fill="hold" grpId="1" nodeType="withEffect">
                                  <p:stCondLst>
                                    <p:cond delay="1900"/>
                                  </p:stCondLst>
                                  <p:childTnLst>
                                    <p:set>
                                      <p:cBhvr>
                                        <p:cTn id="32" dur="1" fill="hold">
                                          <p:stCondLst>
                                            <p:cond delay="0"/>
                                          </p:stCondLst>
                                        </p:cTn>
                                        <p:tgtEl>
                                          <p:spTgt spid="62"/>
                                        </p:tgtEl>
                                        <p:attrNameLst>
                                          <p:attrName>style.visibility</p:attrName>
                                        </p:attrNameLst>
                                      </p:cBhvr>
                                      <p:to>
                                        <p:strVal val="hidden"/>
                                      </p:to>
                                    </p:set>
                                  </p:childTnLst>
                                </p:cTn>
                              </p:par>
                              <p:par>
                                <p:cTn id="33" presetID="1" presetClass="entr" presetSubtype="0" fill="hold" grpId="0" nodeType="withEffect">
                                  <p:stCondLst>
                                    <p:cond delay="200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1.11022E-16 0 L -0.08789 0.06458 " pathEditMode="relative" rAng="0" ptsTypes="AA">
                                      <p:cBhvr>
                                        <p:cTn id="53" dur="2000" fill="hold"/>
                                        <p:tgtEl>
                                          <p:spTgt spid="64"/>
                                        </p:tgtEl>
                                        <p:attrNameLst>
                                          <p:attrName>ppt_x</p:attrName>
                                          <p:attrName>ppt_y</p:attrName>
                                        </p:attrNameLst>
                                      </p:cBhvr>
                                      <p:rCtr x="-4401" y="3218"/>
                                    </p:animMotion>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blinds(horizontal)">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60" grpId="0" animBg="1"/>
      <p:bldP spid="60" grpId="1" animBg="1"/>
      <p:bldP spid="62" grpId="0" animBg="1"/>
      <p:bldP spid="62" grpId="1" animBg="1"/>
      <p:bldP spid="63" grpId="0" animBg="1"/>
      <p:bldP spid="63" grpId="1" animBg="1"/>
      <p:bldP spid="64" grpId="0" animBg="1"/>
      <p:bldP spid="64" grpId="1" animBg="1"/>
      <p:bldP spid="26" grpId="0" animBg="1"/>
      <p:bldP spid="2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FF650AC-3CC7-A044-9684-7C5B75D44C07}"/>
              </a:ext>
            </a:extLst>
          </p:cNvPr>
          <p:cNvSpPr>
            <a:spLocks noGrp="1"/>
          </p:cNvSpPr>
          <p:nvPr>
            <p:ph type="ftr" sz="quarter" idx="11"/>
          </p:nvPr>
        </p:nvSpPr>
        <p:spPr/>
        <p:txBody>
          <a:bodyPr/>
          <a:lstStyle/>
          <a:p>
            <a:r>
              <a:rPr lang="en-US" dirty="0"/>
              <a:t>54th IEEE/ACM International Symposium on Microarchitecture</a:t>
            </a:r>
          </a:p>
        </p:txBody>
      </p:sp>
      <p:sp>
        <p:nvSpPr>
          <p:cNvPr id="6" name="Slide Number Placeholder 5">
            <a:extLst>
              <a:ext uri="{FF2B5EF4-FFF2-40B4-BE49-F238E27FC236}">
                <a16:creationId xmlns:a16="http://schemas.microsoft.com/office/drawing/2014/main" id="{337C2F21-32E3-4D41-ACD8-E5BB24368F0D}"/>
              </a:ext>
            </a:extLst>
          </p:cNvPr>
          <p:cNvSpPr>
            <a:spLocks noGrp="1"/>
          </p:cNvSpPr>
          <p:nvPr>
            <p:ph type="sldNum" sz="quarter" idx="12"/>
          </p:nvPr>
        </p:nvSpPr>
        <p:spPr/>
        <p:txBody>
          <a:bodyPr/>
          <a:lstStyle/>
          <a:p>
            <a:fld id="{BEF5F9A7-FFD9-4159-A58F-AE73538ED447}" type="slidenum">
              <a:rPr lang="en-US" smtClean="0"/>
              <a:pPr/>
              <a:t>19</a:t>
            </a:fld>
            <a:endParaRPr lang="en-US"/>
          </a:p>
        </p:txBody>
      </p:sp>
      <p:sp>
        <p:nvSpPr>
          <p:cNvPr id="13" name="标题 1">
            <a:extLst>
              <a:ext uri="{FF2B5EF4-FFF2-40B4-BE49-F238E27FC236}">
                <a16:creationId xmlns:a16="http://schemas.microsoft.com/office/drawing/2014/main" id="{BDE59DFB-A80E-A24C-8EF2-837ED481EEBB}"/>
              </a:ext>
            </a:extLst>
          </p:cNvPr>
          <p:cNvSpPr txBox="1">
            <a:spLocks/>
          </p:cNvSpPr>
          <p:nvPr/>
        </p:nvSpPr>
        <p:spPr>
          <a:xfrm>
            <a:off x="0" y="0"/>
            <a:ext cx="8998935" cy="735366"/>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Hardware Coloring for Checkpoints</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sp>
        <p:nvSpPr>
          <p:cNvPr id="7" name="Rectangle 6">
            <a:extLst>
              <a:ext uri="{FF2B5EF4-FFF2-40B4-BE49-F238E27FC236}">
                <a16:creationId xmlns:a16="http://schemas.microsoft.com/office/drawing/2014/main" id="{016D67ED-09BB-C249-BE4E-83EE471EED80}"/>
              </a:ext>
            </a:extLst>
          </p:cNvPr>
          <p:cNvSpPr/>
          <p:nvPr/>
        </p:nvSpPr>
        <p:spPr>
          <a:xfrm>
            <a:off x="1877085" y="2733380"/>
            <a:ext cx="3132076" cy="2918591"/>
          </a:xfrm>
          <a:prstGeom prst="rect">
            <a:avLst/>
          </a:prstGeom>
          <a:solidFill>
            <a:schemeClr val="bg1">
              <a:alpha val="0"/>
            </a:schemeClr>
          </a:solidFill>
        </p:spPr>
        <p:style>
          <a:lnRef idx="2">
            <a:schemeClr val="dk1"/>
          </a:lnRef>
          <a:fillRef idx="1">
            <a:schemeClr val="lt1"/>
          </a:fillRef>
          <a:effectRef idx="0">
            <a:schemeClr val="dk1"/>
          </a:effectRef>
          <a:fontRef idx="minor">
            <a:schemeClr val="dk1"/>
          </a:fontRef>
        </p:style>
        <p:txBody>
          <a:bodyPr rtlCol="0" anchor="ctr"/>
          <a:lstStyle/>
          <a:p>
            <a:r>
              <a:rPr 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a:t>
            </a:r>
          </a:p>
          <a:p>
            <a:r>
              <a:rPr lang="en-US" sz="2800" dirty="0">
                <a:solidFill>
                  <a:schemeClr val="accent1"/>
                </a:solidFill>
                <a:latin typeface="Tahoma" panose="020B0604030504040204" pitchFamily="34" charset="0"/>
                <a:ea typeface="Tahoma" panose="020B0604030504040204" pitchFamily="34" charset="0"/>
                <a:cs typeface="Tahoma" panose="020B0604030504040204" pitchFamily="34" charset="0"/>
              </a:rPr>
              <a:t>c1:ckpt r0</a:t>
            </a:r>
          </a:p>
          <a:p>
            <a:r>
              <a:rPr lang="en-US" sz="2800" dirty="0">
                <a:latin typeface="Tahoma" panose="020B0604030504040204" pitchFamily="34" charset="0"/>
                <a:ea typeface="Tahoma" panose="020B0604030504040204" pitchFamily="34" charset="0"/>
                <a:cs typeface="Tahoma" panose="020B0604030504040204" pitchFamily="34" charset="0"/>
              </a:rPr>
              <a:t>...</a:t>
            </a:r>
          </a:p>
          <a:p>
            <a:r>
              <a:rPr lang="en-US" sz="2800" dirty="0">
                <a:latin typeface="Tahoma" panose="020B0604030504040204" pitchFamily="34" charset="0"/>
                <a:ea typeface="Tahoma" panose="020B0604030504040204" pitchFamily="34" charset="0"/>
                <a:cs typeface="Tahoma" panose="020B0604030504040204" pitchFamily="34" charset="0"/>
              </a:rPr>
              <a:t>r0 = </a:t>
            </a:r>
            <a:r>
              <a:rPr lang="en-US" sz="2800" dirty="0" err="1">
                <a:latin typeface="Tahoma" panose="020B0604030504040204" pitchFamily="34" charset="0"/>
                <a:ea typeface="Tahoma" panose="020B0604030504040204" pitchFamily="34" charset="0"/>
                <a:cs typeface="Tahoma" panose="020B0604030504040204" pitchFamily="34" charset="0"/>
              </a:rPr>
              <a:t>ld</a:t>
            </a:r>
            <a:r>
              <a:rPr lang="en-US" sz="2800" dirty="0">
                <a:latin typeface="Tahoma" panose="020B0604030504040204" pitchFamily="34" charset="0"/>
                <a:ea typeface="Tahoma" panose="020B0604030504040204" pitchFamily="34" charset="0"/>
                <a:cs typeface="Tahoma" panose="020B0604030504040204" pitchFamily="34" charset="0"/>
              </a:rPr>
              <a:t>, …</a:t>
            </a:r>
          </a:p>
          <a:p>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c2:ckpt r0</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cxnSp>
        <p:nvCxnSpPr>
          <p:cNvPr id="9" name="Straight Connector 8">
            <a:extLst>
              <a:ext uri="{FF2B5EF4-FFF2-40B4-BE49-F238E27FC236}">
                <a16:creationId xmlns:a16="http://schemas.microsoft.com/office/drawing/2014/main" id="{B922C0F0-C6B7-9C42-9D5F-20FEF5780C00}"/>
              </a:ext>
            </a:extLst>
          </p:cNvPr>
          <p:cNvCxnSpPr>
            <a:cxnSpLocks/>
          </p:cNvCxnSpPr>
          <p:nvPr/>
        </p:nvCxnSpPr>
        <p:spPr>
          <a:xfrm flipV="1">
            <a:off x="1801747" y="5520723"/>
            <a:ext cx="3236571" cy="3405"/>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5F1D4C-DF00-9348-9A66-A8860E17C1C9}"/>
              </a:ext>
            </a:extLst>
          </p:cNvPr>
          <p:cNvCxnSpPr>
            <a:cxnSpLocks/>
          </p:cNvCxnSpPr>
          <p:nvPr/>
        </p:nvCxnSpPr>
        <p:spPr>
          <a:xfrm>
            <a:off x="1807636" y="3770032"/>
            <a:ext cx="3230682" cy="0"/>
          </a:xfrm>
          <a:prstGeom prst="line">
            <a:avLst/>
          </a:prstGeom>
          <a:ln w="50800">
            <a:prstDash val="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2B6FA50-38F5-D743-8085-FF64B276ED12}"/>
              </a:ext>
            </a:extLst>
          </p:cNvPr>
          <p:cNvSpPr/>
          <p:nvPr/>
        </p:nvSpPr>
        <p:spPr>
          <a:xfrm>
            <a:off x="7114867" y="3570241"/>
            <a:ext cx="877649" cy="6043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Rectangle 18">
            <a:extLst>
              <a:ext uri="{FF2B5EF4-FFF2-40B4-BE49-F238E27FC236}">
                <a16:creationId xmlns:a16="http://schemas.microsoft.com/office/drawing/2014/main" id="{B45EBC49-1F86-5E4F-83D4-2867E381743A}"/>
              </a:ext>
            </a:extLst>
          </p:cNvPr>
          <p:cNvSpPr/>
          <p:nvPr/>
        </p:nvSpPr>
        <p:spPr>
          <a:xfrm>
            <a:off x="4298047" y="3339744"/>
            <a:ext cx="424206" cy="3021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0</a:t>
            </a:r>
          </a:p>
        </p:txBody>
      </p:sp>
      <p:sp>
        <p:nvSpPr>
          <p:cNvPr id="22" name="TextBox 21">
            <a:extLst>
              <a:ext uri="{FF2B5EF4-FFF2-40B4-BE49-F238E27FC236}">
                <a16:creationId xmlns:a16="http://schemas.microsoft.com/office/drawing/2014/main" id="{E77F67EA-5272-E14D-A0C8-B4A592FFC130}"/>
              </a:ext>
            </a:extLst>
          </p:cNvPr>
          <p:cNvSpPr txBox="1"/>
          <p:nvPr/>
        </p:nvSpPr>
        <p:spPr>
          <a:xfrm>
            <a:off x="477020" y="3454940"/>
            <a:ext cx="914033" cy="523220"/>
          </a:xfrm>
          <a:prstGeom prst="rect">
            <a:avLst/>
          </a:prstGeom>
          <a:noFill/>
        </p:spPr>
        <p:txBody>
          <a:bodyPr wrap="non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Rg</a:t>
            </a:r>
            <a:r>
              <a:rPr lang="en-US" sz="2800" dirty="0">
                <a:latin typeface="Tahoma" panose="020B0604030504040204" pitchFamily="34" charset="0"/>
                <a:ea typeface="Tahoma" panose="020B0604030504040204" pitchFamily="34" charset="0"/>
                <a:cs typeface="Tahoma" panose="020B0604030504040204" pitchFamily="34" charset="0"/>
              </a:rPr>
              <a:t> 1</a:t>
            </a:r>
          </a:p>
        </p:txBody>
      </p:sp>
      <p:sp>
        <p:nvSpPr>
          <p:cNvPr id="26" name="Right Brace 25">
            <a:extLst>
              <a:ext uri="{FF2B5EF4-FFF2-40B4-BE49-F238E27FC236}">
                <a16:creationId xmlns:a16="http://schemas.microsoft.com/office/drawing/2014/main" id="{3C0034EE-D036-1F44-9F64-35AB1C4C0013}"/>
              </a:ext>
            </a:extLst>
          </p:cNvPr>
          <p:cNvSpPr/>
          <p:nvPr/>
        </p:nvSpPr>
        <p:spPr>
          <a:xfrm>
            <a:off x="5035846" y="3770031"/>
            <a:ext cx="222536" cy="79377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id="{0D568CC1-E920-894C-AED4-6C7D3B0A197F}"/>
              </a:ext>
            </a:extLst>
          </p:cNvPr>
          <p:cNvSpPr txBox="1"/>
          <p:nvPr/>
        </p:nvSpPr>
        <p:spPr>
          <a:xfrm rot="5400000">
            <a:off x="4957263" y="3790310"/>
            <a:ext cx="1008609"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WCDL</a:t>
            </a:r>
          </a:p>
        </p:txBody>
      </p:sp>
      <p:sp>
        <p:nvSpPr>
          <p:cNvPr id="29" name="Rectangle 28">
            <a:extLst>
              <a:ext uri="{FF2B5EF4-FFF2-40B4-BE49-F238E27FC236}">
                <a16:creationId xmlns:a16="http://schemas.microsoft.com/office/drawing/2014/main" id="{90AFFEA8-5397-5843-9C6E-067BA1A430E6}"/>
              </a:ext>
            </a:extLst>
          </p:cNvPr>
          <p:cNvSpPr/>
          <p:nvPr/>
        </p:nvSpPr>
        <p:spPr>
          <a:xfrm>
            <a:off x="7992517" y="3570239"/>
            <a:ext cx="843412" cy="604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0CA5637A-E12A-AA49-8B25-0EAE9F44D76C}"/>
              </a:ext>
            </a:extLst>
          </p:cNvPr>
          <p:cNvSpPr txBox="1"/>
          <p:nvPr/>
        </p:nvSpPr>
        <p:spPr>
          <a:xfrm>
            <a:off x="7158857" y="2194962"/>
            <a:ext cx="771558" cy="461665"/>
          </a:xfrm>
          <a:prstGeom prst="rect">
            <a:avLst/>
          </a:prstGeom>
          <a:noFill/>
        </p:spPr>
        <p:txBody>
          <a:bodyPr wrap="none" rtlCol="0">
            <a:spAutoFit/>
          </a:bodyPr>
          <a:lstStyle/>
          <a:p>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Blue</a:t>
            </a:r>
          </a:p>
        </p:txBody>
      </p:sp>
      <p:sp>
        <p:nvSpPr>
          <p:cNvPr id="8" name="TextBox 7">
            <a:extLst>
              <a:ext uri="{FF2B5EF4-FFF2-40B4-BE49-F238E27FC236}">
                <a16:creationId xmlns:a16="http://schemas.microsoft.com/office/drawing/2014/main" id="{A1FFF010-0F41-5D46-9F1C-9ADE1A1A794A}"/>
              </a:ext>
            </a:extLst>
          </p:cNvPr>
          <p:cNvSpPr txBox="1"/>
          <p:nvPr/>
        </p:nvSpPr>
        <p:spPr>
          <a:xfrm>
            <a:off x="8094324" y="2211893"/>
            <a:ext cx="701667" cy="461665"/>
          </a:xfrm>
          <a:prstGeom prst="rect">
            <a:avLst/>
          </a:prstGeom>
          <a:noFill/>
        </p:spPr>
        <p:txBody>
          <a:bodyPr wrap="none" rtlCol="0">
            <a:spAutoFit/>
          </a:bodyPr>
          <a:lstStyle/>
          <a:p>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Red</a:t>
            </a:r>
          </a:p>
        </p:txBody>
      </p:sp>
      <p:sp>
        <p:nvSpPr>
          <p:cNvPr id="31" name="Curved Right Arrow 30">
            <a:extLst>
              <a:ext uri="{FF2B5EF4-FFF2-40B4-BE49-F238E27FC236}">
                <a16:creationId xmlns:a16="http://schemas.microsoft.com/office/drawing/2014/main" id="{9862331A-4CD3-AA40-8007-8A82E1F00C44}"/>
              </a:ext>
            </a:extLst>
          </p:cNvPr>
          <p:cNvSpPr/>
          <p:nvPr/>
        </p:nvSpPr>
        <p:spPr>
          <a:xfrm rot="10800000">
            <a:off x="5029959" y="3582453"/>
            <a:ext cx="877649" cy="1762960"/>
          </a:xfrm>
          <a:prstGeom prst="curv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5" name="Rounded Rectangle 32">
            <a:extLst>
              <a:ext uri="{FF2B5EF4-FFF2-40B4-BE49-F238E27FC236}">
                <a16:creationId xmlns:a16="http://schemas.microsoft.com/office/drawing/2014/main" id="{F875A2D9-E836-47C8-8FD1-55CB38B3840D}"/>
              </a:ext>
            </a:extLst>
          </p:cNvPr>
          <p:cNvSpPr/>
          <p:nvPr/>
        </p:nvSpPr>
        <p:spPr>
          <a:xfrm>
            <a:off x="1010356" y="1035930"/>
            <a:ext cx="9364088" cy="1045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C000"/>
                </a:solidFill>
                <a:latin typeface="Tahoma" panose="020B0604030504040204" pitchFamily="34" charset="0"/>
                <a:ea typeface="Tahoma" panose="020B0604030504040204" pitchFamily="34" charset="0"/>
                <a:cs typeface="Tahoma" panose="020B0604030504040204" pitchFamily="34" charset="0"/>
              </a:rPr>
              <a:t>Solution: </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Allocate 2 colors (storages) for each register for alternatively checkpointing</a:t>
            </a:r>
          </a:p>
        </p:txBody>
      </p:sp>
      <p:sp>
        <p:nvSpPr>
          <p:cNvPr id="16" name="TextBox 15">
            <a:extLst>
              <a:ext uri="{FF2B5EF4-FFF2-40B4-BE49-F238E27FC236}">
                <a16:creationId xmlns:a16="http://schemas.microsoft.com/office/drawing/2014/main" id="{50D49CF2-4D8A-F947-A776-778D06C2F5FA}"/>
              </a:ext>
            </a:extLst>
          </p:cNvPr>
          <p:cNvSpPr txBox="1"/>
          <p:nvPr/>
        </p:nvSpPr>
        <p:spPr>
          <a:xfrm>
            <a:off x="8990119" y="3578494"/>
            <a:ext cx="914033" cy="523220"/>
          </a:xfrm>
          <a:prstGeom prst="rect">
            <a:avLst/>
          </a:prstGeom>
          <a:noFill/>
        </p:spPr>
        <p:txBody>
          <a:bodyPr wrap="non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Rg</a:t>
            </a:r>
            <a:r>
              <a:rPr lang="en-US" sz="2800" dirty="0">
                <a:latin typeface="Tahoma" panose="020B0604030504040204" pitchFamily="34" charset="0"/>
                <a:ea typeface="Tahoma" panose="020B0604030504040204" pitchFamily="34" charset="0"/>
                <a:cs typeface="Tahoma" panose="020B0604030504040204" pitchFamily="34" charset="0"/>
              </a:rPr>
              <a:t> 0</a:t>
            </a:r>
          </a:p>
        </p:txBody>
      </p:sp>
      <p:sp>
        <p:nvSpPr>
          <p:cNvPr id="34" name="TextBox 33">
            <a:extLst>
              <a:ext uri="{FF2B5EF4-FFF2-40B4-BE49-F238E27FC236}">
                <a16:creationId xmlns:a16="http://schemas.microsoft.com/office/drawing/2014/main" id="{2248DCEA-FD8F-1A46-88F8-AEFAE7F10ECC}"/>
              </a:ext>
            </a:extLst>
          </p:cNvPr>
          <p:cNvSpPr txBox="1"/>
          <p:nvPr/>
        </p:nvSpPr>
        <p:spPr>
          <a:xfrm>
            <a:off x="9982171" y="3993994"/>
            <a:ext cx="1789272"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Used Colors</a:t>
            </a:r>
          </a:p>
        </p:txBody>
      </p:sp>
      <p:sp>
        <p:nvSpPr>
          <p:cNvPr id="35" name="TextBox 34">
            <a:extLst>
              <a:ext uri="{FF2B5EF4-FFF2-40B4-BE49-F238E27FC236}">
                <a16:creationId xmlns:a16="http://schemas.microsoft.com/office/drawing/2014/main" id="{80314C0F-40ED-7A45-BB17-B78E187D3421}"/>
              </a:ext>
            </a:extLst>
          </p:cNvPr>
          <p:cNvSpPr txBox="1"/>
          <p:nvPr/>
        </p:nvSpPr>
        <p:spPr>
          <a:xfrm>
            <a:off x="9657301" y="5455002"/>
            <a:ext cx="2131609"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Verified Colors</a:t>
            </a:r>
          </a:p>
        </p:txBody>
      </p:sp>
      <p:pic>
        <p:nvPicPr>
          <p:cNvPr id="36" name="Picture 35">
            <a:extLst>
              <a:ext uri="{FF2B5EF4-FFF2-40B4-BE49-F238E27FC236}">
                <a16:creationId xmlns:a16="http://schemas.microsoft.com/office/drawing/2014/main" id="{E03247E7-5336-FC42-8216-40B23DCCCC81}"/>
              </a:ext>
            </a:extLst>
          </p:cNvPr>
          <p:cNvPicPr>
            <a:picLocks noChangeAspect="1"/>
          </p:cNvPicPr>
          <p:nvPr/>
        </p:nvPicPr>
        <p:blipFill>
          <a:blip r:embed="rId3"/>
          <a:stretch>
            <a:fillRect/>
          </a:stretch>
        </p:blipFill>
        <p:spPr>
          <a:xfrm flipV="1">
            <a:off x="3431871" y="4982003"/>
            <a:ext cx="461224" cy="461224"/>
          </a:xfrm>
          <a:prstGeom prst="rect">
            <a:avLst/>
          </a:prstGeom>
        </p:spPr>
      </p:pic>
      <p:sp>
        <p:nvSpPr>
          <p:cNvPr id="37" name="Rectangle 36">
            <a:extLst>
              <a:ext uri="{FF2B5EF4-FFF2-40B4-BE49-F238E27FC236}">
                <a16:creationId xmlns:a16="http://schemas.microsoft.com/office/drawing/2014/main" id="{13C9C643-70F9-B242-9ABE-5008D2B60C7C}"/>
              </a:ext>
            </a:extLst>
          </p:cNvPr>
          <p:cNvSpPr/>
          <p:nvPr/>
        </p:nvSpPr>
        <p:spPr>
          <a:xfrm>
            <a:off x="7114867" y="5389661"/>
            <a:ext cx="877649" cy="6043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8" name="Rectangle 37">
            <a:extLst>
              <a:ext uri="{FF2B5EF4-FFF2-40B4-BE49-F238E27FC236}">
                <a16:creationId xmlns:a16="http://schemas.microsoft.com/office/drawing/2014/main" id="{9630D6F4-E704-394B-83BC-1EB026CFC7CD}"/>
              </a:ext>
            </a:extLst>
          </p:cNvPr>
          <p:cNvSpPr/>
          <p:nvPr/>
        </p:nvSpPr>
        <p:spPr>
          <a:xfrm>
            <a:off x="7992517" y="5389659"/>
            <a:ext cx="843412" cy="604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3" name="Rectangle 42">
            <a:extLst>
              <a:ext uri="{FF2B5EF4-FFF2-40B4-BE49-F238E27FC236}">
                <a16:creationId xmlns:a16="http://schemas.microsoft.com/office/drawing/2014/main" id="{5B3E2327-F234-4840-AFCE-0A9F90732694}"/>
              </a:ext>
            </a:extLst>
          </p:cNvPr>
          <p:cNvSpPr/>
          <p:nvPr/>
        </p:nvSpPr>
        <p:spPr>
          <a:xfrm>
            <a:off x="7036848" y="5333282"/>
            <a:ext cx="2481405" cy="732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F9201879-7F40-B848-B4F7-7FA56155A26A}"/>
              </a:ext>
            </a:extLst>
          </p:cNvPr>
          <p:cNvCxnSpPr>
            <a:cxnSpLocks/>
          </p:cNvCxnSpPr>
          <p:nvPr/>
        </p:nvCxnSpPr>
        <p:spPr>
          <a:xfrm>
            <a:off x="8975997" y="5333282"/>
            <a:ext cx="0" cy="732217"/>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EA262162-27FF-6747-B888-3FD51E5BDB38}"/>
              </a:ext>
            </a:extLst>
          </p:cNvPr>
          <p:cNvSpPr txBox="1"/>
          <p:nvPr/>
        </p:nvSpPr>
        <p:spPr>
          <a:xfrm>
            <a:off x="8981340" y="5409326"/>
            <a:ext cx="510076"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r0</a:t>
            </a:r>
          </a:p>
        </p:txBody>
      </p:sp>
      <p:sp>
        <p:nvSpPr>
          <p:cNvPr id="47" name="TextBox 46">
            <a:extLst>
              <a:ext uri="{FF2B5EF4-FFF2-40B4-BE49-F238E27FC236}">
                <a16:creationId xmlns:a16="http://schemas.microsoft.com/office/drawing/2014/main" id="{E4389CF4-5565-2447-A76C-DBCEDE0FF028}"/>
              </a:ext>
            </a:extLst>
          </p:cNvPr>
          <p:cNvSpPr txBox="1"/>
          <p:nvPr/>
        </p:nvSpPr>
        <p:spPr>
          <a:xfrm>
            <a:off x="9713277" y="2412840"/>
            <a:ext cx="2019655" cy="830997"/>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Storage Color</a:t>
            </a:r>
          </a:p>
          <a:p>
            <a:r>
              <a:rPr lang="en-US" sz="2400" dirty="0">
                <a:latin typeface="Tahoma" panose="020B0604030504040204" pitchFamily="34" charset="0"/>
                <a:ea typeface="Tahoma" panose="020B0604030504040204" pitchFamily="34" charset="0"/>
                <a:cs typeface="Tahoma" panose="020B0604030504040204" pitchFamily="34" charset="0"/>
              </a:rPr>
              <a:t>Pool</a:t>
            </a:r>
          </a:p>
        </p:txBody>
      </p:sp>
      <p:sp>
        <p:nvSpPr>
          <p:cNvPr id="53" name="Rectangle 52">
            <a:extLst>
              <a:ext uri="{FF2B5EF4-FFF2-40B4-BE49-F238E27FC236}">
                <a16:creationId xmlns:a16="http://schemas.microsoft.com/office/drawing/2014/main" id="{95BE9E31-D23D-B347-BEA0-A6A8F6F36A56}"/>
              </a:ext>
            </a:extLst>
          </p:cNvPr>
          <p:cNvSpPr/>
          <p:nvPr/>
        </p:nvSpPr>
        <p:spPr>
          <a:xfrm>
            <a:off x="7036848" y="2605871"/>
            <a:ext cx="2481405" cy="600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22468E37-B758-EE43-AB5A-CCF631D9B031}"/>
              </a:ext>
            </a:extLst>
          </p:cNvPr>
          <p:cNvCxnSpPr>
            <a:cxnSpLocks/>
          </p:cNvCxnSpPr>
          <p:nvPr/>
        </p:nvCxnSpPr>
        <p:spPr>
          <a:xfrm>
            <a:off x="8975997" y="2605870"/>
            <a:ext cx="1723" cy="596116"/>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B5C4D1A-CE46-0745-96F0-ECFAD0998157}"/>
              </a:ext>
            </a:extLst>
          </p:cNvPr>
          <p:cNvSpPr txBox="1"/>
          <p:nvPr/>
        </p:nvSpPr>
        <p:spPr>
          <a:xfrm>
            <a:off x="8991999" y="2635037"/>
            <a:ext cx="510076"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r0</a:t>
            </a:r>
          </a:p>
        </p:txBody>
      </p:sp>
      <p:sp>
        <p:nvSpPr>
          <p:cNvPr id="56" name="Rectangle 55">
            <a:extLst>
              <a:ext uri="{FF2B5EF4-FFF2-40B4-BE49-F238E27FC236}">
                <a16:creationId xmlns:a16="http://schemas.microsoft.com/office/drawing/2014/main" id="{A3FD9353-6A41-9B48-B1F0-5DDB6A91971E}"/>
              </a:ext>
            </a:extLst>
          </p:cNvPr>
          <p:cNvSpPr/>
          <p:nvPr/>
        </p:nvSpPr>
        <p:spPr>
          <a:xfrm>
            <a:off x="7293946" y="2796716"/>
            <a:ext cx="424206" cy="3021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7" name="Rectangle 56">
            <a:extLst>
              <a:ext uri="{FF2B5EF4-FFF2-40B4-BE49-F238E27FC236}">
                <a16:creationId xmlns:a16="http://schemas.microsoft.com/office/drawing/2014/main" id="{955839F2-62DF-9449-AC7F-E6C3F2DFA115}"/>
              </a:ext>
            </a:extLst>
          </p:cNvPr>
          <p:cNvSpPr/>
          <p:nvPr/>
        </p:nvSpPr>
        <p:spPr>
          <a:xfrm>
            <a:off x="8221639" y="2795290"/>
            <a:ext cx="424206" cy="3021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8" name="Rectangle 57">
            <a:extLst>
              <a:ext uri="{FF2B5EF4-FFF2-40B4-BE49-F238E27FC236}">
                <a16:creationId xmlns:a16="http://schemas.microsoft.com/office/drawing/2014/main" id="{8BF6710F-8985-0943-876E-A8A7A76D2FD9}"/>
              </a:ext>
            </a:extLst>
          </p:cNvPr>
          <p:cNvSpPr/>
          <p:nvPr/>
        </p:nvSpPr>
        <p:spPr>
          <a:xfrm>
            <a:off x="1894845" y="3243808"/>
            <a:ext cx="3119047"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cxnSp>
        <p:nvCxnSpPr>
          <p:cNvPr id="59" name="Straight Arrow Connector 58">
            <a:extLst>
              <a:ext uri="{FF2B5EF4-FFF2-40B4-BE49-F238E27FC236}">
                <a16:creationId xmlns:a16="http://schemas.microsoft.com/office/drawing/2014/main" id="{E99FBEC0-531C-2949-A905-D05D87676EE5}"/>
              </a:ext>
            </a:extLst>
          </p:cNvPr>
          <p:cNvCxnSpPr>
            <a:cxnSpLocks/>
          </p:cNvCxnSpPr>
          <p:nvPr/>
        </p:nvCxnSpPr>
        <p:spPr>
          <a:xfrm flipH="1">
            <a:off x="1588371" y="2944192"/>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54C6ACCB-1E29-0F4F-9776-DB833B304A35}"/>
              </a:ext>
            </a:extLst>
          </p:cNvPr>
          <p:cNvSpPr/>
          <p:nvPr/>
        </p:nvSpPr>
        <p:spPr>
          <a:xfrm>
            <a:off x="1895879" y="4058454"/>
            <a:ext cx="3119047" cy="500651"/>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cxnSp>
        <p:nvCxnSpPr>
          <p:cNvPr id="67" name="Straight Arrow Connector 66">
            <a:extLst>
              <a:ext uri="{FF2B5EF4-FFF2-40B4-BE49-F238E27FC236}">
                <a16:creationId xmlns:a16="http://schemas.microsoft.com/office/drawing/2014/main" id="{578FA6EF-25C1-894E-BB04-C9170AD51ACB}"/>
              </a:ext>
            </a:extLst>
          </p:cNvPr>
          <p:cNvCxnSpPr>
            <a:cxnSpLocks/>
          </p:cNvCxnSpPr>
          <p:nvPr/>
        </p:nvCxnSpPr>
        <p:spPr>
          <a:xfrm flipH="1">
            <a:off x="1578954" y="3727339"/>
            <a:ext cx="1" cy="84668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85FD6A30-4589-364A-B84A-033912BDED38}"/>
              </a:ext>
            </a:extLst>
          </p:cNvPr>
          <p:cNvSpPr/>
          <p:nvPr/>
        </p:nvSpPr>
        <p:spPr>
          <a:xfrm>
            <a:off x="8216156" y="4461803"/>
            <a:ext cx="424206" cy="3021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ahoma" panose="020B0604030504040204" pitchFamily="34" charset="0"/>
                <a:ea typeface="Tahoma" panose="020B0604030504040204" pitchFamily="34" charset="0"/>
                <a:cs typeface="Tahoma" panose="020B0604030504040204" pitchFamily="34" charset="0"/>
              </a:rPr>
              <a:t>10</a:t>
            </a:r>
          </a:p>
        </p:txBody>
      </p:sp>
      <p:pic>
        <p:nvPicPr>
          <p:cNvPr id="30" name="Picture 29">
            <a:extLst>
              <a:ext uri="{FF2B5EF4-FFF2-40B4-BE49-F238E27FC236}">
                <a16:creationId xmlns:a16="http://schemas.microsoft.com/office/drawing/2014/main" id="{10B69605-7025-E643-A5E5-8B0DF7AB95CB}"/>
              </a:ext>
            </a:extLst>
          </p:cNvPr>
          <p:cNvPicPr>
            <a:picLocks noChangeAspect="1"/>
          </p:cNvPicPr>
          <p:nvPr/>
        </p:nvPicPr>
        <p:blipFill>
          <a:blip r:embed="rId4"/>
          <a:stretch>
            <a:fillRect/>
          </a:stretch>
        </p:blipFill>
        <p:spPr>
          <a:xfrm>
            <a:off x="8012308" y="4352496"/>
            <a:ext cx="826292" cy="520792"/>
          </a:xfrm>
          <a:prstGeom prst="rect">
            <a:avLst/>
          </a:prstGeom>
        </p:spPr>
      </p:pic>
      <p:sp>
        <p:nvSpPr>
          <p:cNvPr id="76" name="Rectangle 75">
            <a:extLst>
              <a:ext uri="{FF2B5EF4-FFF2-40B4-BE49-F238E27FC236}">
                <a16:creationId xmlns:a16="http://schemas.microsoft.com/office/drawing/2014/main" id="{E53FCAFB-1F76-A447-9DBD-95EBB385BBAE}"/>
              </a:ext>
            </a:extLst>
          </p:cNvPr>
          <p:cNvSpPr/>
          <p:nvPr/>
        </p:nvSpPr>
        <p:spPr>
          <a:xfrm>
            <a:off x="7036848" y="3499938"/>
            <a:ext cx="2867304" cy="73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B24AB19C-829B-8A4D-883E-31AC2646F16B}"/>
              </a:ext>
            </a:extLst>
          </p:cNvPr>
          <p:cNvCxnSpPr>
            <a:cxnSpLocks/>
          </p:cNvCxnSpPr>
          <p:nvPr/>
        </p:nvCxnSpPr>
        <p:spPr>
          <a:xfrm>
            <a:off x="8975997" y="3499938"/>
            <a:ext cx="0" cy="732217"/>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BF6A595C-AA2F-5A4A-A93D-20290BFD8A8E}"/>
              </a:ext>
            </a:extLst>
          </p:cNvPr>
          <p:cNvSpPr/>
          <p:nvPr/>
        </p:nvSpPr>
        <p:spPr>
          <a:xfrm>
            <a:off x="7114867" y="4287350"/>
            <a:ext cx="877649" cy="60435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9" name="Rectangle 78">
            <a:extLst>
              <a:ext uri="{FF2B5EF4-FFF2-40B4-BE49-F238E27FC236}">
                <a16:creationId xmlns:a16="http://schemas.microsoft.com/office/drawing/2014/main" id="{C892B9DA-4909-6543-AAFC-B0B46B0665BF}"/>
              </a:ext>
            </a:extLst>
          </p:cNvPr>
          <p:cNvSpPr/>
          <p:nvPr/>
        </p:nvSpPr>
        <p:spPr>
          <a:xfrm>
            <a:off x="7992517" y="4287348"/>
            <a:ext cx="843412" cy="604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1" name="Rectangle 80">
            <a:extLst>
              <a:ext uri="{FF2B5EF4-FFF2-40B4-BE49-F238E27FC236}">
                <a16:creationId xmlns:a16="http://schemas.microsoft.com/office/drawing/2014/main" id="{3420CDF2-9384-ED45-A3D8-A50401C16FDD}"/>
              </a:ext>
            </a:extLst>
          </p:cNvPr>
          <p:cNvSpPr/>
          <p:nvPr/>
        </p:nvSpPr>
        <p:spPr>
          <a:xfrm>
            <a:off x="7036848" y="4230971"/>
            <a:ext cx="2867304" cy="732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C64D6782-1F63-CC47-A13C-597DEC693578}"/>
              </a:ext>
            </a:extLst>
          </p:cNvPr>
          <p:cNvCxnSpPr>
            <a:cxnSpLocks/>
          </p:cNvCxnSpPr>
          <p:nvPr/>
        </p:nvCxnSpPr>
        <p:spPr>
          <a:xfrm>
            <a:off x="8975997" y="4230971"/>
            <a:ext cx="0" cy="732217"/>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0876C72A-B32C-B547-A606-A6C6D3213882}"/>
              </a:ext>
            </a:extLst>
          </p:cNvPr>
          <p:cNvSpPr txBox="1"/>
          <p:nvPr/>
        </p:nvSpPr>
        <p:spPr>
          <a:xfrm>
            <a:off x="8981339" y="4307015"/>
            <a:ext cx="922813"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Rg</a:t>
            </a:r>
            <a:r>
              <a:rPr lang="en-US" sz="2800" dirty="0">
                <a:latin typeface="Tahoma" panose="020B0604030504040204" pitchFamily="34" charset="0"/>
                <a:ea typeface="Tahoma" panose="020B0604030504040204" pitchFamily="34" charset="0"/>
                <a:cs typeface="Tahoma" panose="020B0604030504040204" pitchFamily="34" charset="0"/>
              </a:rPr>
              <a:t> 1</a:t>
            </a:r>
          </a:p>
        </p:txBody>
      </p:sp>
      <p:sp>
        <p:nvSpPr>
          <p:cNvPr id="84" name="TextBox 83">
            <a:extLst>
              <a:ext uri="{FF2B5EF4-FFF2-40B4-BE49-F238E27FC236}">
                <a16:creationId xmlns:a16="http://schemas.microsoft.com/office/drawing/2014/main" id="{C144E49E-06B9-FF40-87F6-030FAFA9AA5B}"/>
              </a:ext>
            </a:extLst>
          </p:cNvPr>
          <p:cNvSpPr txBox="1"/>
          <p:nvPr/>
        </p:nvSpPr>
        <p:spPr>
          <a:xfrm>
            <a:off x="487589" y="2664839"/>
            <a:ext cx="914033" cy="523220"/>
          </a:xfrm>
          <a:prstGeom prst="rect">
            <a:avLst/>
          </a:prstGeom>
          <a:noFill/>
        </p:spPr>
        <p:txBody>
          <a:bodyPr wrap="non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Rg</a:t>
            </a:r>
            <a:r>
              <a:rPr lang="en-US" sz="2800" dirty="0">
                <a:latin typeface="Tahoma" panose="020B0604030504040204" pitchFamily="34" charset="0"/>
                <a:ea typeface="Tahoma" panose="020B0604030504040204" pitchFamily="34" charset="0"/>
                <a:cs typeface="Tahoma" panose="020B0604030504040204" pitchFamily="34" charset="0"/>
              </a:rPr>
              <a:t> 0</a:t>
            </a:r>
          </a:p>
        </p:txBody>
      </p:sp>
      <p:sp>
        <p:nvSpPr>
          <p:cNvPr id="32" name="Rectangle 31">
            <a:extLst>
              <a:ext uri="{FF2B5EF4-FFF2-40B4-BE49-F238E27FC236}">
                <a16:creationId xmlns:a16="http://schemas.microsoft.com/office/drawing/2014/main" id="{856303CA-4C08-FA4D-8893-C827053FD612}"/>
              </a:ext>
            </a:extLst>
          </p:cNvPr>
          <p:cNvSpPr/>
          <p:nvPr/>
        </p:nvSpPr>
        <p:spPr>
          <a:xfrm>
            <a:off x="7279034" y="3686228"/>
            <a:ext cx="424206" cy="3021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0</a:t>
            </a:r>
          </a:p>
        </p:txBody>
      </p:sp>
      <p:sp>
        <p:nvSpPr>
          <p:cNvPr id="20" name="Rectangle 19">
            <a:extLst>
              <a:ext uri="{FF2B5EF4-FFF2-40B4-BE49-F238E27FC236}">
                <a16:creationId xmlns:a16="http://schemas.microsoft.com/office/drawing/2014/main" id="{048D3FBD-BBD0-F444-A6F8-C5B11711553E}"/>
              </a:ext>
            </a:extLst>
          </p:cNvPr>
          <p:cNvSpPr/>
          <p:nvPr/>
        </p:nvSpPr>
        <p:spPr>
          <a:xfrm>
            <a:off x="4279001" y="4722778"/>
            <a:ext cx="424206" cy="30217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ahoma" panose="020B0604030504040204" pitchFamily="34" charset="0"/>
                <a:ea typeface="Tahoma" panose="020B0604030504040204" pitchFamily="34" charset="0"/>
                <a:cs typeface="Tahoma" panose="020B0604030504040204" pitchFamily="34" charset="0"/>
              </a:rPr>
              <a:t>10</a:t>
            </a:r>
          </a:p>
        </p:txBody>
      </p:sp>
      <p:pic>
        <p:nvPicPr>
          <p:cNvPr id="33" name="Picture 4" descr="Smiley Face with Shades Circle Button | Magnet America">
            <a:extLst>
              <a:ext uri="{FF2B5EF4-FFF2-40B4-BE49-F238E27FC236}">
                <a16:creationId xmlns:a16="http://schemas.microsoft.com/office/drawing/2014/main" id="{4E845844-0D72-864A-BA2A-2495CFC546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198" y="3418557"/>
            <a:ext cx="1024107" cy="1024107"/>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0407612F-16B5-8742-97D4-0B5C52C16545}"/>
              </a:ext>
            </a:extLst>
          </p:cNvPr>
          <p:cNvSpPr/>
          <p:nvPr/>
        </p:nvSpPr>
        <p:spPr>
          <a:xfrm>
            <a:off x="7293946" y="5534746"/>
            <a:ext cx="424206" cy="3021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0</a:t>
            </a:r>
          </a:p>
        </p:txBody>
      </p:sp>
      <p:sp>
        <p:nvSpPr>
          <p:cNvPr id="86" name="Rectangle 85">
            <a:extLst>
              <a:ext uri="{FF2B5EF4-FFF2-40B4-BE49-F238E27FC236}">
                <a16:creationId xmlns:a16="http://schemas.microsoft.com/office/drawing/2014/main" id="{B63F7992-2BE7-6A4A-B33D-E376335E4EC4}"/>
              </a:ext>
            </a:extLst>
          </p:cNvPr>
          <p:cNvSpPr/>
          <p:nvPr/>
        </p:nvSpPr>
        <p:spPr>
          <a:xfrm>
            <a:off x="6827520" y="5201920"/>
            <a:ext cx="4961390" cy="922581"/>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56801FE7-47EC-CB43-A8DD-C58413A6068C}"/>
              </a:ext>
            </a:extLst>
          </p:cNvPr>
          <p:cNvSpPr/>
          <p:nvPr/>
        </p:nvSpPr>
        <p:spPr>
          <a:xfrm>
            <a:off x="6827520" y="2235671"/>
            <a:ext cx="4961390" cy="1036320"/>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324C51D-79E5-B340-8750-E86275A990C6}"/>
              </a:ext>
            </a:extLst>
          </p:cNvPr>
          <p:cNvSpPr/>
          <p:nvPr/>
        </p:nvSpPr>
        <p:spPr>
          <a:xfrm>
            <a:off x="6841860" y="3454940"/>
            <a:ext cx="4961390" cy="1577274"/>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A15F4BC-8FC9-E14E-9CFD-355B6D8508FA}"/>
              </a:ext>
            </a:extLst>
          </p:cNvPr>
          <p:cNvSpPr/>
          <p:nvPr/>
        </p:nvSpPr>
        <p:spPr>
          <a:xfrm>
            <a:off x="7293946" y="5540746"/>
            <a:ext cx="424206" cy="30217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0</a:t>
            </a:r>
          </a:p>
        </p:txBody>
      </p:sp>
    </p:spTree>
    <p:extLst>
      <p:ext uri="{BB962C8B-B14F-4D97-AF65-F5344CB8AC3E}">
        <p14:creationId xmlns:p14="http://schemas.microsoft.com/office/powerpoint/2010/main" val="28520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linds(horizontal)">
                                      <p:cBhvr>
                                        <p:cTn id="13" dur="500"/>
                                        <p:tgtEl>
                                          <p:spTgt spid="4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linds(horizontal)">
                                      <p:cBhvr>
                                        <p:cTn id="16" dur="500"/>
                                        <p:tgtEl>
                                          <p:spTgt spid="53"/>
                                        </p:tgtEl>
                                      </p:cBhvr>
                                    </p:animEffect>
                                  </p:childTnLst>
                                </p:cTn>
                              </p:par>
                              <p:par>
                                <p:cTn id="17" presetID="3" presetClass="entr" presetSubtype="1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blinds(horizontal)">
                                      <p:cBhvr>
                                        <p:cTn id="19" dur="500"/>
                                        <p:tgtEl>
                                          <p:spTgt spid="5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linds(horizontal)">
                                      <p:cBhvr>
                                        <p:cTn id="22" dur="500"/>
                                        <p:tgtEl>
                                          <p:spTgt spid="55"/>
                                        </p:tgtEl>
                                      </p:cBhvr>
                                    </p:animEffect>
                                  </p:childTnLst>
                                </p:cTn>
                              </p:par>
                              <p:par>
                                <p:cTn id="23" presetID="3" presetClass="entr" presetSubtype="10" fill="hold" grpId="1"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linds(horizontal)">
                                      <p:cBhvr>
                                        <p:cTn id="25" dur="500"/>
                                        <p:tgtEl>
                                          <p:spTgt spid="56"/>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linds(horizontal)">
                                      <p:cBhvr>
                                        <p:cTn id="28" dur="500"/>
                                        <p:tgtEl>
                                          <p:spTgt spid="5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blinds(horizontal)">
                                      <p:cBhvr>
                                        <p:cTn id="31" dur="500"/>
                                        <p:tgtEl>
                                          <p:spTgt spid="8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0" nodeType="clickEffect">
                                  <p:stCondLst>
                                    <p:cond delay="0"/>
                                  </p:stCondLst>
                                  <p:childTnLst>
                                    <p:animEffect transition="out" filter="blinds(horizontal)">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par>
                                <p:cTn id="37" presetID="3"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linds(horizontal)">
                                      <p:cBhvr>
                                        <p:cTn id="44" dur="500"/>
                                        <p:tgtEl>
                                          <p:spTgt spid="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linds(horizontal)">
                                      <p:cBhvr>
                                        <p:cTn id="53" dur="500"/>
                                        <p:tgtEl>
                                          <p:spTgt spid="34"/>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blinds(horizontal)">
                                      <p:cBhvr>
                                        <p:cTn id="56" dur="500"/>
                                        <p:tgtEl>
                                          <p:spTgt spid="76"/>
                                        </p:tgtEl>
                                      </p:cBhvr>
                                    </p:animEffect>
                                  </p:childTnLst>
                                </p:cTn>
                              </p:par>
                              <p:par>
                                <p:cTn id="57" presetID="3" presetClass="entr" presetSubtype="1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blinds(horizontal)">
                                      <p:cBhvr>
                                        <p:cTn id="59" dur="500"/>
                                        <p:tgtEl>
                                          <p:spTgt spid="77"/>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blinds(horizontal)">
                                      <p:cBhvr>
                                        <p:cTn id="62" dur="500"/>
                                        <p:tgtEl>
                                          <p:spTgt spid="7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blinds(horizontal)">
                                      <p:cBhvr>
                                        <p:cTn id="65" dur="500"/>
                                        <p:tgtEl>
                                          <p:spTgt spid="79"/>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blinds(horizontal)">
                                      <p:cBhvr>
                                        <p:cTn id="68" dur="500"/>
                                        <p:tgtEl>
                                          <p:spTgt spid="81"/>
                                        </p:tgtEl>
                                      </p:cBhvr>
                                    </p:animEffect>
                                  </p:childTnLst>
                                </p:cTn>
                              </p:par>
                              <p:par>
                                <p:cTn id="69" presetID="3" presetClass="entr" presetSubtype="10"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blinds(horizontal)">
                                      <p:cBhvr>
                                        <p:cTn id="71" dur="500"/>
                                        <p:tgtEl>
                                          <p:spTgt spid="8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83"/>
                                        </p:tgtEl>
                                        <p:attrNameLst>
                                          <p:attrName>style.visibility</p:attrName>
                                        </p:attrNameLst>
                                      </p:cBhvr>
                                      <p:to>
                                        <p:strVal val="visible"/>
                                      </p:to>
                                    </p:set>
                                    <p:animEffect transition="in" filter="blinds(horizontal)">
                                      <p:cBhvr>
                                        <p:cTn id="74" dur="500"/>
                                        <p:tgtEl>
                                          <p:spTgt spid="83"/>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blinds(horizontal)">
                                      <p:cBhvr>
                                        <p:cTn id="77" dur="500"/>
                                        <p:tgtEl>
                                          <p:spTgt spid="88"/>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grpId="1" nodeType="clickEffect">
                                  <p:stCondLst>
                                    <p:cond delay="0"/>
                                  </p:stCondLst>
                                  <p:childTnLst>
                                    <p:animMotion origin="layout" path="M -1.875E-6 2.22222E-6 L 0.2461 0.05463 " pathEditMode="relative" rAng="0" ptsTypes="AA">
                                      <p:cBhvr>
                                        <p:cTn id="81" dur="2000" fill="hold"/>
                                        <p:tgtEl>
                                          <p:spTgt spid="19"/>
                                        </p:tgtEl>
                                        <p:attrNameLst>
                                          <p:attrName>ppt_x</p:attrName>
                                          <p:attrName>ppt_y</p:attrName>
                                        </p:attrNameLst>
                                      </p:cBhvr>
                                      <p:rCtr x="12305" y="2731"/>
                                    </p:animMotion>
                                  </p:childTnLst>
                                  <p:subTnLst>
                                    <p:set>
                                      <p:cBhvr override="childStyle">
                                        <p:cTn dur="1" fill="hold" display="0" masterRel="sameClick" afterEffect="1">
                                          <p:stCondLst>
                                            <p:cond evt="end" delay="0">
                                              <p:tn val="80"/>
                                            </p:cond>
                                          </p:stCondLst>
                                        </p:cTn>
                                        <p:tgtEl>
                                          <p:spTgt spid="19"/>
                                        </p:tgtEl>
                                        <p:attrNameLst>
                                          <p:attrName>style.visibility</p:attrName>
                                        </p:attrNameLst>
                                      </p:cBhvr>
                                      <p:to>
                                        <p:strVal val="hidden"/>
                                      </p:to>
                                    </p:set>
                                  </p:subTnLst>
                                </p:cTn>
                              </p:par>
                              <p:par>
                                <p:cTn id="82" presetID="1" presetClass="entr" presetSubtype="0" fill="hold" grpId="0" nodeType="withEffect">
                                  <p:stCondLst>
                                    <p:cond delay="2000"/>
                                  </p:stCondLst>
                                  <p:childTnLst>
                                    <p:set>
                                      <p:cBhvr>
                                        <p:cTn id="83" dur="1" fill="hold">
                                          <p:stCondLst>
                                            <p:cond delay="0"/>
                                          </p:stCondLst>
                                        </p:cTn>
                                        <p:tgtEl>
                                          <p:spTgt spid="3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grpId="0" nodeType="clickEffect">
                                  <p:stCondLst>
                                    <p:cond delay="0"/>
                                  </p:stCondLst>
                                  <p:childTnLst>
                                    <p:animMotion origin="layout" path="M -3.33333E-6 -7.40741E-7 L -3.33333E-6 0.11435 " pathEditMode="relative" rAng="0" ptsTypes="AA">
                                      <p:cBhvr>
                                        <p:cTn id="87" dur="2000" fill="hold"/>
                                        <p:tgtEl>
                                          <p:spTgt spid="58"/>
                                        </p:tgtEl>
                                        <p:attrNameLst>
                                          <p:attrName>ppt_x</p:attrName>
                                          <p:attrName>ppt_y</p:attrName>
                                        </p:attrNameLst>
                                      </p:cBhvr>
                                      <p:rCtr x="0" y="5718"/>
                                    </p:animMotion>
                                  </p:childTnLst>
                                  <p:subTnLst>
                                    <p:set>
                                      <p:cBhvr override="childStyle">
                                        <p:cTn dur="1" fill="hold" display="0" masterRel="sameClick" afterEffect="1">
                                          <p:stCondLst>
                                            <p:cond evt="end" delay="0">
                                              <p:tn val="86"/>
                                            </p:cond>
                                          </p:stCondLst>
                                        </p:cTn>
                                        <p:tgtEl>
                                          <p:spTgt spid="58"/>
                                        </p:tgtEl>
                                        <p:attrNameLst>
                                          <p:attrName>style.visibility</p:attrName>
                                        </p:attrNameLst>
                                      </p:cBhvr>
                                      <p:to>
                                        <p:strVal val="hidden"/>
                                      </p:to>
                                    </p:set>
                                  </p:subTnLst>
                                </p:cTn>
                              </p:par>
                              <p:par>
                                <p:cTn id="88" presetID="42" presetClass="path" presetSubtype="0" accel="50000" decel="50000" fill="hold" nodeType="withEffect">
                                  <p:stCondLst>
                                    <p:cond delay="0"/>
                                  </p:stCondLst>
                                  <p:childTnLst>
                                    <p:animMotion origin="layout" path="M 1.45833E-6 -2.22222E-6 L -0.00065 0.11181 " pathEditMode="relative" rAng="0" ptsTypes="AA">
                                      <p:cBhvr>
                                        <p:cTn id="89" dur="2000" fill="hold"/>
                                        <p:tgtEl>
                                          <p:spTgt spid="59"/>
                                        </p:tgtEl>
                                        <p:attrNameLst>
                                          <p:attrName>ppt_x</p:attrName>
                                          <p:attrName>ppt_y</p:attrName>
                                        </p:attrNameLst>
                                      </p:cBhvr>
                                      <p:rCtr x="-39" y="5579"/>
                                    </p:animMotion>
                                  </p:childTnLst>
                                  <p:subTnLst>
                                    <p:set>
                                      <p:cBhvr override="childStyle">
                                        <p:cTn dur="1" fill="hold" display="0" masterRel="sameClick" afterEffect="1">
                                          <p:stCondLst>
                                            <p:cond evt="end" delay="0">
                                              <p:tn val="88"/>
                                            </p:cond>
                                          </p:stCondLst>
                                        </p:cTn>
                                        <p:tgtEl>
                                          <p:spTgt spid="59"/>
                                        </p:tgtEl>
                                        <p:attrNameLst>
                                          <p:attrName>style.visibility</p:attrName>
                                        </p:attrNameLst>
                                      </p:cBhvr>
                                      <p:to>
                                        <p:strVal val="hidden"/>
                                      </p:to>
                                    </p:set>
                                  </p:subTnLst>
                                </p:cTn>
                              </p:par>
                              <p:par>
                                <p:cTn id="90" presetID="1" presetClass="entr" presetSubtype="0" fill="hold" grpId="0" nodeType="withEffect">
                                  <p:stCondLst>
                                    <p:cond delay="2000"/>
                                  </p:stCondLst>
                                  <p:childTnLst>
                                    <p:set>
                                      <p:cBhvr>
                                        <p:cTn id="91" dur="1" fill="hold">
                                          <p:stCondLst>
                                            <p:cond delay="0"/>
                                          </p:stCondLst>
                                        </p:cTn>
                                        <p:tgtEl>
                                          <p:spTgt spid="66"/>
                                        </p:tgtEl>
                                        <p:attrNameLst>
                                          <p:attrName>style.visibility</p:attrName>
                                        </p:attrNameLst>
                                      </p:cBhvr>
                                      <p:to>
                                        <p:strVal val="visible"/>
                                      </p:to>
                                    </p:set>
                                  </p:childTnLst>
                                </p:cTn>
                              </p:par>
                              <p:par>
                                <p:cTn id="92" presetID="1" presetClass="entr" presetSubtype="0" fill="hold" nodeType="withEffect">
                                  <p:stCondLst>
                                    <p:cond delay="2000"/>
                                  </p:stCondLst>
                                  <p:childTnLst>
                                    <p:set>
                                      <p:cBhvr>
                                        <p:cTn id="93" dur="1" fill="hold">
                                          <p:stCondLst>
                                            <p:cond delay="0"/>
                                          </p:stCondLst>
                                        </p:cTn>
                                        <p:tgtEl>
                                          <p:spTgt spid="6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blinds(horizontal)">
                                      <p:cBhvr>
                                        <p:cTn id="98" dur="500"/>
                                        <p:tgtEl>
                                          <p:spTgt spid="35"/>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blinds(horizontal)">
                                      <p:cBhvr>
                                        <p:cTn id="101" dur="500"/>
                                        <p:tgtEl>
                                          <p:spTgt spid="37"/>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blinds(horizontal)">
                                      <p:cBhvr>
                                        <p:cTn id="104" dur="500"/>
                                        <p:tgtEl>
                                          <p:spTgt spid="38"/>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blinds(horizontal)">
                                      <p:cBhvr>
                                        <p:cTn id="107" dur="500"/>
                                        <p:tgtEl>
                                          <p:spTgt spid="43"/>
                                        </p:tgtEl>
                                      </p:cBhvr>
                                    </p:animEffect>
                                  </p:childTnLst>
                                </p:cTn>
                              </p:par>
                              <p:par>
                                <p:cTn id="108" presetID="3" presetClass="entr" presetSubtype="10" fill="hold"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blinds(horizontal)">
                                      <p:cBhvr>
                                        <p:cTn id="110" dur="500"/>
                                        <p:tgtEl>
                                          <p:spTgt spid="44"/>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blinds(horizontal)">
                                      <p:cBhvr>
                                        <p:cTn id="113" dur="500"/>
                                        <p:tgtEl>
                                          <p:spTgt spid="45"/>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86"/>
                                        </p:tgtEl>
                                        <p:attrNameLst>
                                          <p:attrName>style.visibility</p:attrName>
                                        </p:attrNameLst>
                                      </p:cBhvr>
                                      <p:to>
                                        <p:strVal val="visible"/>
                                      </p:to>
                                    </p:set>
                                    <p:animEffect transition="in" filter="blinds(horizontal)">
                                      <p:cBhvr>
                                        <p:cTn id="116" dur="500"/>
                                        <p:tgtEl>
                                          <p:spTgt spid="86"/>
                                        </p:tgtEl>
                                      </p:cBhvr>
                                    </p:animEffect>
                                  </p:childTnLst>
                                </p:cTn>
                              </p:par>
                            </p:childTnLst>
                          </p:cTn>
                        </p:par>
                      </p:childTnLst>
                    </p:cTn>
                  </p:par>
                  <p:par>
                    <p:cTn id="117" fill="hold">
                      <p:stCondLst>
                        <p:cond delay="indefinite"/>
                      </p:stCondLst>
                      <p:childTnLst>
                        <p:par>
                          <p:cTn id="118" fill="hold">
                            <p:stCondLst>
                              <p:cond delay="0"/>
                            </p:stCondLst>
                            <p:childTnLst>
                              <p:par>
                                <p:cTn id="119" presetID="42" presetClass="path" presetSubtype="0" accel="50000" decel="50000" fill="hold" grpId="1" nodeType="clickEffect">
                                  <p:stCondLst>
                                    <p:cond delay="0"/>
                                  </p:stCondLst>
                                  <p:childTnLst>
                                    <p:animMotion origin="layout" path="M -2.91667E-6 -7.40741E-7 L -2.91667E-6 0.26736 " pathEditMode="relative" rAng="0" ptsTypes="AA">
                                      <p:cBhvr>
                                        <p:cTn id="120" dur="2000" fill="hold"/>
                                        <p:tgtEl>
                                          <p:spTgt spid="32"/>
                                        </p:tgtEl>
                                        <p:attrNameLst>
                                          <p:attrName>ppt_x</p:attrName>
                                          <p:attrName>ppt_y</p:attrName>
                                        </p:attrNameLst>
                                      </p:cBhvr>
                                      <p:rCtr x="0" y="13356"/>
                                    </p:animMotion>
                                  </p:childTnLst>
                                  <p:subTnLst>
                                    <p:set>
                                      <p:cBhvr override="childStyle">
                                        <p:cTn dur="1" fill="hold" display="0" masterRel="sameClick" afterEffect="1">
                                          <p:stCondLst>
                                            <p:cond evt="end" delay="0">
                                              <p:tn val="119"/>
                                            </p:cond>
                                          </p:stCondLst>
                                        </p:cTn>
                                        <p:tgtEl>
                                          <p:spTgt spid="32"/>
                                        </p:tgtEl>
                                        <p:attrNameLst>
                                          <p:attrName>style.visibility</p:attrName>
                                        </p:attrNameLst>
                                      </p:cBhvr>
                                      <p:to>
                                        <p:strVal val="hidden"/>
                                      </p:to>
                                    </p:set>
                                  </p:subTnLst>
                                </p:cTn>
                              </p:par>
                              <p:par>
                                <p:cTn id="121" presetID="1" presetClass="entr" presetSubtype="0" fill="hold" grpId="0" nodeType="withEffect">
                                  <p:stCondLst>
                                    <p:cond delay="2000"/>
                                  </p:stCondLst>
                                  <p:childTnLst>
                                    <p:set>
                                      <p:cBhvr>
                                        <p:cTn id="122" dur="1" fill="hold">
                                          <p:stCondLst>
                                            <p:cond delay="0"/>
                                          </p:stCondLst>
                                        </p:cTn>
                                        <p:tgtEl>
                                          <p:spTgt spid="42"/>
                                        </p:tgtEl>
                                        <p:attrNameLst>
                                          <p:attrName>style.visibility</p:attrName>
                                        </p:attrNameLst>
                                      </p:cBhvr>
                                      <p:to>
                                        <p:strVal val="visible"/>
                                      </p:to>
                                    </p:set>
                                  </p:childTnLst>
                                </p:cTn>
                              </p:par>
                              <p:par>
                                <p:cTn id="123" presetID="1" presetClass="entr" presetSubtype="0" fill="hold" grpId="0" nodeType="withEffect">
                                  <p:stCondLst>
                                    <p:cond delay="2000"/>
                                  </p:stCondLst>
                                  <p:childTnLst>
                                    <p:set>
                                      <p:cBhvr>
                                        <p:cTn id="124" dur="1" fill="hold">
                                          <p:stCondLst>
                                            <p:cond delay="0"/>
                                          </p:stCondLst>
                                        </p:cTn>
                                        <p:tgtEl>
                                          <p:spTgt spid="6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42" presetClass="path" presetSubtype="0" accel="50000" decel="50000" fill="hold" grpId="1" nodeType="clickEffect">
                                  <p:stCondLst>
                                    <p:cond delay="0"/>
                                  </p:stCondLst>
                                  <p:childTnLst>
                                    <p:animMotion origin="layout" path="M -3.33333E-6 -7.40741E-7 L 0.00013 0.07269 " pathEditMode="relative" rAng="0" ptsTypes="AA">
                                      <p:cBhvr>
                                        <p:cTn id="128" dur="2000" fill="hold"/>
                                        <p:tgtEl>
                                          <p:spTgt spid="66"/>
                                        </p:tgtEl>
                                        <p:attrNameLst>
                                          <p:attrName>ppt_x</p:attrName>
                                          <p:attrName>ppt_y</p:attrName>
                                        </p:attrNameLst>
                                      </p:cBhvr>
                                      <p:rCtr x="0" y="3634"/>
                                    </p:animMotion>
                                  </p:childTnLst>
                                </p:cTn>
                              </p:par>
                              <p:par>
                                <p:cTn id="129" presetID="42" presetClass="path" presetSubtype="0" accel="50000" decel="50000" fill="hold" nodeType="withEffect">
                                  <p:stCondLst>
                                    <p:cond delay="0"/>
                                  </p:stCondLst>
                                  <p:childTnLst>
                                    <p:animMotion origin="layout" path="M 2.70833E-6 -2.59259E-6 L 2.70833E-6 0.05486 " pathEditMode="relative" rAng="0" ptsTypes="AA">
                                      <p:cBhvr>
                                        <p:cTn id="130" dur="2000" fill="hold"/>
                                        <p:tgtEl>
                                          <p:spTgt spid="67"/>
                                        </p:tgtEl>
                                        <p:attrNameLst>
                                          <p:attrName>ppt_x</p:attrName>
                                          <p:attrName>ppt_y</p:attrName>
                                        </p:attrNameLst>
                                      </p:cBhvr>
                                      <p:rCtr x="0" y="2731"/>
                                    </p:animMotion>
                                  </p:childTnLst>
                                </p:cTn>
                              </p:par>
                            </p:childTnLst>
                          </p:cTn>
                        </p:par>
                      </p:childTnLst>
                    </p:cTn>
                  </p:par>
                  <p:par>
                    <p:cTn id="131" fill="hold">
                      <p:stCondLst>
                        <p:cond delay="indefinite"/>
                      </p:stCondLst>
                      <p:childTnLst>
                        <p:par>
                          <p:cTn id="132" fill="hold">
                            <p:stCondLst>
                              <p:cond delay="0"/>
                            </p:stCondLst>
                            <p:childTnLst>
                              <p:par>
                                <p:cTn id="133" presetID="3" presetClass="exit" presetSubtype="10" fill="hold" grpId="0" nodeType="clickEffect">
                                  <p:stCondLst>
                                    <p:cond delay="0"/>
                                  </p:stCondLst>
                                  <p:childTnLst>
                                    <p:animEffect transition="out" filter="blinds(horizontal)">
                                      <p:cBhvr>
                                        <p:cTn id="134" dur="500"/>
                                        <p:tgtEl>
                                          <p:spTgt spid="57"/>
                                        </p:tgtEl>
                                      </p:cBhvr>
                                    </p:animEffect>
                                    <p:set>
                                      <p:cBhvr>
                                        <p:cTn id="135" dur="1" fill="hold">
                                          <p:stCondLst>
                                            <p:cond delay="499"/>
                                          </p:stCondLst>
                                        </p:cTn>
                                        <p:tgtEl>
                                          <p:spTgt spid="57"/>
                                        </p:tgtEl>
                                        <p:attrNameLst>
                                          <p:attrName>style.visibility</p:attrName>
                                        </p:attrNameLst>
                                      </p:cBhvr>
                                      <p:to>
                                        <p:strVal val="hidden"/>
                                      </p:to>
                                    </p:set>
                                  </p:childTnLst>
                                </p:cTn>
                              </p:par>
                              <p:par>
                                <p:cTn id="136" presetID="3" presetClass="entr" presetSubtype="10" fill="hold" grpId="0" nodeType="withEffect">
                                  <p:stCondLst>
                                    <p:cond delay="0"/>
                                  </p:stCondLst>
                                  <p:childTnLst>
                                    <p:set>
                                      <p:cBhvr>
                                        <p:cTn id="137" dur="1" fill="hold">
                                          <p:stCondLst>
                                            <p:cond delay="0"/>
                                          </p:stCondLst>
                                        </p:cTn>
                                        <p:tgtEl>
                                          <p:spTgt spid="20"/>
                                        </p:tgtEl>
                                        <p:attrNameLst>
                                          <p:attrName>style.visibility</p:attrName>
                                        </p:attrNameLst>
                                      </p:cBhvr>
                                      <p:to>
                                        <p:strVal val="visible"/>
                                      </p:to>
                                    </p:set>
                                    <p:animEffect transition="in" filter="blinds(horizontal)">
                                      <p:cBhvr>
                                        <p:cTn id="138" dur="500"/>
                                        <p:tgtEl>
                                          <p:spTgt spid="20"/>
                                        </p:tgtEl>
                                      </p:cBhvr>
                                    </p:animEffect>
                                  </p:childTnLst>
                                </p:cTn>
                              </p:par>
                            </p:childTnLst>
                          </p:cTn>
                        </p:par>
                      </p:childTnLst>
                    </p:cTn>
                  </p:par>
                  <p:par>
                    <p:cTn id="139" fill="hold">
                      <p:stCondLst>
                        <p:cond delay="indefinite"/>
                      </p:stCondLst>
                      <p:childTnLst>
                        <p:par>
                          <p:cTn id="140" fill="hold">
                            <p:stCondLst>
                              <p:cond delay="0"/>
                            </p:stCondLst>
                            <p:childTnLst>
                              <p:par>
                                <p:cTn id="141" presetID="42" presetClass="path" presetSubtype="0" accel="50000" decel="50000" fill="hold" grpId="1" nodeType="clickEffect">
                                  <p:stCondLst>
                                    <p:cond delay="0"/>
                                  </p:stCondLst>
                                  <p:childTnLst>
                                    <p:animMotion origin="layout" path="M 6.25E-7 1.85185E-6 L 0.32344 -0.0382 " pathEditMode="relative" rAng="0" ptsTypes="AA">
                                      <p:cBhvr>
                                        <p:cTn id="142" dur="2000" fill="hold"/>
                                        <p:tgtEl>
                                          <p:spTgt spid="20"/>
                                        </p:tgtEl>
                                        <p:attrNameLst>
                                          <p:attrName>ppt_x</p:attrName>
                                          <p:attrName>ppt_y</p:attrName>
                                        </p:attrNameLst>
                                      </p:cBhvr>
                                      <p:rCtr x="16172" y="-1921"/>
                                    </p:animMotion>
                                  </p:childTnLst>
                                  <p:subTnLst>
                                    <p:set>
                                      <p:cBhvr override="childStyle">
                                        <p:cTn dur="1" fill="hold" display="0" masterRel="sameClick" afterEffect="1">
                                          <p:stCondLst>
                                            <p:cond evt="end" delay="0">
                                              <p:tn val="141"/>
                                            </p:cond>
                                          </p:stCondLst>
                                        </p:cTn>
                                        <p:tgtEl>
                                          <p:spTgt spid="20"/>
                                        </p:tgtEl>
                                        <p:attrNameLst>
                                          <p:attrName>style.visibility</p:attrName>
                                        </p:attrNameLst>
                                      </p:cBhvr>
                                      <p:to>
                                        <p:strVal val="hidden"/>
                                      </p:to>
                                    </p:set>
                                  </p:subTnLst>
                                </p:cTn>
                              </p:par>
                              <p:par>
                                <p:cTn id="143" presetID="1" presetClass="entr" presetSubtype="0" fill="hold" grpId="0" nodeType="withEffect">
                                  <p:stCondLst>
                                    <p:cond delay="2000"/>
                                  </p:stCondLst>
                                  <p:childTnLst>
                                    <p:set>
                                      <p:cBhvr>
                                        <p:cTn id="144" dur="1" fill="hold">
                                          <p:stCondLst>
                                            <p:cond delay="0"/>
                                          </p:stCondLst>
                                        </p:cTn>
                                        <p:tgtEl>
                                          <p:spTgt spid="72"/>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nodeType="clickEffect">
                                  <p:stCondLst>
                                    <p:cond delay="0"/>
                                  </p:stCondLst>
                                  <p:childTnLst>
                                    <p:set>
                                      <p:cBhvr>
                                        <p:cTn id="148" dur="1" fill="hold">
                                          <p:stCondLst>
                                            <p:cond delay="0"/>
                                          </p:stCondLst>
                                        </p:cTn>
                                        <p:tgtEl>
                                          <p:spTgt spid="36"/>
                                        </p:tgtEl>
                                        <p:attrNameLst>
                                          <p:attrName>style.visibility</p:attrName>
                                        </p:attrNameLst>
                                      </p:cBhvr>
                                      <p:to>
                                        <p:strVal val="visible"/>
                                      </p:to>
                                    </p:set>
                                    <p:animEffect transition="in" filter="blinds(horizontal)">
                                      <p:cBhvr>
                                        <p:cTn id="149" dur="500"/>
                                        <p:tgtEl>
                                          <p:spTgt spid="36"/>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nodeType="clickEffect">
                                  <p:stCondLst>
                                    <p:cond delay="0"/>
                                  </p:stCondLst>
                                  <p:childTnLst>
                                    <p:set>
                                      <p:cBhvr>
                                        <p:cTn id="153" dur="1" fill="hold">
                                          <p:stCondLst>
                                            <p:cond delay="0"/>
                                          </p:stCondLst>
                                        </p:cTn>
                                        <p:tgtEl>
                                          <p:spTgt spid="30"/>
                                        </p:tgtEl>
                                        <p:attrNameLst>
                                          <p:attrName>style.visibility</p:attrName>
                                        </p:attrNameLst>
                                      </p:cBhvr>
                                      <p:to>
                                        <p:strVal val="visible"/>
                                      </p:to>
                                    </p:set>
                                    <p:animEffect transition="in" filter="blinds(horizontal)">
                                      <p:cBhvr>
                                        <p:cTn id="154" dur="500"/>
                                        <p:tgtEl>
                                          <p:spTgt spid="30"/>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1"/>
                                        </p:tgtEl>
                                        <p:attrNameLst>
                                          <p:attrName>style.visibility</p:attrName>
                                        </p:attrNameLst>
                                      </p:cBhvr>
                                      <p:to>
                                        <p:strVal val="visible"/>
                                      </p:to>
                                    </p:set>
                                    <p:animEffect transition="in" filter="wipe(down)">
                                      <p:cBhvr>
                                        <p:cTn id="159" dur="500"/>
                                        <p:tgtEl>
                                          <p:spTgt spid="31"/>
                                        </p:tgtEl>
                                      </p:cBhvr>
                                    </p:animEffect>
                                  </p:childTnLst>
                                </p:cTn>
                              </p:par>
                              <p:par>
                                <p:cTn id="160" presetID="64" presetClass="path" presetSubtype="0" accel="50000" decel="50000" fill="hold" grpId="1" nodeType="withEffect">
                                  <p:stCondLst>
                                    <p:cond delay="0"/>
                                  </p:stCondLst>
                                  <p:childTnLst>
                                    <p:animMotion origin="layout" path="M 5E-6 4.81481E-6 L -0.18659 -0.3095 " pathEditMode="relative" rAng="0" ptsTypes="AA">
                                      <p:cBhvr>
                                        <p:cTn id="161" dur="2000" fill="hold"/>
                                        <p:tgtEl>
                                          <p:spTgt spid="42"/>
                                        </p:tgtEl>
                                        <p:attrNameLst>
                                          <p:attrName>ppt_x</p:attrName>
                                          <p:attrName>ppt_y</p:attrName>
                                        </p:attrNameLst>
                                      </p:cBhvr>
                                      <p:rCtr x="-9336" y="-15486"/>
                                    </p:animMotion>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nodeType="clickEffect">
                                  <p:stCondLst>
                                    <p:cond delay="0"/>
                                  </p:stCondLst>
                                  <p:childTnLst>
                                    <p:set>
                                      <p:cBhvr>
                                        <p:cTn id="165" dur="1" fill="hold">
                                          <p:stCondLst>
                                            <p:cond delay="0"/>
                                          </p:stCondLst>
                                        </p:cTn>
                                        <p:tgtEl>
                                          <p:spTgt spid="33"/>
                                        </p:tgtEl>
                                        <p:attrNameLst>
                                          <p:attrName>style.visibility</p:attrName>
                                        </p:attrNameLst>
                                      </p:cBhvr>
                                      <p:to>
                                        <p:strVal val="visible"/>
                                      </p:to>
                                    </p:set>
                                    <p:animEffect transition="in" filter="blinds(horizontal)">
                                      <p:cBhvr>
                                        <p:cTn id="1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19" grpId="1" animBg="1"/>
      <p:bldP spid="29" grpId="0" animBg="1"/>
      <p:bldP spid="2" grpId="0"/>
      <p:bldP spid="8" grpId="0"/>
      <p:bldP spid="31" grpId="0" animBg="1"/>
      <p:bldP spid="16" grpId="0"/>
      <p:bldP spid="34" grpId="0"/>
      <p:bldP spid="35" grpId="0"/>
      <p:bldP spid="37" grpId="0" animBg="1"/>
      <p:bldP spid="38" grpId="0" animBg="1"/>
      <p:bldP spid="43" grpId="0" animBg="1"/>
      <p:bldP spid="45" grpId="0"/>
      <p:bldP spid="47" grpId="0"/>
      <p:bldP spid="53" grpId="0" animBg="1"/>
      <p:bldP spid="55" grpId="0"/>
      <p:bldP spid="56" grpId="0" animBg="1"/>
      <p:bldP spid="56" grpId="1" animBg="1"/>
      <p:bldP spid="57" grpId="0" animBg="1"/>
      <p:bldP spid="57" grpId="1" animBg="1"/>
      <p:bldP spid="58" grpId="0" animBg="1"/>
      <p:bldP spid="66" grpId="0" animBg="1"/>
      <p:bldP spid="66" grpId="1" animBg="1"/>
      <p:bldP spid="72" grpId="0" animBg="1"/>
      <p:bldP spid="76" grpId="0" animBg="1"/>
      <p:bldP spid="78" grpId="0" animBg="1"/>
      <p:bldP spid="79" grpId="0" animBg="1"/>
      <p:bldP spid="81" grpId="0" animBg="1"/>
      <p:bldP spid="83" grpId="0"/>
      <p:bldP spid="32" grpId="0" animBg="1"/>
      <p:bldP spid="32" grpId="1" animBg="1"/>
      <p:bldP spid="20" grpId="0" animBg="1"/>
      <p:bldP spid="20" grpId="1" animBg="1"/>
      <p:bldP spid="42" grpId="0" animBg="1"/>
      <p:bldP spid="42" grpId="1" animBg="1"/>
      <p:bldP spid="86" grpId="0" animBg="1"/>
      <p:bldP spid="87" grpId="0" animBg="1"/>
      <p:bldP spid="88"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704721-F893-4B41-9DCE-F4679D3D3CD3}"/>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0BF89EE6-FED5-2243-B658-7DD9A25627C7}"/>
              </a:ext>
            </a:extLst>
          </p:cNvPr>
          <p:cNvSpPr>
            <a:spLocks noGrp="1"/>
          </p:cNvSpPr>
          <p:nvPr>
            <p:ph type="sldNum" sz="quarter" idx="12"/>
          </p:nvPr>
        </p:nvSpPr>
        <p:spPr/>
        <p:txBody>
          <a:bodyPr/>
          <a:lstStyle/>
          <a:p>
            <a:fld id="{BEF5F9A7-FFD9-4159-A58F-AE73538ED447}" type="slidenum">
              <a:rPr lang="en-US" smtClean="0"/>
              <a:pPr/>
              <a:t>2</a:t>
            </a:fld>
            <a:endParaRPr lang="en-US"/>
          </a:p>
        </p:txBody>
      </p:sp>
      <p:pic>
        <p:nvPicPr>
          <p:cNvPr id="1028" name="Picture 4" descr="NTT HOME &amp;gt; NTT Press Releases &amp;gt; Figure1: Mechanism of soft error">
            <a:extLst>
              <a:ext uri="{FF2B5EF4-FFF2-40B4-BE49-F238E27FC236}">
                <a16:creationId xmlns:a16="http://schemas.microsoft.com/office/drawing/2014/main" id="{D229200C-6F7B-DD41-AA2D-6E077FD43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96" y="1026689"/>
            <a:ext cx="4175796" cy="48046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ft error - Alchetron, The Free Social Encyclopedia">
            <a:extLst>
              <a:ext uri="{FF2B5EF4-FFF2-40B4-BE49-F238E27FC236}">
                <a16:creationId xmlns:a16="http://schemas.microsoft.com/office/drawing/2014/main" id="{7779BBB9-5DB9-D747-85E0-1D2A0CA1A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332" y="1500790"/>
            <a:ext cx="7095797" cy="4115562"/>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a:extLst>
              <a:ext uri="{FF2B5EF4-FFF2-40B4-BE49-F238E27FC236}">
                <a16:creationId xmlns:a16="http://schemas.microsoft.com/office/drawing/2014/main" id="{84C6398E-5252-C84E-ACBA-F974D8386A1F}"/>
              </a:ext>
            </a:extLst>
          </p:cNvPr>
          <p:cNvSpPr txBox="1">
            <a:spLocks/>
          </p:cNvSpPr>
          <p:nvPr/>
        </p:nvSpPr>
        <p:spPr>
          <a:xfrm>
            <a:off x="0" y="0"/>
            <a:ext cx="9547139" cy="735366"/>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mj-ea"/>
                <a:cs typeface="Tahoma" panose="020B0604030504040204" pitchFamily="34" charset="0"/>
              </a:rPr>
              <a:t>Soft Error and Its Increasing Concern</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spTree>
    <p:extLst>
      <p:ext uri="{BB962C8B-B14F-4D97-AF65-F5344CB8AC3E}">
        <p14:creationId xmlns:p14="http://schemas.microsoft.com/office/powerpoint/2010/main" val="420779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ko-KR" dirty="0"/>
              <a:t>Gem5 simulator</a:t>
            </a:r>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r>
              <a:rPr lang="en-US" altLang="ko-KR" dirty="0"/>
              <a:t>Compilation Toolchain</a:t>
            </a:r>
          </a:p>
          <a:p>
            <a:pPr lvl="1"/>
            <a:r>
              <a:rPr lang="en-US" altLang="ko-KR" dirty="0" err="1"/>
              <a:t>Dragonegg</a:t>
            </a:r>
            <a:r>
              <a:rPr lang="en-US" altLang="ko-KR" dirty="0"/>
              <a:t>/LLVM/ARM GCC</a:t>
            </a:r>
          </a:p>
          <a:p>
            <a:r>
              <a:rPr lang="en-US" altLang="ko-KR" dirty="0"/>
              <a:t>Comparing schemes</a:t>
            </a:r>
          </a:p>
          <a:p>
            <a:pPr lvl="1"/>
            <a:r>
              <a:rPr lang="en-US" altLang="ko-KR" dirty="0"/>
              <a:t>Original program without soft error resilience support (</a:t>
            </a:r>
            <a:r>
              <a:rPr lang="en-US" altLang="ko-KR" dirty="0">
                <a:solidFill>
                  <a:srgbClr val="FFC000"/>
                </a:solidFill>
              </a:rPr>
              <a:t>baseline</a:t>
            </a:r>
            <a:r>
              <a:rPr lang="en-US" altLang="ko-KR" dirty="0"/>
              <a:t>) </a:t>
            </a:r>
          </a:p>
          <a:p>
            <a:pPr lvl="1"/>
            <a:r>
              <a:rPr lang="en-US" altLang="ko-KR" dirty="0"/>
              <a:t>Turnstile [MICRO’16]</a:t>
            </a:r>
          </a:p>
          <a:p>
            <a:pPr lvl="1"/>
            <a:r>
              <a:rPr lang="en-US" altLang="ko-KR" dirty="0">
                <a:solidFill>
                  <a:srgbClr val="FF0000"/>
                </a:solidFill>
              </a:rPr>
              <a:t>Turnpike</a:t>
            </a:r>
          </a:p>
        </p:txBody>
      </p:sp>
      <p:graphicFrame>
        <p:nvGraphicFramePr>
          <p:cNvPr id="4" name="Table 3"/>
          <p:cNvGraphicFramePr>
            <a:graphicFrameLocks noGrp="1"/>
          </p:cNvGraphicFramePr>
          <p:nvPr>
            <p:extLst>
              <p:ext uri="{D42A27DB-BD31-4B8C-83A1-F6EECF244321}">
                <p14:modId xmlns:p14="http://schemas.microsoft.com/office/powerpoint/2010/main" val="636733225"/>
              </p:ext>
            </p:extLst>
          </p:nvPr>
        </p:nvGraphicFramePr>
        <p:xfrm>
          <a:off x="678918" y="1437971"/>
          <a:ext cx="5786160" cy="1828800"/>
        </p:xfrm>
        <a:graphic>
          <a:graphicData uri="http://schemas.openxmlformats.org/drawingml/2006/table">
            <a:tbl>
              <a:tblPr firstRow="1" bandRow="1">
                <a:tableStyleId>{5940675A-B579-460E-94D1-54222C63F5DA}</a:tableStyleId>
              </a:tblPr>
              <a:tblGrid>
                <a:gridCol w="2023912">
                  <a:extLst>
                    <a:ext uri="{9D8B030D-6E8A-4147-A177-3AD203B41FA5}">
                      <a16:colId xmlns:a16="http://schemas.microsoft.com/office/drawing/2014/main" val="2032842339"/>
                    </a:ext>
                  </a:extLst>
                </a:gridCol>
                <a:gridCol w="3762248">
                  <a:extLst>
                    <a:ext uri="{9D8B030D-6E8A-4147-A177-3AD203B41FA5}">
                      <a16:colId xmlns:a16="http://schemas.microsoft.com/office/drawing/2014/main" val="700089790"/>
                    </a:ext>
                  </a:extLst>
                </a:gridCol>
              </a:tblGrid>
              <a:tr h="0">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Processor</a:t>
                      </a:r>
                      <a:endParaRPr lang="ko-KR" altLang="en-US" sz="1800" dirty="0">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2-core, In-Order,</a:t>
                      </a:r>
                      <a:r>
                        <a:rPr lang="en-US" altLang="ko-KR" sz="1800" baseline="0" dirty="0">
                          <a:latin typeface="Tahoma" panose="020B0604030504040204" pitchFamily="34" charset="0"/>
                          <a:ea typeface="Tahoma" panose="020B0604030504040204" pitchFamily="34" charset="0"/>
                          <a:cs typeface="Tahoma" panose="020B0604030504040204" pitchFamily="34" charset="0"/>
                        </a:rPr>
                        <a:t> 2.5GHz, ARMv7</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880578911"/>
                  </a:ext>
                </a:extLst>
              </a:tr>
              <a:tr h="0">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L1 I/D</a:t>
                      </a:r>
                      <a:r>
                        <a:rPr lang="en-US" altLang="ko-KR" sz="1800" baseline="0" dirty="0">
                          <a:latin typeface="Tahoma" panose="020B0604030504040204" pitchFamily="34" charset="0"/>
                          <a:ea typeface="Tahoma" panose="020B0604030504040204" pitchFamily="34" charset="0"/>
                          <a:cs typeface="Tahoma" panose="020B0604030504040204" pitchFamily="34" charset="0"/>
                        </a:rPr>
                        <a:t> cache</a:t>
                      </a:r>
                      <a:endParaRPr lang="ko-KR" altLang="en-US" sz="1800" dirty="0">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Private, 32/64KB, 2-way, 2-cycles</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48777823"/>
                  </a:ext>
                </a:extLst>
              </a:tr>
              <a:tr h="0">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L2 cache</a:t>
                      </a:r>
                      <a:endParaRPr lang="ko-KR" altLang="en-US" sz="1800" dirty="0">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Shared, 128KB, 16-way, 20-cycles</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242183139"/>
                  </a:ext>
                </a:extLst>
              </a:tr>
              <a:tr h="0">
                <a:tc>
                  <a:txBody>
                    <a:bodyPr/>
                    <a:lstStyle/>
                    <a:p>
                      <a:pPr latinLnBrk="1"/>
                      <a:r>
                        <a:rPr lang="en-US" altLang="ko-KR" sz="1800" dirty="0">
                          <a:solidFill>
                            <a:srgbClr val="FF0000"/>
                          </a:solidFill>
                          <a:latin typeface="Tahoma" panose="020B0604030504040204" pitchFamily="34" charset="0"/>
                          <a:ea typeface="Tahoma" panose="020B0604030504040204" pitchFamily="34" charset="0"/>
                          <a:cs typeface="Tahoma" panose="020B0604030504040204" pitchFamily="34" charset="0"/>
                        </a:rPr>
                        <a:t>SB size</a:t>
                      </a:r>
                      <a:endParaRPr lang="ko-KR" altLang="en-US" sz="1800" dirty="0">
                        <a:solidFill>
                          <a:srgbClr val="FF0000"/>
                        </a:solidFill>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solidFill>
                            <a:srgbClr val="FF0000"/>
                          </a:solidFill>
                          <a:latin typeface="Tahoma" panose="020B0604030504040204" pitchFamily="34" charset="0"/>
                          <a:cs typeface="Tahoma" panose="020B0604030504040204" pitchFamily="34" charset="0"/>
                        </a:rPr>
                        <a:t>4</a:t>
                      </a:r>
                      <a:endParaRPr lang="ko-KR" altLang="en-US" sz="1800" dirty="0">
                        <a:solidFill>
                          <a:srgbClr val="FF0000"/>
                        </a:solidFill>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698760140"/>
                  </a:ext>
                </a:extLst>
              </a:tr>
              <a:tr h="0">
                <a:tc>
                  <a:txBody>
                    <a:bodyPr/>
                    <a:lstStyle/>
                    <a:p>
                      <a:pPr latinLnBrk="1"/>
                      <a:r>
                        <a:rPr lang="en-US" altLang="ko-KR" sz="1800" dirty="0">
                          <a:latin typeface="Tahoma" panose="020B0604030504040204" pitchFamily="34" charset="0"/>
                          <a:ea typeface="Tahoma" panose="020B0604030504040204" pitchFamily="34" charset="0"/>
                          <a:cs typeface="Tahoma" panose="020B0604030504040204" pitchFamily="34" charset="0"/>
                        </a:rPr>
                        <a:t>CLQ size</a:t>
                      </a:r>
                      <a:endParaRPr lang="ko-KR" altLang="en-US" sz="1800" dirty="0">
                        <a:latin typeface="Tahoma" panose="020B0604030504040204" pitchFamily="34" charset="0"/>
                        <a:cs typeface="Tahoma" panose="020B0604030504040204" pitchFamily="34" charset="0"/>
                      </a:endParaRPr>
                    </a:p>
                  </a:txBody>
                  <a:tcPr>
                    <a:solidFill>
                      <a:schemeClr val="bg1">
                        <a:lumMod val="95000"/>
                      </a:schemeClr>
                    </a:solidFill>
                  </a:tcPr>
                </a:tc>
                <a:tc>
                  <a:txBody>
                    <a:bodyPr/>
                    <a:lstStyle/>
                    <a:p>
                      <a:pPr latinLnBrk="1"/>
                      <a:r>
                        <a:rPr lang="en-US" altLang="ko-KR" sz="1800" dirty="0">
                          <a:latin typeface="Tahoma" panose="020B0604030504040204" pitchFamily="34" charset="0"/>
                          <a:cs typeface="Tahoma" panose="020B0604030504040204" pitchFamily="34" charset="0"/>
                        </a:rPr>
                        <a:t>2</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7411819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46270044"/>
              </p:ext>
            </p:extLst>
          </p:nvPr>
        </p:nvGraphicFramePr>
        <p:xfrm>
          <a:off x="7597588" y="1842327"/>
          <a:ext cx="3822430" cy="365760"/>
        </p:xfrm>
        <a:graphic>
          <a:graphicData uri="http://schemas.openxmlformats.org/drawingml/2006/table">
            <a:tbl>
              <a:tblPr firstRow="1" bandRow="1">
                <a:tableStyleId>{D7AC3CCA-C797-4891-BE02-D94E43425B78}</a:tableStyleId>
              </a:tblPr>
              <a:tblGrid>
                <a:gridCol w="2160380">
                  <a:extLst>
                    <a:ext uri="{9D8B030D-6E8A-4147-A177-3AD203B41FA5}">
                      <a16:colId xmlns:a16="http://schemas.microsoft.com/office/drawing/2014/main" val="2032842339"/>
                    </a:ext>
                  </a:extLst>
                </a:gridCol>
                <a:gridCol w="1662050">
                  <a:extLst>
                    <a:ext uri="{9D8B030D-6E8A-4147-A177-3AD203B41FA5}">
                      <a16:colId xmlns:a16="http://schemas.microsoft.com/office/drawing/2014/main" val="700089790"/>
                    </a:ext>
                  </a:extLst>
                </a:gridCol>
              </a:tblGrid>
              <a:tr h="0">
                <a:tc>
                  <a:txBody>
                    <a:bodyPr/>
                    <a:lstStyle/>
                    <a:p>
                      <a:pPr algn="ctr" latinLnBrk="1"/>
                      <a:r>
                        <a:rPr lang="en-US" altLang="ko-KR" sz="1800" dirty="0"/>
                        <a:t>CPU2006 &amp; CPU2017</a:t>
                      </a:r>
                      <a:endParaRPr lang="ko-KR" altLang="en-US" sz="1800" dirty="0">
                        <a:latin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800" dirty="0"/>
                        <a:t>SPLASH3</a:t>
                      </a:r>
                      <a:endParaRPr lang="ko-KR" altLang="en-US" sz="1800" dirty="0">
                        <a:latin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880578911"/>
                  </a:ext>
                </a:extLst>
              </a:tr>
            </a:tbl>
          </a:graphicData>
        </a:graphic>
      </p:graphicFrame>
      <p:sp>
        <p:nvSpPr>
          <p:cNvPr id="8" name="TextBox 7"/>
          <p:cNvSpPr txBox="1"/>
          <p:nvPr/>
        </p:nvSpPr>
        <p:spPr>
          <a:xfrm>
            <a:off x="7604105" y="1357289"/>
            <a:ext cx="2125775" cy="461665"/>
          </a:xfrm>
          <a:prstGeom prst="rect">
            <a:avLst/>
          </a:prstGeom>
          <a:noFill/>
        </p:spPr>
        <p:txBody>
          <a:bodyPr wrap="none" rtlCol="0">
            <a:spAutoFit/>
          </a:bodyPr>
          <a:lstStyle/>
          <a:p>
            <a:pPr marL="285750" indent="-285750">
              <a:buFont typeface="Arial" panose="020B0604020202020204" pitchFamily="34" charset="0"/>
              <a:buChar char="•"/>
            </a:pPr>
            <a:r>
              <a:rPr lang="en-US" altLang="ko-KR" sz="2400" dirty="0">
                <a:latin typeface="Tahoma" panose="020B0604030504040204" pitchFamily="34" charset="0"/>
                <a:ea typeface="Tahoma" panose="020B0604030504040204" pitchFamily="34" charset="0"/>
                <a:cs typeface="Tahoma" panose="020B0604030504040204" pitchFamily="34" charset="0"/>
              </a:rPr>
              <a:t>Benchmarks</a:t>
            </a:r>
          </a:p>
        </p:txBody>
      </p:sp>
      <p:sp>
        <p:nvSpPr>
          <p:cNvPr id="6" name="Slide Number Placeholder 5">
            <a:extLst>
              <a:ext uri="{FF2B5EF4-FFF2-40B4-BE49-F238E27FC236}">
                <a16:creationId xmlns:a16="http://schemas.microsoft.com/office/drawing/2014/main" id="{39444B2B-EB89-417B-B0EB-23026912A669}"/>
              </a:ext>
            </a:extLst>
          </p:cNvPr>
          <p:cNvSpPr>
            <a:spLocks noGrp="1"/>
          </p:cNvSpPr>
          <p:nvPr>
            <p:ph type="sldNum" sz="quarter" idx="12"/>
          </p:nvPr>
        </p:nvSpPr>
        <p:spPr/>
        <p:txBody>
          <a:bodyPr/>
          <a:lstStyle/>
          <a:p>
            <a:fld id="{63337522-F54F-4881-8B58-676810E7B8D2}" type="slidenum">
              <a:rPr lang="ko-KR" altLang="en-US" smtClean="0"/>
              <a:pPr/>
              <a:t>20</a:t>
            </a:fld>
            <a:endParaRPr lang="ko-KR" altLang="en-US" dirty="0"/>
          </a:p>
        </p:txBody>
      </p:sp>
      <p:sp>
        <p:nvSpPr>
          <p:cNvPr id="11" name="标题 1">
            <a:extLst>
              <a:ext uri="{FF2B5EF4-FFF2-40B4-BE49-F238E27FC236}">
                <a16:creationId xmlns:a16="http://schemas.microsoft.com/office/drawing/2014/main" id="{23881D69-164A-8646-85E8-ECE34373AA3A}"/>
              </a:ext>
            </a:extLst>
          </p:cNvPr>
          <p:cNvSpPr txBox="1">
            <a:spLocks/>
          </p:cNvSpPr>
          <p:nvPr/>
        </p:nvSpPr>
        <p:spPr>
          <a:xfrm>
            <a:off x="0" y="0"/>
            <a:ext cx="3643427" cy="732938"/>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Methodology</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spTree>
    <p:extLst>
      <p:ext uri="{BB962C8B-B14F-4D97-AF65-F5344CB8AC3E}">
        <p14:creationId xmlns:p14="http://schemas.microsoft.com/office/powerpoint/2010/main" val="800372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a16="http://schemas.microsoft.com/office/drawing/2014/main" id="{960B2CCA-73D2-824E-A80F-AD710181C279}"/>
              </a:ext>
            </a:extLst>
          </p:cNvPr>
          <p:cNvSpPr txBox="1">
            <a:spLocks/>
          </p:cNvSpPr>
          <p:nvPr/>
        </p:nvSpPr>
        <p:spPr>
          <a:xfrm>
            <a:off x="0" y="0"/>
            <a:ext cx="9834337" cy="1119890"/>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The Impact Of Turnpike’s Optimization</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sp>
        <p:nvSpPr>
          <p:cNvPr id="3" name="Footer Placeholder 2">
            <a:extLst>
              <a:ext uri="{FF2B5EF4-FFF2-40B4-BE49-F238E27FC236}">
                <a16:creationId xmlns:a16="http://schemas.microsoft.com/office/drawing/2014/main" id="{8B6198F6-B989-5845-9269-2293651BBB0F}"/>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A7BA02EE-4D5A-8D46-9204-13EB65BAC037}"/>
              </a:ext>
            </a:extLst>
          </p:cNvPr>
          <p:cNvSpPr>
            <a:spLocks noGrp="1"/>
          </p:cNvSpPr>
          <p:nvPr>
            <p:ph type="sldNum" sz="quarter" idx="12"/>
          </p:nvPr>
        </p:nvSpPr>
        <p:spPr/>
        <p:txBody>
          <a:bodyPr/>
          <a:lstStyle/>
          <a:p>
            <a:fld id="{BEF5F9A7-FFD9-4159-A58F-AE73538ED447}" type="slidenum">
              <a:rPr lang="en-US" smtClean="0"/>
              <a:t>21</a:t>
            </a:fld>
            <a:endParaRPr lang="en-US"/>
          </a:p>
        </p:txBody>
      </p:sp>
      <p:cxnSp>
        <p:nvCxnSpPr>
          <p:cNvPr id="8" name="Straight Arrow Connector 7">
            <a:extLst>
              <a:ext uri="{FF2B5EF4-FFF2-40B4-BE49-F238E27FC236}">
                <a16:creationId xmlns:a16="http://schemas.microsoft.com/office/drawing/2014/main" id="{C6B7CFD8-0DD2-104F-90A8-849EC3AF7213}"/>
              </a:ext>
            </a:extLst>
          </p:cNvPr>
          <p:cNvCxnSpPr>
            <a:cxnSpLocks/>
          </p:cNvCxnSpPr>
          <p:nvPr/>
        </p:nvCxnSpPr>
        <p:spPr>
          <a:xfrm>
            <a:off x="1492803" y="5858570"/>
            <a:ext cx="8858456" cy="16658"/>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7311683F-73AD-D846-9559-B9628E352EC8}"/>
              </a:ext>
            </a:extLst>
          </p:cNvPr>
          <p:cNvCxnSpPr>
            <a:cxnSpLocks/>
          </p:cNvCxnSpPr>
          <p:nvPr/>
        </p:nvCxnSpPr>
        <p:spPr>
          <a:xfrm flipV="1">
            <a:off x="1527685" y="1595467"/>
            <a:ext cx="0" cy="432039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6AF6982-FA41-FC44-B0F7-F46C96818131}"/>
              </a:ext>
            </a:extLst>
          </p:cNvPr>
          <p:cNvSpPr txBox="1"/>
          <p:nvPr/>
        </p:nvSpPr>
        <p:spPr>
          <a:xfrm rot="16200000">
            <a:off x="236049" y="4267241"/>
            <a:ext cx="1928733"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Overhead</a:t>
            </a:r>
          </a:p>
        </p:txBody>
      </p:sp>
      <p:sp>
        <p:nvSpPr>
          <p:cNvPr id="15" name="Rectangle 14">
            <a:extLst>
              <a:ext uri="{FF2B5EF4-FFF2-40B4-BE49-F238E27FC236}">
                <a16:creationId xmlns:a16="http://schemas.microsoft.com/office/drawing/2014/main" id="{B4029695-7235-7E4D-B994-EBD62DEAACDA}"/>
              </a:ext>
            </a:extLst>
          </p:cNvPr>
          <p:cNvSpPr/>
          <p:nvPr/>
        </p:nvSpPr>
        <p:spPr>
          <a:xfrm>
            <a:off x="2515411" y="3718729"/>
            <a:ext cx="1047037" cy="21096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0765992A-FD95-6045-A07F-869894D4CF06}"/>
              </a:ext>
            </a:extLst>
          </p:cNvPr>
          <p:cNvSpPr txBox="1"/>
          <p:nvPr/>
        </p:nvSpPr>
        <p:spPr>
          <a:xfrm>
            <a:off x="2637700" y="3268696"/>
            <a:ext cx="822661"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29%</a:t>
            </a:r>
          </a:p>
        </p:txBody>
      </p:sp>
      <p:sp>
        <p:nvSpPr>
          <p:cNvPr id="24" name="TextBox 23">
            <a:extLst>
              <a:ext uri="{FF2B5EF4-FFF2-40B4-BE49-F238E27FC236}">
                <a16:creationId xmlns:a16="http://schemas.microsoft.com/office/drawing/2014/main" id="{90FF8365-B954-6844-AAA3-AFC7A2D39DE0}"/>
              </a:ext>
            </a:extLst>
          </p:cNvPr>
          <p:cNvSpPr txBox="1"/>
          <p:nvPr/>
        </p:nvSpPr>
        <p:spPr>
          <a:xfrm>
            <a:off x="7619817" y="5481354"/>
            <a:ext cx="654346"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0%</a:t>
            </a:r>
          </a:p>
        </p:txBody>
      </p:sp>
      <p:sp>
        <p:nvSpPr>
          <p:cNvPr id="34" name="Rectangle 33">
            <a:extLst>
              <a:ext uri="{FF2B5EF4-FFF2-40B4-BE49-F238E27FC236}">
                <a16:creationId xmlns:a16="http://schemas.microsoft.com/office/drawing/2014/main" id="{55888E82-9091-434F-9AF6-E174C64946CE}"/>
              </a:ext>
            </a:extLst>
          </p:cNvPr>
          <p:cNvSpPr/>
          <p:nvPr/>
        </p:nvSpPr>
        <p:spPr>
          <a:xfrm>
            <a:off x="4100205" y="4778414"/>
            <a:ext cx="1047037" cy="10520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2CC380FC-2F39-ED40-AEB6-DF4A5646BDBE}"/>
              </a:ext>
            </a:extLst>
          </p:cNvPr>
          <p:cNvSpPr txBox="1"/>
          <p:nvPr/>
        </p:nvSpPr>
        <p:spPr>
          <a:xfrm>
            <a:off x="4250145" y="4371515"/>
            <a:ext cx="822661"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10%</a:t>
            </a:r>
          </a:p>
        </p:txBody>
      </p:sp>
      <p:sp>
        <p:nvSpPr>
          <p:cNvPr id="38" name="Rectangle 37">
            <a:extLst>
              <a:ext uri="{FF2B5EF4-FFF2-40B4-BE49-F238E27FC236}">
                <a16:creationId xmlns:a16="http://schemas.microsoft.com/office/drawing/2014/main" id="{C74945AA-A704-4F4A-B106-01855078218A}"/>
              </a:ext>
            </a:extLst>
          </p:cNvPr>
          <p:cNvSpPr/>
          <p:nvPr/>
        </p:nvSpPr>
        <p:spPr>
          <a:xfrm>
            <a:off x="5800132" y="4983480"/>
            <a:ext cx="1047034" cy="85680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6938EC35-1F58-AE4F-A7C0-DF5F048A4E7F}"/>
              </a:ext>
            </a:extLst>
          </p:cNvPr>
          <p:cNvSpPr txBox="1"/>
          <p:nvPr/>
        </p:nvSpPr>
        <p:spPr>
          <a:xfrm>
            <a:off x="6075052" y="4542700"/>
            <a:ext cx="654346"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7%</a:t>
            </a:r>
          </a:p>
        </p:txBody>
      </p:sp>
      <p:sp>
        <p:nvSpPr>
          <p:cNvPr id="47" name="Rectangle 46">
            <a:extLst>
              <a:ext uri="{FF2B5EF4-FFF2-40B4-BE49-F238E27FC236}">
                <a16:creationId xmlns:a16="http://schemas.microsoft.com/office/drawing/2014/main" id="{83C59727-3FFF-9E4E-9E67-6CFE787BAE01}"/>
              </a:ext>
            </a:extLst>
          </p:cNvPr>
          <p:cNvSpPr/>
          <p:nvPr/>
        </p:nvSpPr>
        <p:spPr>
          <a:xfrm>
            <a:off x="2140332" y="1816352"/>
            <a:ext cx="502811" cy="369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id="{A4AB1EED-4C11-5B4E-8579-714CB7D5DBB4}"/>
              </a:ext>
            </a:extLst>
          </p:cNvPr>
          <p:cNvSpPr txBox="1"/>
          <p:nvPr/>
        </p:nvSpPr>
        <p:spPr>
          <a:xfrm>
            <a:off x="2614474" y="1823083"/>
            <a:ext cx="1045158"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Turnstile</a:t>
            </a:r>
          </a:p>
        </p:txBody>
      </p:sp>
      <p:sp>
        <p:nvSpPr>
          <p:cNvPr id="52" name="TextBox 51">
            <a:extLst>
              <a:ext uri="{FF2B5EF4-FFF2-40B4-BE49-F238E27FC236}">
                <a16:creationId xmlns:a16="http://schemas.microsoft.com/office/drawing/2014/main" id="{5C78047F-AE7C-5940-9204-3052B4E77A19}"/>
              </a:ext>
            </a:extLst>
          </p:cNvPr>
          <p:cNvSpPr txBox="1"/>
          <p:nvPr/>
        </p:nvSpPr>
        <p:spPr>
          <a:xfrm>
            <a:off x="2624333" y="2617253"/>
            <a:ext cx="1503232"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Inst Sched</a:t>
            </a:r>
          </a:p>
        </p:txBody>
      </p:sp>
      <p:sp>
        <p:nvSpPr>
          <p:cNvPr id="55" name="Rectangle 54">
            <a:extLst>
              <a:ext uri="{FF2B5EF4-FFF2-40B4-BE49-F238E27FC236}">
                <a16:creationId xmlns:a16="http://schemas.microsoft.com/office/drawing/2014/main" id="{EBA25C13-7226-A940-8102-8967F5F6CA1C}"/>
              </a:ext>
            </a:extLst>
          </p:cNvPr>
          <p:cNvSpPr/>
          <p:nvPr/>
        </p:nvSpPr>
        <p:spPr>
          <a:xfrm>
            <a:off x="6236497" y="1825780"/>
            <a:ext cx="502811" cy="3599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59" name="Rectangle 58">
            <a:extLst>
              <a:ext uri="{FF2B5EF4-FFF2-40B4-BE49-F238E27FC236}">
                <a16:creationId xmlns:a16="http://schemas.microsoft.com/office/drawing/2014/main" id="{70E15CAA-446B-0B44-AC1C-E15076169FBB}"/>
              </a:ext>
            </a:extLst>
          </p:cNvPr>
          <p:cNvSpPr/>
          <p:nvPr/>
        </p:nvSpPr>
        <p:spPr>
          <a:xfrm>
            <a:off x="2141747" y="2630538"/>
            <a:ext cx="502811" cy="35990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60" name="TextBox 59">
            <a:extLst>
              <a:ext uri="{FF2B5EF4-FFF2-40B4-BE49-F238E27FC236}">
                <a16:creationId xmlns:a16="http://schemas.microsoft.com/office/drawing/2014/main" id="{906A20F0-DD93-4346-8BD7-B9D8151BA434}"/>
              </a:ext>
            </a:extLst>
          </p:cNvPr>
          <p:cNvSpPr txBox="1"/>
          <p:nvPr/>
        </p:nvSpPr>
        <p:spPr>
          <a:xfrm>
            <a:off x="6847166" y="1816351"/>
            <a:ext cx="2147447"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Store Elimination</a:t>
            </a:r>
          </a:p>
        </p:txBody>
      </p:sp>
      <p:sp>
        <p:nvSpPr>
          <p:cNvPr id="61" name="Rectangle 60">
            <a:extLst>
              <a:ext uri="{FF2B5EF4-FFF2-40B4-BE49-F238E27FC236}">
                <a16:creationId xmlns:a16="http://schemas.microsoft.com/office/drawing/2014/main" id="{9C334AD7-D74E-4648-81EA-3FB368E4D92B}"/>
              </a:ext>
            </a:extLst>
          </p:cNvPr>
          <p:cNvSpPr/>
          <p:nvPr/>
        </p:nvSpPr>
        <p:spPr>
          <a:xfrm>
            <a:off x="6236498" y="2630538"/>
            <a:ext cx="502811" cy="3599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62" name="TextBox 61">
            <a:extLst>
              <a:ext uri="{FF2B5EF4-FFF2-40B4-BE49-F238E27FC236}">
                <a16:creationId xmlns:a16="http://schemas.microsoft.com/office/drawing/2014/main" id="{FB79C6BE-5CA0-6141-AE84-8449A535DD23}"/>
              </a:ext>
            </a:extLst>
          </p:cNvPr>
          <p:cNvSpPr txBox="1"/>
          <p:nvPr/>
        </p:nvSpPr>
        <p:spPr>
          <a:xfrm>
            <a:off x="6847166" y="2646830"/>
            <a:ext cx="2809680" cy="369332"/>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 Fast Release (Turnpike)</a:t>
            </a:r>
          </a:p>
        </p:txBody>
      </p:sp>
      <p:sp>
        <p:nvSpPr>
          <p:cNvPr id="6" name="Rectangle 5">
            <a:extLst>
              <a:ext uri="{FF2B5EF4-FFF2-40B4-BE49-F238E27FC236}">
                <a16:creationId xmlns:a16="http://schemas.microsoft.com/office/drawing/2014/main" id="{96BF46EE-8E0E-5B4A-A220-1902F3CD7840}"/>
              </a:ext>
            </a:extLst>
          </p:cNvPr>
          <p:cNvSpPr/>
          <p:nvPr/>
        </p:nvSpPr>
        <p:spPr>
          <a:xfrm>
            <a:off x="2140332" y="3034450"/>
            <a:ext cx="7816099" cy="18109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2E57DCA1-9CF8-5F47-9751-27C1B7AB4D4A}"/>
              </a:ext>
            </a:extLst>
          </p:cNvPr>
          <p:cNvSpPr txBox="1"/>
          <p:nvPr/>
        </p:nvSpPr>
        <p:spPr>
          <a:xfrm>
            <a:off x="2742231" y="3232241"/>
            <a:ext cx="6744347" cy="400110"/>
          </a:xfrm>
          <a:prstGeom prst="rect">
            <a:avLst/>
          </a:prstGeom>
          <a:noFill/>
        </p:spPr>
        <p:txBody>
          <a:bodyPr wrap="non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Table: Ratios of </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eliminated</a:t>
            </a: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a:solidFill>
                  <a:schemeClr val="accent1"/>
                </a:solidFill>
                <a:latin typeface="Tahoma" panose="020B0604030504040204" pitchFamily="34" charset="0"/>
                <a:ea typeface="Tahoma" panose="020B0604030504040204" pitchFamily="34" charset="0"/>
                <a:cs typeface="Tahoma" panose="020B0604030504040204" pitchFamily="34" charset="0"/>
              </a:rPr>
              <a:t>bypassed</a:t>
            </a:r>
            <a:r>
              <a:rPr lang="en-US" sz="2000" dirty="0">
                <a:latin typeface="Tahoma" panose="020B0604030504040204" pitchFamily="34" charset="0"/>
                <a:ea typeface="Tahoma" panose="020B0604030504040204" pitchFamily="34" charset="0"/>
                <a:cs typeface="Tahoma" panose="020B0604030504040204" pitchFamily="34" charset="0"/>
              </a:rPr>
              <a:t> stores to total stores</a:t>
            </a:r>
          </a:p>
        </p:txBody>
      </p:sp>
      <p:graphicFrame>
        <p:nvGraphicFramePr>
          <p:cNvPr id="27" name="Table 26">
            <a:extLst>
              <a:ext uri="{FF2B5EF4-FFF2-40B4-BE49-F238E27FC236}">
                <a16:creationId xmlns:a16="http://schemas.microsoft.com/office/drawing/2014/main" id="{A95C666F-3C0E-CC41-A102-2064754841AA}"/>
              </a:ext>
            </a:extLst>
          </p:cNvPr>
          <p:cNvGraphicFramePr>
            <a:graphicFrameLocks noGrp="1"/>
          </p:cNvGraphicFramePr>
          <p:nvPr>
            <p:extLst>
              <p:ext uri="{D42A27DB-BD31-4B8C-83A1-F6EECF244321}">
                <p14:modId xmlns:p14="http://schemas.microsoft.com/office/powerpoint/2010/main" val="1189991065"/>
              </p:ext>
            </p:extLst>
          </p:nvPr>
        </p:nvGraphicFramePr>
        <p:xfrm>
          <a:off x="2253783" y="3688728"/>
          <a:ext cx="7594870" cy="91440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876552919"/>
                    </a:ext>
                  </a:extLst>
                </a:gridCol>
                <a:gridCol w="892253">
                  <a:extLst>
                    <a:ext uri="{9D8B030D-6E8A-4147-A177-3AD203B41FA5}">
                      <a16:colId xmlns:a16="http://schemas.microsoft.com/office/drawing/2014/main" val="1168845894"/>
                    </a:ext>
                  </a:extLst>
                </a:gridCol>
                <a:gridCol w="1002030">
                  <a:extLst>
                    <a:ext uri="{9D8B030D-6E8A-4147-A177-3AD203B41FA5}">
                      <a16:colId xmlns:a16="http://schemas.microsoft.com/office/drawing/2014/main" val="3381995801"/>
                    </a:ext>
                  </a:extLst>
                </a:gridCol>
                <a:gridCol w="2069432">
                  <a:extLst>
                    <a:ext uri="{9D8B030D-6E8A-4147-A177-3AD203B41FA5}">
                      <a16:colId xmlns:a16="http://schemas.microsoft.com/office/drawing/2014/main" val="515235726"/>
                    </a:ext>
                  </a:extLst>
                </a:gridCol>
                <a:gridCol w="2276488">
                  <a:extLst>
                    <a:ext uri="{9D8B030D-6E8A-4147-A177-3AD203B41FA5}">
                      <a16:colId xmlns:a16="http://schemas.microsoft.com/office/drawing/2014/main" val="1382329133"/>
                    </a:ext>
                  </a:extLst>
                </a:gridCol>
              </a:tblGrid>
              <a:tr h="370840">
                <a:tc>
                  <a:txBody>
                    <a:bodyPr/>
                    <a:lstStyle/>
                    <a:p>
                      <a:pPr algn="ct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Pruning</a:t>
                      </a:r>
                    </a:p>
                  </a:txBody>
                  <a:tcPr/>
                </a:tc>
                <a:tc>
                  <a:txBody>
                    <a:bodyPr/>
                    <a:lstStyle/>
                    <a:p>
                      <a:pPr algn="ct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LIVM</a:t>
                      </a:r>
                    </a:p>
                  </a:txBody>
                  <a:tcPr/>
                </a:tc>
                <a:tc>
                  <a:txBody>
                    <a:bodyPr/>
                    <a:lstStyle/>
                    <a:p>
                      <a:pPr algn="ct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LICM</a:t>
                      </a:r>
                    </a:p>
                  </a:txBody>
                  <a:tcPr/>
                </a:tc>
                <a:tc>
                  <a:txBody>
                    <a:bodyPr/>
                    <a:lstStyle/>
                    <a:p>
                      <a:pPr algn="ctr"/>
                      <a:r>
                        <a:rPr lang="en-US" sz="2400" dirty="0" err="1">
                          <a:solidFill>
                            <a:srgbClr val="FF0000"/>
                          </a:solidFill>
                          <a:latin typeface="Tahoma" panose="020B0604030504040204" pitchFamily="34" charset="0"/>
                          <a:ea typeface="Tahoma" panose="020B0604030504040204" pitchFamily="34" charset="0"/>
                          <a:cs typeface="Tahoma" panose="020B0604030504040204" pitchFamily="34" charset="0"/>
                        </a:rPr>
                        <a:t>RegAlloc</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-Trick</a:t>
                      </a:r>
                    </a:p>
                  </a:txBody>
                  <a:tcPr/>
                </a:tc>
                <a:tc>
                  <a:txBody>
                    <a:bodyPr/>
                    <a:lstStyle/>
                    <a:p>
                      <a:pPr algn="ct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Store Bypass</a:t>
                      </a:r>
                    </a:p>
                  </a:txBody>
                  <a:tcPr/>
                </a:tc>
                <a:extLst>
                  <a:ext uri="{0D108BD9-81ED-4DB2-BD59-A6C34878D82A}">
                    <a16:rowId xmlns:a16="http://schemas.microsoft.com/office/drawing/2014/main" val="2060647451"/>
                  </a:ext>
                </a:extLst>
              </a:tr>
              <a:tr h="370840">
                <a:tc>
                  <a:txBody>
                    <a:bodyPr/>
                    <a:lstStyle/>
                    <a:p>
                      <a:pPr algn="ct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21%</a:t>
                      </a:r>
                    </a:p>
                  </a:txBody>
                  <a:tcPr/>
                </a:tc>
                <a:tc>
                  <a:txBody>
                    <a:bodyPr/>
                    <a:lstStyle/>
                    <a:p>
                      <a:pPr algn="ct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5%</a:t>
                      </a:r>
                    </a:p>
                  </a:txBody>
                  <a:tcPr/>
                </a:tc>
                <a:tc>
                  <a:txBody>
                    <a:bodyPr/>
                    <a:lstStyle/>
                    <a:p>
                      <a:pPr algn="ct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1.4%</a:t>
                      </a:r>
                    </a:p>
                  </a:txBody>
                  <a:tcPr/>
                </a:tc>
                <a:tc>
                  <a:txBody>
                    <a:bodyPr/>
                    <a:lstStyle/>
                    <a:p>
                      <a:pPr algn="ct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1.7%</a:t>
                      </a:r>
                    </a:p>
                  </a:txBody>
                  <a:tcPr/>
                </a:tc>
                <a:tc>
                  <a:txBody>
                    <a:bodyPr/>
                    <a:lstStyle/>
                    <a:p>
                      <a:pPr algn="ct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39%</a:t>
                      </a:r>
                    </a:p>
                  </a:txBody>
                  <a:tcPr/>
                </a:tc>
                <a:extLst>
                  <a:ext uri="{0D108BD9-81ED-4DB2-BD59-A6C34878D82A}">
                    <a16:rowId xmlns:a16="http://schemas.microsoft.com/office/drawing/2014/main" val="3285489603"/>
                  </a:ext>
                </a:extLst>
              </a:tr>
            </a:tbl>
          </a:graphicData>
        </a:graphic>
      </p:graphicFrame>
      <p:sp>
        <p:nvSpPr>
          <p:cNvPr id="28" name="Rectangle 27">
            <a:extLst>
              <a:ext uri="{FF2B5EF4-FFF2-40B4-BE49-F238E27FC236}">
                <a16:creationId xmlns:a16="http://schemas.microsoft.com/office/drawing/2014/main" id="{84F94411-2D72-DC4B-8A0F-E4F0972F8704}"/>
              </a:ext>
            </a:extLst>
          </p:cNvPr>
          <p:cNvSpPr/>
          <p:nvPr/>
        </p:nvSpPr>
        <p:spPr>
          <a:xfrm>
            <a:off x="0" y="2695755"/>
            <a:ext cx="12191999" cy="1953150"/>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68% SB Pressure Reduction!</a:t>
            </a:r>
          </a:p>
        </p:txBody>
      </p:sp>
    </p:spTree>
    <p:extLst>
      <p:ext uri="{BB962C8B-B14F-4D97-AF65-F5344CB8AC3E}">
        <p14:creationId xmlns:p14="http://schemas.microsoft.com/office/powerpoint/2010/main" val="407402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C9220EC-3110-7F40-BC90-D84476CAB923}"/>
              </a:ext>
            </a:extLst>
          </p:cNvPr>
          <p:cNvSpPr/>
          <p:nvPr/>
        </p:nvSpPr>
        <p:spPr>
          <a:xfrm>
            <a:off x="6985972" y="4092001"/>
            <a:ext cx="506466" cy="45542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9" name="标题 1">
            <a:extLst>
              <a:ext uri="{FF2B5EF4-FFF2-40B4-BE49-F238E27FC236}">
                <a16:creationId xmlns:a16="http://schemas.microsoft.com/office/drawing/2014/main" id="{F7B1F05C-71EE-764C-BB41-613F0638F473}"/>
              </a:ext>
            </a:extLst>
          </p:cNvPr>
          <p:cNvSpPr txBox="1">
            <a:spLocks/>
          </p:cNvSpPr>
          <p:nvPr/>
        </p:nvSpPr>
        <p:spPr>
          <a:xfrm>
            <a:off x="-1" y="0"/>
            <a:ext cx="9834327" cy="789830"/>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Normalized Overhead Over Baseline</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sp>
        <p:nvSpPr>
          <p:cNvPr id="11" name="Rectangle 10">
            <a:extLst>
              <a:ext uri="{FF2B5EF4-FFF2-40B4-BE49-F238E27FC236}">
                <a16:creationId xmlns:a16="http://schemas.microsoft.com/office/drawing/2014/main" id="{0AB3DE67-AC44-F845-8244-C9AD37919CED}"/>
              </a:ext>
            </a:extLst>
          </p:cNvPr>
          <p:cNvSpPr/>
          <p:nvPr/>
        </p:nvSpPr>
        <p:spPr>
          <a:xfrm>
            <a:off x="6468142" y="3219496"/>
            <a:ext cx="506466" cy="132792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Arrow Connector 11">
            <a:extLst>
              <a:ext uri="{FF2B5EF4-FFF2-40B4-BE49-F238E27FC236}">
                <a16:creationId xmlns:a16="http://schemas.microsoft.com/office/drawing/2014/main" id="{8889859C-823B-5146-A019-87A9A227AE06}"/>
              </a:ext>
            </a:extLst>
          </p:cNvPr>
          <p:cNvCxnSpPr>
            <a:cxnSpLocks/>
          </p:cNvCxnSpPr>
          <p:nvPr/>
        </p:nvCxnSpPr>
        <p:spPr>
          <a:xfrm>
            <a:off x="1380505" y="4548269"/>
            <a:ext cx="9834342" cy="2260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17B7464-B463-644A-A709-8B7DE086AE19}"/>
              </a:ext>
            </a:extLst>
          </p:cNvPr>
          <p:cNvCxnSpPr>
            <a:cxnSpLocks/>
          </p:cNvCxnSpPr>
          <p:nvPr/>
        </p:nvCxnSpPr>
        <p:spPr>
          <a:xfrm flipV="1">
            <a:off x="1494804" y="1950101"/>
            <a:ext cx="0" cy="2712469"/>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6FBCFE5-6F8D-564B-A8DE-AC9102743381}"/>
              </a:ext>
            </a:extLst>
          </p:cNvPr>
          <p:cNvSpPr txBox="1"/>
          <p:nvPr/>
        </p:nvSpPr>
        <p:spPr>
          <a:xfrm>
            <a:off x="1530326" y="4532880"/>
            <a:ext cx="1824538"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CPU2006</a:t>
            </a:r>
          </a:p>
        </p:txBody>
      </p:sp>
      <p:sp>
        <p:nvSpPr>
          <p:cNvPr id="15" name="TextBox 14">
            <a:extLst>
              <a:ext uri="{FF2B5EF4-FFF2-40B4-BE49-F238E27FC236}">
                <a16:creationId xmlns:a16="http://schemas.microsoft.com/office/drawing/2014/main" id="{DDDEE8A7-60F1-3F48-AAFC-C4D2AAD5D530}"/>
              </a:ext>
            </a:extLst>
          </p:cNvPr>
          <p:cNvSpPr txBox="1"/>
          <p:nvPr/>
        </p:nvSpPr>
        <p:spPr>
          <a:xfrm>
            <a:off x="3706984" y="4559195"/>
            <a:ext cx="1824538"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CPU2017</a:t>
            </a:r>
          </a:p>
        </p:txBody>
      </p:sp>
      <p:sp>
        <p:nvSpPr>
          <p:cNvPr id="16" name="TextBox 15">
            <a:extLst>
              <a:ext uri="{FF2B5EF4-FFF2-40B4-BE49-F238E27FC236}">
                <a16:creationId xmlns:a16="http://schemas.microsoft.com/office/drawing/2014/main" id="{846CD985-A41E-2241-81EA-5081BD6A0752}"/>
              </a:ext>
            </a:extLst>
          </p:cNvPr>
          <p:cNvSpPr txBox="1"/>
          <p:nvPr/>
        </p:nvSpPr>
        <p:spPr>
          <a:xfrm rot="16200000">
            <a:off x="203168" y="3013947"/>
            <a:ext cx="1928733"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Overhead</a:t>
            </a:r>
          </a:p>
        </p:txBody>
      </p:sp>
      <p:sp>
        <p:nvSpPr>
          <p:cNvPr id="17" name="Rectangle 16">
            <a:extLst>
              <a:ext uri="{FF2B5EF4-FFF2-40B4-BE49-F238E27FC236}">
                <a16:creationId xmlns:a16="http://schemas.microsoft.com/office/drawing/2014/main" id="{0FB9E8EF-B394-F746-AB52-4C28AE26B96C}"/>
              </a:ext>
            </a:extLst>
          </p:cNvPr>
          <p:cNvSpPr/>
          <p:nvPr/>
        </p:nvSpPr>
        <p:spPr>
          <a:xfrm>
            <a:off x="4128774" y="2756516"/>
            <a:ext cx="506466" cy="178832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90C30C3C-B65B-494C-8C91-47F3AE15F9D4}"/>
              </a:ext>
            </a:extLst>
          </p:cNvPr>
          <p:cNvSpPr txBox="1"/>
          <p:nvPr/>
        </p:nvSpPr>
        <p:spPr>
          <a:xfrm>
            <a:off x="6048689" y="4547421"/>
            <a:ext cx="1812291"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SPLASH3</a:t>
            </a:r>
          </a:p>
        </p:txBody>
      </p:sp>
      <p:sp>
        <p:nvSpPr>
          <p:cNvPr id="23" name="Rectangle 22">
            <a:extLst>
              <a:ext uri="{FF2B5EF4-FFF2-40B4-BE49-F238E27FC236}">
                <a16:creationId xmlns:a16="http://schemas.microsoft.com/office/drawing/2014/main" id="{6874D0E5-D736-FA45-98DC-D7BD6240B316}"/>
              </a:ext>
            </a:extLst>
          </p:cNvPr>
          <p:cNvSpPr/>
          <p:nvPr/>
        </p:nvSpPr>
        <p:spPr>
          <a:xfrm>
            <a:off x="8912122" y="3219829"/>
            <a:ext cx="502811" cy="132792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37C41159-99BB-1F44-ACA1-7A859B208DFA}"/>
              </a:ext>
            </a:extLst>
          </p:cNvPr>
          <p:cNvSpPr txBox="1"/>
          <p:nvPr/>
        </p:nvSpPr>
        <p:spPr>
          <a:xfrm>
            <a:off x="8257515" y="4541167"/>
            <a:ext cx="2422073" cy="584775"/>
          </a:xfrm>
          <a:prstGeom prst="rect">
            <a:avLst/>
          </a:prstGeom>
          <a:noFill/>
        </p:spPr>
        <p:txBody>
          <a:bodyPr wrap="non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All geomean</a:t>
            </a:r>
          </a:p>
        </p:txBody>
      </p:sp>
      <p:sp>
        <p:nvSpPr>
          <p:cNvPr id="29" name="TextBox 28">
            <a:extLst>
              <a:ext uri="{FF2B5EF4-FFF2-40B4-BE49-F238E27FC236}">
                <a16:creationId xmlns:a16="http://schemas.microsoft.com/office/drawing/2014/main" id="{F7E40CA6-B321-094B-AAB7-9578DB086705}"/>
              </a:ext>
            </a:extLst>
          </p:cNvPr>
          <p:cNvSpPr txBox="1"/>
          <p:nvPr/>
        </p:nvSpPr>
        <p:spPr>
          <a:xfrm>
            <a:off x="8825119" y="2805552"/>
            <a:ext cx="822661"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29%</a:t>
            </a:r>
          </a:p>
        </p:txBody>
      </p:sp>
      <p:sp>
        <p:nvSpPr>
          <p:cNvPr id="4" name="Footer Placeholder 3">
            <a:extLst>
              <a:ext uri="{FF2B5EF4-FFF2-40B4-BE49-F238E27FC236}">
                <a16:creationId xmlns:a16="http://schemas.microsoft.com/office/drawing/2014/main" id="{B6D30536-3F3F-E64D-B51E-062EB5C4C231}"/>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A0618366-D7D4-7445-ADB3-29B119A0D74D}"/>
              </a:ext>
            </a:extLst>
          </p:cNvPr>
          <p:cNvSpPr>
            <a:spLocks noGrp="1"/>
          </p:cNvSpPr>
          <p:nvPr>
            <p:ph type="sldNum" sz="quarter" idx="12"/>
          </p:nvPr>
        </p:nvSpPr>
        <p:spPr/>
        <p:txBody>
          <a:bodyPr/>
          <a:lstStyle/>
          <a:p>
            <a:fld id="{BEF5F9A7-FFD9-4159-A58F-AE73538ED447}" type="slidenum">
              <a:rPr lang="en-US" smtClean="0"/>
              <a:t>22</a:t>
            </a:fld>
            <a:endParaRPr lang="en-US"/>
          </a:p>
        </p:txBody>
      </p:sp>
      <p:sp>
        <p:nvSpPr>
          <p:cNvPr id="10" name="Rectangle 9">
            <a:extLst>
              <a:ext uri="{FF2B5EF4-FFF2-40B4-BE49-F238E27FC236}">
                <a16:creationId xmlns:a16="http://schemas.microsoft.com/office/drawing/2014/main" id="{AE41E904-A718-B34A-B441-24863C42978A}"/>
              </a:ext>
            </a:extLst>
          </p:cNvPr>
          <p:cNvSpPr/>
          <p:nvPr/>
        </p:nvSpPr>
        <p:spPr>
          <a:xfrm>
            <a:off x="1913651" y="3671612"/>
            <a:ext cx="506471" cy="87665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id="{04AD062F-19A2-0C4F-AA6C-711D3A392274}"/>
              </a:ext>
            </a:extLst>
          </p:cNvPr>
          <p:cNvSpPr/>
          <p:nvPr/>
        </p:nvSpPr>
        <p:spPr>
          <a:xfrm>
            <a:off x="4645943" y="4501701"/>
            <a:ext cx="506466" cy="4571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a:extLst>
              <a:ext uri="{FF2B5EF4-FFF2-40B4-BE49-F238E27FC236}">
                <a16:creationId xmlns:a16="http://schemas.microsoft.com/office/drawing/2014/main" id="{CFD07BD4-6065-E14A-A4FF-D9F2EFBD009B}"/>
              </a:ext>
            </a:extLst>
          </p:cNvPr>
          <p:cNvSpPr/>
          <p:nvPr/>
        </p:nvSpPr>
        <p:spPr>
          <a:xfrm>
            <a:off x="8800669" y="1597898"/>
            <a:ext cx="506466" cy="53542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a:extLst>
              <a:ext uri="{FF2B5EF4-FFF2-40B4-BE49-F238E27FC236}">
                <a16:creationId xmlns:a16="http://schemas.microsoft.com/office/drawing/2014/main" id="{B01F93A8-FF55-BC41-8D7B-D2435B038E8C}"/>
              </a:ext>
            </a:extLst>
          </p:cNvPr>
          <p:cNvSpPr/>
          <p:nvPr/>
        </p:nvSpPr>
        <p:spPr>
          <a:xfrm>
            <a:off x="6307784" y="1597861"/>
            <a:ext cx="506466" cy="53542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900CC4D5-3927-BC48-B0F9-3F3BFC6AB306}"/>
              </a:ext>
            </a:extLst>
          </p:cNvPr>
          <p:cNvSpPr txBox="1"/>
          <p:nvPr/>
        </p:nvSpPr>
        <p:spPr>
          <a:xfrm>
            <a:off x="6876136" y="1550228"/>
            <a:ext cx="1525418" cy="523220"/>
          </a:xfrm>
          <a:prstGeom prst="rect">
            <a:avLst/>
          </a:prstGeom>
          <a:noFill/>
        </p:spPr>
        <p:txBody>
          <a:bodyPr wrap="non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Turnstile</a:t>
            </a:r>
          </a:p>
        </p:txBody>
      </p:sp>
      <p:sp>
        <p:nvSpPr>
          <p:cNvPr id="5" name="TextBox 4">
            <a:extLst>
              <a:ext uri="{FF2B5EF4-FFF2-40B4-BE49-F238E27FC236}">
                <a16:creationId xmlns:a16="http://schemas.microsoft.com/office/drawing/2014/main" id="{7FB30EBC-15C6-E047-A211-B79909FBABEC}"/>
              </a:ext>
            </a:extLst>
          </p:cNvPr>
          <p:cNvSpPr txBox="1"/>
          <p:nvPr/>
        </p:nvSpPr>
        <p:spPr>
          <a:xfrm>
            <a:off x="9414933" y="1560178"/>
            <a:ext cx="1525414"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Turnpike</a:t>
            </a:r>
          </a:p>
        </p:txBody>
      </p:sp>
      <p:sp>
        <p:nvSpPr>
          <p:cNvPr id="36" name="TextBox 35">
            <a:extLst>
              <a:ext uri="{FF2B5EF4-FFF2-40B4-BE49-F238E27FC236}">
                <a16:creationId xmlns:a16="http://schemas.microsoft.com/office/drawing/2014/main" id="{A2284CC5-DA90-3644-8FF9-5016B851FD35}"/>
              </a:ext>
            </a:extLst>
          </p:cNvPr>
          <p:cNvSpPr txBox="1"/>
          <p:nvPr/>
        </p:nvSpPr>
        <p:spPr>
          <a:xfrm>
            <a:off x="9476464" y="4125076"/>
            <a:ext cx="654346"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0%</a:t>
            </a:r>
          </a:p>
        </p:txBody>
      </p:sp>
      <p:sp>
        <p:nvSpPr>
          <p:cNvPr id="3" name="TextBox 2">
            <a:extLst>
              <a:ext uri="{FF2B5EF4-FFF2-40B4-BE49-F238E27FC236}">
                <a16:creationId xmlns:a16="http://schemas.microsoft.com/office/drawing/2014/main" id="{7B9212CD-A8E9-8141-B833-D045619904C3}"/>
              </a:ext>
            </a:extLst>
          </p:cNvPr>
          <p:cNvSpPr txBox="1"/>
          <p:nvPr/>
        </p:nvSpPr>
        <p:spPr>
          <a:xfrm>
            <a:off x="1766715" y="3236504"/>
            <a:ext cx="822661"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18%</a:t>
            </a:r>
          </a:p>
        </p:txBody>
      </p:sp>
      <p:sp>
        <p:nvSpPr>
          <p:cNvPr id="7" name="TextBox 6">
            <a:extLst>
              <a:ext uri="{FF2B5EF4-FFF2-40B4-BE49-F238E27FC236}">
                <a16:creationId xmlns:a16="http://schemas.microsoft.com/office/drawing/2014/main" id="{40CCEDEC-473C-7C41-9B3B-901180A7F48C}"/>
              </a:ext>
            </a:extLst>
          </p:cNvPr>
          <p:cNvSpPr txBox="1"/>
          <p:nvPr/>
        </p:nvSpPr>
        <p:spPr>
          <a:xfrm>
            <a:off x="2513969" y="4114510"/>
            <a:ext cx="654346"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0%</a:t>
            </a:r>
          </a:p>
        </p:txBody>
      </p:sp>
      <p:sp>
        <p:nvSpPr>
          <p:cNvPr id="8" name="TextBox 7">
            <a:extLst>
              <a:ext uri="{FF2B5EF4-FFF2-40B4-BE49-F238E27FC236}">
                <a16:creationId xmlns:a16="http://schemas.microsoft.com/office/drawing/2014/main" id="{91BE0A27-AD34-3344-99AD-6F72BFC3723D}"/>
              </a:ext>
            </a:extLst>
          </p:cNvPr>
          <p:cNvSpPr txBox="1"/>
          <p:nvPr/>
        </p:nvSpPr>
        <p:spPr>
          <a:xfrm>
            <a:off x="4038965" y="2344037"/>
            <a:ext cx="822661"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43%</a:t>
            </a:r>
          </a:p>
        </p:txBody>
      </p:sp>
      <p:sp>
        <p:nvSpPr>
          <p:cNvPr id="19" name="TextBox 18">
            <a:extLst>
              <a:ext uri="{FF2B5EF4-FFF2-40B4-BE49-F238E27FC236}">
                <a16:creationId xmlns:a16="http://schemas.microsoft.com/office/drawing/2014/main" id="{7F9A8AC8-CE1F-A343-A682-F7FD975DE364}"/>
              </a:ext>
            </a:extLst>
          </p:cNvPr>
          <p:cNvSpPr txBox="1"/>
          <p:nvPr/>
        </p:nvSpPr>
        <p:spPr>
          <a:xfrm>
            <a:off x="4586442" y="4063667"/>
            <a:ext cx="1083951"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0.07%</a:t>
            </a:r>
          </a:p>
        </p:txBody>
      </p:sp>
      <p:sp>
        <p:nvSpPr>
          <p:cNvPr id="20" name="TextBox 19">
            <a:extLst>
              <a:ext uri="{FF2B5EF4-FFF2-40B4-BE49-F238E27FC236}">
                <a16:creationId xmlns:a16="http://schemas.microsoft.com/office/drawing/2014/main" id="{E0F1BAC8-C4DC-2B45-8673-F91686A0682B}"/>
              </a:ext>
            </a:extLst>
          </p:cNvPr>
          <p:cNvSpPr txBox="1"/>
          <p:nvPr/>
        </p:nvSpPr>
        <p:spPr>
          <a:xfrm>
            <a:off x="6364728" y="2765512"/>
            <a:ext cx="822661"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33%</a:t>
            </a:r>
          </a:p>
        </p:txBody>
      </p:sp>
      <p:sp>
        <p:nvSpPr>
          <p:cNvPr id="37" name="TextBox 36">
            <a:extLst>
              <a:ext uri="{FF2B5EF4-FFF2-40B4-BE49-F238E27FC236}">
                <a16:creationId xmlns:a16="http://schemas.microsoft.com/office/drawing/2014/main" id="{5865B076-2FD7-CD41-8819-27F342D9CA53}"/>
              </a:ext>
            </a:extLst>
          </p:cNvPr>
          <p:cNvSpPr txBox="1"/>
          <p:nvPr/>
        </p:nvSpPr>
        <p:spPr>
          <a:xfrm>
            <a:off x="6964580" y="3668631"/>
            <a:ext cx="654346" cy="461665"/>
          </a:xfrm>
          <a:prstGeom prst="rect">
            <a:avLst/>
          </a:prstGeom>
          <a:noFill/>
        </p:spPr>
        <p:txBody>
          <a:bodyPr wrap="non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9%</a:t>
            </a:r>
          </a:p>
        </p:txBody>
      </p:sp>
    </p:spTree>
    <p:extLst>
      <p:ext uri="{BB962C8B-B14F-4D97-AF65-F5344CB8AC3E}">
        <p14:creationId xmlns:p14="http://schemas.microsoft.com/office/powerpoint/2010/main" val="2462019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a16="http://schemas.microsoft.com/office/drawing/2014/main" id="{960B2CCA-73D2-824E-A80F-AD710181C279}"/>
              </a:ext>
            </a:extLst>
          </p:cNvPr>
          <p:cNvSpPr txBox="1">
            <a:spLocks/>
          </p:cNvSpPr>
          <p:nvPr/>
        </p:nvSpPr>
        <p:spPr>
          <a:xfrm>
            <a:off x="0" y="0"/>
            <a:ext cx="6158750" cy="913236"/>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Hardware Cost Analysis</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sp>
        <p:nvSpPr>
          <p:cNvPr id="3" name="Footer Placeholder 2">
            <a:extLst>
              <a:ext uri="{FF2B5EF4-FFF2-40B4-BE49-F238E27FC236}">
                <a16:creationId xmlns:a16="http://schemas.microsoft.com/office/drawing/2014/main" id="{8B6198F6-B989-5845-9269-2293651BBB0F}"/>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A7BA02EE-4D5A-8D46-9204-13EB65BAC037}"/>
              </a:ext>
            </a:extLst>
          </p:cNvPr>
          <p:cNvSpPr>
            <a:spLocks noGrp="1"/>
          </p:cNvSpPr>
          <p:nvPr>
            <p:ph type="sldNum" sz="quarter" idx="12"/>
          </p:nvPr>
        </p:nvSpPr>
        <p:spPr/>
        <p:txBody>
          <a:bodyPr/>
          <a:lstStyle/>
          <a:p>
            <a:fld id="{BEF5F9A7-FFD9-4159-A58F-AE73538ED447}" type="slidenum">
              <a:rPr lang="en-US" smtClean="0"/>
              <a:t>23</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91EF8B4-3856-3F41-AF21-CF6310718992}"/>
                  </a:ext>
                </a:extLst>
              </p:cNvPr>
              <p:cNvGraphicFramePr>
                <a:graphicFrameLocks noGrp="1"/>
              </p:cNvGraphicFramePr>
              <p:nvPr>
                <p:extLst/>
              </p:nvPr>
            </p:nvGraphicFramePr>
            <p:xfrm>
              <a:off x="80682" y="1777597"/>
              <a:ext cx="12030635" cy="2082292"/>
            </p:xfrm>
            <a:graphic>
              <a:graphicData uri="http://schemas.openxmlformats.org/drawingml/2006/table">
                <a:tbl>
                  <a:tblPr firstRow="1" bandRow="1">
                    <a:tableStyleId>{F5AB1C69-6EDB-4FF4-983F-18BD219EF322}</a:tableStyleId>
                  </a:tblPr>
                  <a:tblGrid>
                    <a:gridCol w="5194841">
                      <a:extLst>
                        <a:ext uri="{9D8B030D-6E8A-4147-A177-3AD203B41FA5}">
                          <a16:colId xmlns:a16="http://schemas.microsoft.com/office/drawing/2014/main" val="3360272724"/>
                        </a:ext>
                      </a:extLst>
                    </a:gridCol>
                    <a:gridCol w="2825582">
                      <a:extLst>
                        <a:ext uri="{9D8B030D-6E8A-4147-A177-3AD203B41FA5}">
                          <a16:colId xmlns:a16="http://schemas.microsoft.com/office/drawing/2014/main" val="1612856668"/>
                        </a:ext>
                      </a:extLst>
                    </a:gridCol>
                    <a:gridCol w="4010212">
                      <a:extLst>
                        <a:ext uri="{9D8B030D-6E8A-4147-A177-3AD203B41FA5}">
                          <a16:colId xmlns:a16="http://schemas.microsoft.com/office/drawing/2014/main" val="4049137107"/>
                        </a:ext>
                      </a:extLst>
                    </a:gridCol>
                  </a:tblGrid>
                  <a:tr h="370840">
                    <a:tc>
                      <a:txBody>
                        <a:bodyPr/>
                        <a:lstStyle/>
                        <a:p>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2800" dirty="0">
                              <a:latin typeface="Tahoma" panose="020B0604030504040204" pitchFamily="34" charset="0"/>
                              <a:ea typeface="Tahoma" panose="020B0604030504040204" pitchFamily="34" charset="0"/>
                              <a:cs typeface="Tahoma" panose="020B0604030504040204" pitchFamily="34" charset="0"/>
                            </a:rPr>
                            <a:t>Area (</a:t>
                          </a:r>
                          <a14:m>
                            <m:oMath xmlns:m="http://schemas.openxmlformats.org/officeDocument/2006/math">
                              <m:sSup>
                                <m:sSupPr>
                                  <m:ctrlPr>
                                    <a:rPr lang="en-US" sz="2800" i="1" smtClean="0">
                                      <a:latin typeface="Cambria Math" panose="02040503050406030204" pitchFamily="18" charset="0"/>
                                    </a:rPr>
                                  </m:ctrlPr>
                                </m:sSupPr>
                                <m:e>
                                  <m:r>
                                    <a:rPr lang="en-US" sz="2800" b="1" i="1" smtClean="0">
                                      <a:latin typeface="Cambria Math" panose="02040503050406030204" pitchFamily="18" charset="0"/>
                                    </a:rPr>
                                    <m:t>𝝁</m:t>
                                  </m:r>
                                  <m:r>
                                    <a:rPr lang="en-US" sz="2800" b="1" i="1" smtClean="0">
                                      <a:latin typeface="Cambria Math" panose="02040503050406030204" pitchFamily="18" charset="0"/>
                                    </a:rPr>
                                    <m:t>𝒎</m:t>
                                  </m:r>
                                </m:e>
                                <m:sup>
                                  <m:r>
                                    <a:rPr lang="en-US" sz="2800" b="1" i="1" smtClean="0">
                                      <a:latin typeface="Cambria Math" panose="02040503050406030204" pitchFamily="18" charset="0"/>
                                    </a:rPr>
                                    <m:t>𝟐</m:t>
                                  </m:r>
                                </m:sup>
                              </m:sSup>
                            </m:oMath>
                          </a14:m>
                          <a:r>
                            <a:rPr lang="en-US" sz="2800" dirty="0">
                              <a:latin typeface="Tahoma" panose="020B0604030504040204" pitchFamily="34" charset="0"/>
                              <a:ea typeface="Tahoma" panose="020B0604030504040204" pitchFamily="34" charset="0"/>
                              <a:cs typeface="Tahoma" panose="020B0604030504040204" pitchFamily="34" charset="0"/>
                            </a:rPr>
                            <a:t>)</a:t>
                          </a:r>
                        </a:p>
                      </a:txBody>
                      <a:tcPr/>
                    </a:tc>
                    <a:tc>
                      <a:txBody>
                        <a:bodyPr/>
                        <a:lstStyle/>
                        <a:p>
                          <a:r>
                            <a:rPr lang="en-US" sz="2800" dirty="0">
                              <a:latin typeface="Tahoma" panose="020B0604030504040204" pitchFamily="34" charset="0"/>
                              <a:ea typeface="Tahoma" panose="020B0604030504040204" pitchFamily="34" charset="0"/>
                              <a:cs typeface="Tahoma" panose="020B0604030504040204" pitchFamily="34" charset="0"/>
                            </a:rPr>
                            <a:t>Dynamic access (</a:t>
                          </a:r>
                          <a14:m>
                            <m:oMath xmlns:m="http://schemas.openxmlformats.org/officeDocument/2006/math">
                              <m:r>
                                <a:rPr lang="en-US" sz="2800" b="1" i="1" smtClean="0">
                                  <a:latin typeface="Cambria Math" panose="02040503050406030204" pitchFamily="18" charset="0"/>
                                </a:rPr>
                                <m:t>𝒑𝑱</m:t>
                              </m:r>
                            </m:oMath>
                          </a14:m>
                          <a:r>
                            <a:rPr lang="en-US" sz="2800" dirty="0">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val="1284788633"/>
                      </a:ext>
                    </a:extLst>
                  </a:tr>
                  <a:tr h="370840">
                    <a:tc>
                      <a:txBody>
                        <a:bodyPr/>
                        <a:lstStyle/>
                        <a:p>
                          <a:r>
                            <a:rPr lang="en-US" sz="2800" dirty="0">
                              <a:latin typeface="Tahoma" panose="020B0604030504040204" pitchFamily="34" charset="0"/>
                              <a:ea typeface="Tahoma" panose="020B0604030504040204" pitchFamily="34" charset="0"/>
                              <a:cs typeface="Tahoma" panose="020B0604030504040204" pitchFamily="34" charset="0"/>
                            </a:rPr>
                            <a:t>Turnpike</a:t>
                          </a:r>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61.085</a:t>
                          </a:r>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0.04197</a:t>
                          </a:r>
                        </a:p>
                      </a:txBody>
                      <a:tcPr/>
                    </a:tc>
                    <a:extLst>
                      <a:ext uri="{0D108BD9-81ED-4DB2-BD59-A6C34878D82A}">
                        <a16:rowId xmlns:a16="http://schemas.microsoft.com/office/drawing/2014/main" val="1087853246"/>
                      </a:ext>
                    </a:extLst>
                  </a:tr>
                  <a:tr h="370840">
                    <a:tc>
                      <a:txBody>
                        <a:bodyPr/>
                        <a:lstStyle/>
                        <a:p>
                          <a:r>
                            <a:rPr lang="en-US" sz="2800" dirty="0">
                              <a:latin typeface="Tahoma" panose="020B0604030504040204" pitchFamily="34" charset="0"/>
                              <a:ea typeface="Tahoma" panose="020B0604030504040204" pitchFamily="34" charset="0"/>
                              <a:cs typeface="Tahoma" panose="020B0604030504040204" pitchFamily="34" charset="0"/>
                            </a:rPr>
                            <a:t>Turnstile with 40-entry SB</a:t>
                          </a:r>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3120.5</a:t>
                          </a:r>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2.11525</a:t>
                          </a:r>
                        </a:p>
                      </a:txBody>
                      <a:tcPr/>
                    </a:tc>
                    <a:extLst>
                      <a:ext uri="{0D108BD9-81ED-4DB2-BD59-A6C34878D82A}">
                        <a16:rowId xmlns:a16="http://schemas.microsoft.com/office/drawing/2014/main" val="1424999103"/>
                      </a:ext>
                    </a:extLst>
                  </a:tr>
                  <a:tr h="370840">
                    <a:tc>
                      <a:txBody>
                        <a:bodyPr/>
                        <a:lstStyle/>
                        <a:p>
                          <a:r>
                            <a:rPr lang="en-US" sz="2800" dirty="0">
                              <a:latin typeface="Tahoma" panose="020B0604030504040204" pitchFamily="34" charset="0"/>
                              <a:ea typeface="Tahoma" panose="020B0604030504040204" pitchFamily="34" charset="0"/>
                              <a:cs typeface="Tahoma" panose="020B0604030504040204" pitchFamily="34" charset="0"/>
                            </a:rPr>
                            <a:t>Turnpike / 40-entry SB Turnstile</a:t>
                          </a:r>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1.9%</a:t>
                          </a:r>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2.0%</a:t>
                          </a:r>
                        </a:p>
                      </a:txBody>
                      <a:tcPr/>
                    </a:tc>
                    <a:extLst>
                      <a:ext uri="{0D108BD9-81ED-4DB2-BD59-A6C34878D82A}">
                        <a16:rowId xmlns:a16="http://schemas.microsoft.com/office/drawing/2014/main" val="2298339524"/>
                      </a:ext>
                    </a:extLst>
                  </a:tr>
                </a:tbl>
              </a:graphicData>
            </a:graphic>
          </p:graphicFrame>
        </mc:Choice>
        <mc:Fallback xmlns="">
          <p:graphicFrame>
            <p:nvGraphicFramePr>
              <p:cNvPr id="5" name="Table 4">
                <a:extLst>
                  <a:ext uri="{FF2B5EF4-FFF2-40B4-BE49-F238E27FC236}">
                    <a16:creationId xmlns:a16="http://schemas.microsoft.com/office/drawing/2014/main" id="{491EF8B4-3856-3F41-AF21-CF6310718992}"/>
                  </a:ext>
                </a:extLst>
              </p:cNvPr>
              <p:cNvGraphicFramePr>
                <a:graphicFrameLocks noGrp="1"/>
              </p:cNvGraphicFramePr>
              <p:nvPr>
                <p:extLst>
                  <p:ext uri="{D42A27DB-BD31-4B8C-83A1-F6EECF244321}">
                    <p14:modId xmlns:p14="http://schemas.microsoft.com/office/powerpoint/2010/main" val="1839948532"/>
                  </p:ext>
                </p:extLst>
              </p:nvPr>
            </p:nvGraphicFramePr>
            <p:xfrm>
              <a:off x="80682" y="1777597"/>
              <a:ext cx="12030635" cy="2082292"/>
            </p:xfrm>
            <a:graphic>
              <a:graphicData uri="http://schemas.openxmlformats.org/drawingml/2006/table">
                <a:tbl>
                  <a:tblPr firstRow="1" bandRow="1">
                    <a:tableStyleId>{F5AB1C69-6EDB-4FF4-983F-18BD219EF322}</a:tableStyleId>
                  </a:tblPr>
                  <a:tblGrid>
                    <a:gridCol w="5194841">
                      <a:extLst>
                        <a:ext uri="{9D8B030D-6E8A-4147-A177-3AD203B41FA5}">
                          <a16:colId xmlns:a16="http://schemas.microsoft.com/office/drawing/2014/main" val="3360272724"/>
                        </a:ext>
                      </a:extLst>
                    </a:gridCol>
                    <a:gridCol w="2825582">
                      <a:extLst>
                        <a:ext uri="{9D8B030D-6E8A-4147-A177-3AD203B41FA5}">
                          <a16:colId xmlns:a16="http://schemas.microsoft.com/office/drawing/2014/main" val="1612856668"/>
                        </a:ext>
                      </a:extLst>
                    </a:gridCol>
                    <a:gridCol w="4010212">
                      <a:extLst>
                        <a:ext uri="{9D8B030D-6E8A-4147-A177-3AD203B41FA5}">
                          <a16:colId xmlns:a16="http://schemas.microsoft.com/office/drawing/2014/main" val="4049137107"/>
                        </a:ext>
                      </a:extLst>
                    </a:gridCol>
                  </a:tblGrid>
                  <a:tr h="527812">
                    <a:tc>
                      <a:txBody>
                        <a:bodyPr/>
                        <a:lstStyle/>
                        <a:p>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a:p>
                      </a:txBody>
                      <a:tcPr>
                        <a:blipFill>
                          <a:blip r:embed="rId3"/>
                          <a:stretch>
                            <a:fillRect l="-183857" t="-14286" r="-142152" b="-323810"/>
                          </a:stretch>
                        </a:blipFill>
                      </a:tcPr>
                    </a:tc>
                    <a:tc>
                      <a:txBody>
                        <a:bodyPr/>
                        <a:lstStyle/>
                        <a:p>
                          <a:endParaRPr lang="en-US"/>
                        </a:p>
                      </a:txBody>
                      <a:tcPr>
                        <a:blipFill>
                          <a:blip r:embed="rId3"/>
                          <a:stretch>
                            <a:fillRect l="-200316" t="-14286" r="-316" b="-323810"/>
                          </a:stretch>
                        </a:blipFill>
                      </a:tcPr>
                    </a:tc>
                    <a:extLst>
                      <a:ext uri="{0D108BD9-81ED-4DB2-BD59-A6C34878D82A}">
                        <a16:rowId xmlns:a16="http://schemas.microsoft.com/office/drawing/2014/main" val="1284788633"/>
                      </a:ext>
                    </a:extLst>
                  </a:tr>
                  <a:tr h="518160">
                    <a:tc>
                      <a:txBody>
                        <a:bodyPr/>
                        <a:lstStyle/>
                        <a:p>
                          <a:r>
                            <a:rPr lang="en-US" sz="2800" dirty="0">
                              <a:latin typeface="Tahoma" panose="020B0604030504040204" pitchFamily="34" charset="0"/>
                              <a:ea typeface="Tahoma" panose="020B0604030504040204" pitchFamily="34" charset="0"/>
                              <a:cs typeface="Tahoma" panose="020B0604030504040204" pitchFamily="34" charset="0"/>
                            </a:rPr>
                            <a:t>Turnpike</a:t>
                          </a:r>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61.085</a:t>
                          </a:r>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0.04197</a:t>
                          </a:r>
                        </a:p>
                      </a:txBody>
                      <a:tcPr/>
                    </a:tc>
                    <a:extLst>
                      <a:ext uri="{0D108BD9-81ED-4DB2-BD59-A6C34878D82A}">
                        <a16:rowId xmlns:a16="http://schemas.microsoft.com/office/drawing/2014/main" val="1087853246"/>
                      </a:ext>
                    </a:extLst>
                  </a:tr>
                  <a:tr h="518160">
                    <a:tc>
                      <a:txBody>
                        <a:bodyPr/>
                        <a:lstStyle/>
                        <a:p>
                          <a:r>
                            <a:rPr lang="en-US" sz="2800" dirty="0">
                              <a:latin typeface="Tahoma" panose="020B0604030504040204" pitchFamily="34" charset="0"/>
                              <a:ea typeface="Tahoma" panose="020B0604030504040204" pitchFamily="34" charset="0"/>
                              <a:cs typeface="Tahoma" panose="020B0604030504040204" pitchFamily="34" charset="0"/>
                            </a:rPr>
                            <a:t>Turnstile with 40-entry SB</a:t>
                          </a:r>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3120.5</a:t>
                          </a:r>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2.11525</a:t>
                          </a:r>
                        </a:p>
                      </a:txBody>
                      <a:tcPr/>
                    </a:tc>
                    <a:extLst>
                      <a:ext uri="{0D108BD9-81ED-4DB2-BD59-A6C34878D82A}">
                        <a16:rowId xmlns:a16="http://schemas.microsoft.com/office/drawing/2014/main" val="1424999103"/>
                      </a:ext>
                    </a:extLst>
                  </a:tr>
                  <a:tr h="518160">
                    <a:tc>
                      <a:txBody>
                        <a:bodyPr/>
                        <a:lstStyle/>
                        <a:p>
                          <a:r>
                            <a:rPr lang="en-US" sz="2800" dirty="0">
                              <a:latin typeface="Tahoma" panose="020B0604030504040204" pitchFamily="34" charset="0"/>
                              <a:ea typeface="Tahoma" panose="020B0604030504040204" pitchFamily="34" charset="0"/>
                              <a:cs typeface="Tahoma" panose="020B0604030504040204" pitchFamily="34" charset="0"/>
                            </a:rPr>
                            <a:t>Turnpike / 40-entry SB Turnstile</a:t>
                          </a:r>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1.9%</a:t>
                          </a:r>
                        </a:p>
                      </a:txBody>
                      <a:tcPr/>
                    </a:tc>
                    <a:tc>
                      <a:txBody>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2.0%</a:t>
                          </a:r>
                        </a:p>
                      </a:txBody>
                      <a:tcPr/>
                    </a:tc>
                    <a:extLst>
                      <a:ext uri="{0D108BD9-81ED-4DB2-BD59-A6C34878D82A}">
                        <a16:rowId xmlns:a16="http://schemas.microsoft.com/office/drawing/2014/main" val="2298339524"/>
                      </a:ext>
                    </a:extLst>
                  </a:tr>
                </a:tbl>
              </a:graphicData>
            </a:graphic>
          </p:graphicFrame>
        </mc:Fallback>
      </mc:AlternateContent>
    </p:spTree>
    <p:extLst>
      <p:ext uri="{BB962C8B-B14F-4D97-AF65-F5344CB8AC3E}">
        <p14:creationId xmlns:p14="http://schemas.microsoft.com/office/powerpoint/2010/main" val="12649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ED388-8030-B840-BD0F-9182D7ED7A3F}"/>
              </a:ext>
            </a:extLst>
          </p:cNvPr>
          <p:cNvSpPr>
            <a:spLocks noGrp="1"/>
          </p:cNvSpPr>
          <p:nvPr>
            <p:ph sz="half" idx="1"/>
          </p:nvPr>
        </p:nvSpPr>
        <p:spPr>
          <a:xfrm>
            <a:off x="265848" y="874995"/>
            <a:ext cx="11401224" cy="5108010"/>
          </a:xfrm>
        </p:spPr>
        <p:txBody>
          <a:bodyPr>
            <a:noAutofit/>
          </a:bodyPr>
          <a:lstStyle/>
          <a:p>
            <a:r>
              <a:rPr lang="en-US" sz="3600" dirty="0"/>
              <a:t>Turnpike is the first </a:t>
            </a:r>
            <a:r>
              <a:rPr lang="en-US" sz="3600" dirty="0">
                <a:solidFill>
                  <a:srgbClr val="FFC000"/>
                </a:solidFill>
              </a:rPr>
              <a:t>low HW/run-time cost</a:t>
            </a:r>
            <a:r>
              <a:rPr lang="en-US" sz="3600" dirty="0"/>
              <a:t> solution to making acoustic-sensor-based soft error resilience work for </a:t>
            </a:r>
            <a:r>
              <a:rPr lang="en-US" sz="3600" dirty="0">
                <a:solidFill>
                  <a:srgbClr val="FFC000"/>
                </a:solidFill>
              </a:rPr>
              <a:t>in-order</a:t>
            </a:r>
            <a:r>
              <a:rPr lang="en-US" sz="3600" dirty="0"/>
              <a:t> cores.</a:t>
            </a:r>
          </a:p>
          <a:p>
            <a:pPr marL="0" indent="0">
              <a:buNone/>
            </a:pPr>
            <a:endParaRPr lang="en-US" sz="3600" dirty="0"/>
          </a:p>
          <a:p>
            <a:r>
              <a:rPr lang="en-US" sz="3600" dirty="0"/>
              <a:t>Turnpike’s compiler optimizations generate </a:t>
            </a:r>
            <a:r>
              <a:rPr lang="en-US" sz="3600" dirty="0">
                <a:solidFill>
                  <a:srgbClr val="FFC000"/>
                </a:solidFill>
              </a:rPr>
              <a:t>less stores</a:t>
            </a:r>
            <a:r>
              <a:rPr lang="en-US" sz="3600" dirty="0"/>
              <a:t>.</a:t>
            </a:r>
          </a:p>
          <a:p>
            <a:pPr marL="0" indent="0">
              <a:buNone/>
            </a:pPr>
            <a:endParaRPr lang="en-US" sz="3600" dirty="0"/>
          </a:p>
          <a:p>
            <a:r>
              <a:rPr lang="en-US" sz="3600" dirty="0"/>
              <a:t>Turnpike’s</a:t>
            </a:r>
            <a:r>
              <a:rPr lang="en-US" sz="3600" dirty="0">
                <a:solidFill>
                  <a:srgbClr val="FFC000"/>
                </a:solidFill>
              </a:rPr>
              <a:t> novel</a:t>
            </a:r>
            <a:r>
              <a:rPr lang="en-US" sz="3600" dirty="0"/>
              <a:t> hardware schemes can </a:t>
            </a:r>
            <a:r>
              <a:rPr lang="en-US" sz="3600" dirty="0">
                <a:solidFill>
                  <a:srgbClr val="FFC000"/>
                </a:solidFill>
              </a:rPr>
              <a:t>bypass</a:t>
            </a:r>
            <a:r>
              <a:rPr lang="en-US" sz="3600" dirty="0"/>
              <a:t> store verification, which lowers SB pressure without compromising resilience guarantee.</a:t>
            </a:r>
          </a:p>
        </p:txBody>
      </p:sp>
      <p:sp>
        <p:nvSpPr>
          <p:cNvPr id="5" name="Footer Placeholder 4">
            <a:extLst>
              <a:ext uri="{FF2B5EF4-FFF2-40B4-BE49-F238E27FC236}">
                <a16:creationId xmlns:a16="http://schemas.microsoft.com/office/drawing/2014/main" id="{C8FA10EC-25B0-2549-BF91-F704DFAFB978}"/>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C39FB08F-CBAC-8740-AA1A-D41003CB181A}"/>
              </a:ext>
            </a:extLst>
          </p:cNvPr>
          <p:cNvSpPr>
            <a:spLocks noGrp="1"/>
          </p:cNvSpPr>
          <p:nvPr>
            <p:ph type="sldNum" sz="quarter" idx="12"/>
          </p:nvPr>
        </p:nvSpPr>
        <p:spPr/>
        <p:txBody>
          <a:bodyPr/>
          <a:lstStyle/>
          <a:p>
            <a:fld id="{BEF5F9A7-FFD9-4159-A58F-AE73538ED447}" type="slidenum">
              <a:rPr lang="en-US" smtClean="0"/>
              <a:pPr/>
              <a:t>24</a:t>
            </a:fld>
            <a:endParaRPr lang="en-US"/>
          </a:p>
        </p:txBody>
      </p:sp>
      <p:sp>
        <p:nvSpPr>
          <p:cNvPr id="7" name="标题 1">
            <a:extLst>
              <a:ext uri="{FF2B5EF4-FFF2-40B4-BE49-F238E27FC236}">
                <a16:creationId xmlns:a16="http://schemas.microsoft.com/office/drawing/2014/main" id="{CB622C48-31AE-4043-8519-9817B5F5762C}"/>
              </a:ext>
            </a:extLst>
          </p:cNvPr>
          <p:cNvSpPr txBox="1">
            <a:spLocks/>
          </p:cNvSpPr>
          <p:nvPr/>
        </p:nvSpPr>
        <p:spPr>
          <a:xfrm>
            <a:off x="0" y="0"/>
            <a:ext cx="2848024" cy="714259"/>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Conclusion</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spTree>
    <p:extLst>
      <p:ext uri="{BB962C8B-B14F-4D97-AF65-F5344CB8AC3E}">
        <p14:creationId xmlns:p14="http://schemas.microsoft.com/office/powerpoint/2010/main" val="3072904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6198F6-B989-5845-9269-2293651BBB0F}"/>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A7BA02EE-4D5A-8D46-9204-13EB65BAC037}"/>
              </a:ext>
            </a:extLst>
          </p:cNvPr>
          <p:cNvSpPr>
            <a:spLocks noGrp="1"/>
          </p:cNvSpPr>
          <p:nvPr>
            <p:ph type="sldNum" sz="quarter" idx="12"/>
          </p:nvPr>
        </p:nvSpPr>
        <p:spPr/>
        <p:txBody>
          <a:bodyPr/>
          <a:lstStyle/>
          <a:p>
            <a:fld id="{BEF5F9A7-FFD9-4159-A58F-AE73538ED447}" type="slidenum">
              <a:rPr lang="en-US" smtClean="0"/>
              <a:t>25</a:t>
            </a:fld>
            <a:endParaRPr lang="en-US"/>
          </a:p>
        </p:txBody>
      </p:sp>
      <p:sp>
        <p:nvSpPr>
          <p:cNvPr id="2" name="TextBox 1">
            <a:extLst>
              <a:ext uri="{FF2B5EF4-FFF2-40B4-BE49-F238E27FC236}">
                <a16:creationId xmlns:a16="http://schemas.microsoft.com/office/drawing/2014/main" id="{3662DE9E-B272-1947-A6D8-CFC8BAD00E25}"/>
              </a:ext>
            </a:extLst>
          </p:cNvPr>
          <p:cNvSpPr txBox="1"/>
          <p:nvPr/>
        </p:nvSpPr>
        <p:spPr>
          <a:xfrm>
            <a:off x="3283371" y="1982450"/>
            <a:ext cx="5625258" cy="1446550"/>
          </a:xfrm>
          <a:prstGeom prst="rect">
            <a:avLst/>
          </a:prstGeom>
          <a:noFill/>
        </p:spPr>
        <p:txBody>
          <a:bodyPr wrap="none" rtlCol="0">
            <a:spAutoFit/>
          </a:bodyPr>
          <a:lstStyle/>
          <a:p>
            <a:pPr algn="ctr"/>
            <a:r>
              <a:rPr lang="en-US" sz="8800" dirty="0">
                <a:solidFill>
                  <a:srgbClr val="FFC000"/>
                </a:solidFill>
                <a:latin typeface="Tahoma" panose="020B0604030504040204" pitchFamily="34" charset="0"/>
                <a:ea typeface="Tahoma" panose="020B0604030504040204" pitchFamily="34" charset="0"/>
                <a:cs typeface="Tahoma" panose="020B0604030504040204" pitchFamily="34" charset="0"/>
              </a:rPr>
              <a:t>Questions?</a:t>
            </a:r>
            <a:endParaRPr lang="en-US" sz="54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9014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A1AEFC-FB7F-8347-B79E-F75093461BA7}"/>
              </a:ext>
            </a:extLst>
          </p:cNvPr>
          <p:cNvSpPr>
            <a:spLocks noGrp="1"/>
          </p:cNvSpPr>
          <p:nvPr>
            <p:ph type="ftr" sz="quarter" idx="11"/>
          </p:nvPr>
        </p:nvSpPr>
        <p:spPr/>
        <p:txBody>
          <a:bodyPr/>
          <a:lstStyle/>
          <a:p>
            <a:r>
              <a:rPr lang="en-US"/>
              <a:t>54th IEEE/ACM International Symposium on Microarchitecture</a:t>
            </a:r>
          </a:p>
        </p:txBody>
      </p:sp>
      <p:sp>
        <p:nvSpPr>
          <p:cNvPr id="4" name="Slide Number Placeholder 3">
            <a:extLst>
              <a:ext uri="{FF2B5EF4-FFF2-40B4-BE49-F238E27FC236}">
                <a16:creationId xmlns:a16="http://schemas.microsoft.com/office/drawing/2014/main" id="{28C11543-15F2-194A-9DFB-21EBC39DA41C}"/>
              </a:ext>
            </a:extLst>
          </p:cNvPr>
          <p:cNvSpPr>
            <a:spLocks noGrp="1"/>
          </p:cNvSpPr>
          <p:nvPr>
            <p:ph type="sldNum" sz="quarter" idx="12"/>
          </p:nvPr>
        </p:nvSpPr>
        <p:spPr/>
        <p:txBody>
          <a:bodyPr/>
          <a:lstStyle/>
          <a:p>
            <a:fld id="{BEF5F9A7-FFD9-4159-A58F-AE73538ED447}" type="slidenum">
              <a:rPr lang="en-US" smtClean="0"/>
              <a:t>26</a:t>
            </a:fld>
            <a:endParaRPr lang="en-US"/>
          </a:p>
        </p:txBody>
      </p:sp>
      <p:sp>
        <p:nvSpPr>
          <p:cNvPr id="2" name="Rectangle 1">
            <a:extLst>
              <a:ext uri="{FF2B5EF4-FFF2-40B4-BE49-F238E27FC236}">
                <a16:creationId xmlns:a16="http://schemas.microsoft.com/office/drawing/2014/main" id="{573F4AC8-2D3A-5A4D-A633-F3B329AE373D}"/>
              </a:ext>
            </a:extLst>
          </p:cNvPr>
          <p:cNvSpPr/>
          <p:nvPr/>
        </p:nvSpPr>
        <p:spPr>
          <a:xfrm>
            <a:off x="1172552" y="3264877"/>
            <a:ext cx="10510025" cy="1754326"/>
          </a:xfrm>
          <a:prstGeom prst="rect">
            <a:avLst/>
          </a:prstGeom>
        </p:spPr>
        <p:txBody>
          <a:bodyPr wrap="square">
            <a:spAutoFit/>
          </a:bodyPr>
          <a:lstStyle/>
          <a:p>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This presentation and recording belong to the authors. No distribution is allowed without the authors' permission.</a:t>
            </a:r>
            <a:endParaRPr lang="en-US" sz="3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id="{D2E6E786-4C62-B943-B327-EF5069CA3B40}"/>
              </a:ext>
            </a:extLst>
          </p:cNvPr>
          <p:cNvSpPr/>
          <p:nvPr/>
        </p:nvSpPr>
        <p:spPr>
          <a:xfrm>
            <a:off x="592931" y="1119578"/>
            <a:ext cx="10510025" cy="1138773"/>
          </a:xfrm>
          <a:prstGeom prst="rect">
            <a:avLst/>
          </a:prstGeom>
        </p:spPr>
        <p:txBody>
          <a:bodyPr wrap="square">
            <a:spAutoFit/>
          </a:bodyPr>
          <a:lstStyle/>
          <a:p>
            <a:pPr algn="ctr"/>
            <a:r>
              <a:rPr lang="en-US" sz="4000" b="0" i="0" u="none" strike="noStrike" dirty="0">
                <a:solidFill>
                  <a:srgbClr val="FFC000"/>
                </a:solidFill>
                <a:effectLst/>
                <a:latin typeface="Tahoma" panose="020B0604030504040204" pitchFamily="34" charset="0"/>
                <a:ea typeface="Tahoma" panose="020B0604030504040204" pitchFamily="34" charset="0"/>
                <a:cs typeface="Tahoma" panose="020B0604030504040204" pitchFamily="34" charset="0"/>
              </a:rPr>
              <a:t>Jianping Zeng @Purdue University</a:t>
            </a:r>
          </a:p>
          <a:p>
            <a:pPr algn="ct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(zeng207@purdue.edu)</a:t>
            </a:r>
            <a:endParaRPr lang="en-US" sz="2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669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AC901F-8A7C-EE4A-89F0-E4E266DAF9A7}"/>
              </a:ext>
            </a:extLst>
          </p:cNvPr>
          <p:cNvPicPr>
            <a:picLocks noChangeAspect="1"/>
          </p:cNvPicPr>
          <p:nvPr/>
        </p:nvPicPr>
        <p:blipFill>
          <a:blip r:embed="rId3"/>
          <a:stretch>
            <a:fillRect/>
          </a:stretch>
        </p:blipFill>
        <p:spPr>
          <a:xfrm>
            <a:off x="2021840" y="753530"/>
            <a:ext cx="7350760" cy="4878823"/>
          </a:xfrm>
          <a:prstGeom prst="rect">
            <a:avLst/>
          </a:prstGeom>
        </p:spPr>
      </p:pic>
      <p:sp>
        <p:nvSpPr>
          <p:cNvPr id="5" name="Footer Placeholder 4">
            <a:extLst>
              <a:ext uri="{FF2B5EF4-FFF2-40B4-BE49-F238E27FC236}">
                <a16:creationId xmlns:a16="http://schemas.microsoft.com/office/drawing/2014/main" id="{05ADA05E-7D59-A04E-A375-AB7BB8BDB1E1}"/>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2271A720-9D67-494F-9DE2-296753C86CEE}"/>
              </a:ext>
            </a:extLst>
          </p:cNvPr>
          <p:cNvSpPr>
            <a:spLocks noGrp="1"/>
          </p:cNvSpPr>
          <p:nvPr>
            <p:ph type="sldNum" sz="quarter" idx="12"/>
          </p:nvPr>
        </p:nvSpPr>
        <p:spPr/>
        <p:txBody>
          <a:bodyPr/>
          <a:lstStyle/>
          <a:p>
            <a:fld id="{BEF5F9A7-FFD9-4159-A58F-AE73538ED447}" type="slidenum">
              <a:rPr lang="en-US" smtClean="0"/>
              <a:pPr/>
              <a:t>3</a:t>
            </a:fld>
            <a:endParaRPr lang="en-US"/>
          </a:p>
        </p:txBody>
      </p:sp>
      <p:sp>
        <p:nvSpPr>
          <p:cNvPr id="8" name="TextBox 7">
            <a:extLst>
              <a:ext uri="{FF2B5EF4-FFF2-40B4-BE49-F238E27FC236}">
                <a16:creationId xmlns:a16="http://schemas.microsoft.com/office/drawing/2014/main" id="{27363C86-D977-324E-90AE-55DE67522CFC}"/>
              </a:ext>
            </a:extLst>
          </p:cNvPr>
          <p:cNvSpPr txBox="1"/>
          <p:nvPr/>
        </p:nvSpPr>
        <p:spPr>
          <a:xfrm>
            <a:off x="645592" y="5618463"/>
            <a:ext cx="11473654" cy="369332"/>
          </a:xfrm>
          <a:prstGeom prst="rect">
            <a:avLst/>
          </a:prstGeom>
          <a:noFill/>
        </p:spPr>
        <p:txBody>
          <a:bodyPr wrap="none" rtlCol="0">
            <a:spAutoFit/>
          </a:bodyPr>
          <a:lstStyle/>
          <a:p>
            <a:r>
              <a:rPr lang="en-US" dirty="0"/>
              <a:t>Sudden acceleration of a 2005 Camry in a September 2007 accident that killed one woman and seriously injured another</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标题 1">
            <a:extLst>
              <a:ext uri="{FF2B5EF4-FFF2-40B4-BE49-F238E27FC236}">
                <a16:creationId xmlns:a16="http://schemas.microsoft.com/office/drawing/2014/main" id="{22748D49-53A0-0647-BB8D-03592AA0EED9}"/>
              </a:ext>
            </a:extLst>
          </p:cNvPr>
          <p:cNvSpPr txBox="1">
            <a:spLocks/>
          </p:cNvSpPr>
          <p:nvPr/>
        </p:nvSpPr>
        <p:spPr>
          <a:xfrm>
            <a:off x="0" y="0"/>
            <a:ext cx="9680002" cy="735366"/>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Single Bit Flip That Killed</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sp>
        <p:nvSpPr>
          <p:cNvPr id="3" name="Rectangle 2">
            <a:extLst>
              <a:ext uri="{FF2B5EF4-FFF2-40B4-BE49-F238E27FC236}">
                <a16:creationId xmlns:a16="http://schemas.microsoft.com/office/drawing/2014/main" id="{36BA8FBD-3D5F-3C4B-AC02-E2C60E5B44BB}"/>
              </a:ext>
            </a:extLst>
          </p:cNvPr>
          <p:cNvSpPr/>
          <p:nvPr/>
        </p:nvSpPr>
        <p:spPr>
          <a:xfrm>
            <a:off x="2523999" y="5987795"/>
            <a:ext cx="5180307" cy="307777"/>
          </a:xfrm>
          <a:prstGeom prst="rect">
            <a:avLst/>
          </a:prstGeom>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https://</a:t>
            </a:r>
            <a:r>
              <a:rPr lang="en-US" sz="1400" dirty="0" err="1">
                <a:latin typeface="Tahoma" panose="020B0604030504040204" pitchFamily="34" charset="0"/>
                <a:ea typeface="Tahoma" panose="020B0604030504040204" pitchFamily="34" charset="0"/>
                <a:cs typeface="Tahoma" panose="020B0604030504040204" pitchFamily="34" charset="0"/>
              </a:rPr>
              <a:t>www.eetimes.com</a:t>
            </a:r>
            <a:r>
              <a:rPr lang="en-US" sz="1400" dirty="0">
                <a:latin typeface="Tahoma" panose="020B0604030504040204" pitchFamily="34" charset="0"/>
                <a:ea typeface="Tahoma" panose="020B0604030504040204" pitchFamily="34" charset="0"/>
                <a:cs typeface="Tahoma" panose="020B0604030504040204" pitchFamily="34" charset="0"/>
              </a:rPr>
              <a:t>/</a:t>
            </a:r>
            <a:r>
              <a:rPr lang="en-US" sz="1400" dirty="0" err="1">
                <a:latin typeface="Tahoma" panose="020B0604030504040204" pitchFamily="34" charset="0"/>
                <a:ea typeface="Tahoma" panose="020B0604030504040204" pitchFamily="34" charset="0"/>
                <a:cs typeface="Tahoma" panose="020B0604030504040204" pitchFamily="34" charset="0"/>
              </a:rPr>
              <a:t>toyota</a:t>
            </a:r>
            <a:r>
              <a:rPr lang="en-US" sz="1400" dirty="0">
                <a:latin typeface="Tahoma" panose="020B0604030504040204" pitchFamily="34" charset="0"/>
                <a:ea typeface="Tahoma" panose="020B0604030504040204" pitchFamily="34" charset="0"/>
                <a:cs typeface="Tahoma" panose="020B0604030504040204" pitchFamily="34" charset="0"/>
              </a:rPr>
              <a:t>-case-single-bit-flip-that-killed/</a:t>
            </a:r>
            <a:endParaRPr lang="en-US" sz="1400" dirty="0"/>
          </a:p>
        </p:txBody>
      </p:sp>
    </p:spTree>
    <p:extLst>
      <p:ext uri="{BB962C8B-B14F-4D97-AF65-F5344CB8AC3E}">
        <p14:creationId xmlns:p14="http://schemas.microsoft.com/office/powerpoint/2010/main" val="403900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txBox="1">
            <a:spLocks/>
          </p:cNvSpPr>
          <p:nvPr/>
        </p:nvSpPr>
        <p:spPr>
          <a:xfrm>
            <a:off x="0" y="0"/>
            <a:ext cx="7232916" cy="648072"/>
          </a:xfrm>
          <a:prstGeom prst="rect">
            <a:avLst/>
          </a:prstGeom>
        </p:spPr>
        <p:txBody>
          <a:bodyPr vert="horz" lIns="91440" tIns="45720" rIns="91440" bIns="45720" rtlCol="0" anchor="ctr">
            <a:noAutofit/>
          </a:bodyPr>
          <a:lstStyle/>
          <a:p>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Acoustic Sensor Detection</a:t>
            </a:r>
          </a:p>
        </p:txBody>
      </p:sp>
      <p:sp>
        <p:nvSpPr>
          <p:cNvPr id="3" name="TextBox 2"/>
          <p:cNvSpPr txBox="1"/>
          <p:nvPr/>
        </p:nvSpPr>
        <p:spPr>
          <a:xfrm>
            <a:off x="575048" y="688516"/>
            <a:ext cx="8568952" cy="1692771"/>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Acoustic Sensor [ISCA’12, ISCA’14]</a:t>
            </a:r>
          </a:p>
          <a:p>
            <a:pPr marL="914400" lvl="1" indent="-457200">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Low Cost (&lt; 1% area overhead)</a:t>
            </a:r>
          </a:p>
          <a:p>
            <a:pPr marL="914400" lvl="1" indent="-457200">
              <a:buClr>
                <a:schemeClr val="tx1"/>
              </a:buClr>
              <a:buFont typeface="Wingdings" panose="05000000000000000000" pitchFamily="2" charset="2"/>
              <a:buChar char="ü"/>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Bounded Worst-Case Detection Latency (WCDL)</a:t>
            </a:r>
          </a:p>
          <a:p>
            <a:pPr marL="914400" lvl="1" indent="-457200">
              <a:buFont typeface="Wingdings" panose="05000000000000000000" pitchFamily="2" charset="2"/>
              <a:buChar char="ü"/>
            </a:pPr>
            <a:endPar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6016" y="2177563"/>
            <a:ext cx="4071857" cy="3984083"/>
          </a:xfrm>
          <a:prstGeom prst="rect">
            <a:avLst/>
          </a:prstGeom>
        </p:spPr>
      </p:pic>
      <p:sp>
        <p:nvSpPr>
          <p:cNvPr id="8" name="Explosion 1 7"/>
          <p:cNvSpPr/>
          <p:nvPr/>
        </p:nvSpPr>
        <p:spPr>
          <a:xfrm>
            <a:off x="5348300" y="3876348"/>
            <a:ext cx="576064" cy="561638"/>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 name="Oval 4"/>
          <p:cNvSpPr/>
          <p:nvPr/>
        </p:nvSpPr>
        <p:spPr>
          <a:xfrm>
            <a:off x="5143676" y="3672916"/>
            <a:ext cx="1000512" cy="98292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4808240" y="3372292"/>
            <a:ext cx="1656184" cy="158417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4455800" y="3012252"/>
            <a:ext cx="2376264" cy="23042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4095760" y="2652212"/>
            <a:ext cx="3107940" cy="29985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3791744" y="2330007"/>
            <a:ext cx="3760400" cy="3679197"/>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3503712" y="2048765"/>
            <a:ext cx="4320480" cy="4221087"/>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Lightning Bolt 15"/>
          <p:cNvSpPr/>
          <p:nvPr/>
        </p:nvSpPr>
        <p:spPr>
          <a:xfrm>
            <a:off x="4467329" y="2721260"/>
            <a:ext cx="1134711" cy="1417437"/>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6839184" y="2484975"/>
            <a:ext cx="360040" cy="28803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159779" y="2495104"/>
            <a:ext cx="360040" cy="28803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6832064" y="5438957"/>
            <a:ext cx="360040" cy="28803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159779" y="5416839"/>
            <a:ext cx="360040" cy="28803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271705" y="2451379"/>
            <a:ext cx="360040" cy="288032"/>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673275" y="2330007"/>
            <a:ext cx="3053515" cy="584775"/>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Acoustic Sensor</a:t>
            </a:r>
          </a:p>
        </p:txBody>
      </p:sp>
      <p:cxnSp>
        <p:nvCxnSpPr>
          <p:cNvPr id="26" name="Straight Arrow Connector 25"/>
          <p:cNvCxnSpPr/>
          <p:nvPr/>
        </p:nvCxnSpPr>
        <p:spPr>
          <a:xfrm flipV="1">
            <a:off x="5663953" y="2652212"/>
            <a:ext cx="1300415" cy="1486484"/>
          </a:xfrm>
          <a:prstGeom prst="straightConnector1">
            <a:avLst/>
          </a:prstGeom>
          <a:ln w="66675">
            <a:solidFill>
              <a:srgbClr val="CCFF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64368" y="2652212"/>
            <a:ext cx="2155969" cy="0"/>
          </a:xfrm>
          <a:prstGeom prst="line">
            <a:avLst/>
          </a:prstGeom>
          <a:ln w="69850">
            <a:solidFill>
              <a:srgbClr val="0099FF"/>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663952" y="4138696"/>
            <a:ext cx="3456384" cy="0"/>
          </a:xfrm>
          <a:prstGeom prst="line">
            <a:avLst/>
          </a:prstGeom>
          <a:ln w="69850">
            <a:solidFill>
              <a:srgbClr val="0099FF"/>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88288" y="3070771"/>
            <a:ext cx="1728192" cy="707886"/>
          </a:xfrm>
          <a:prstGeom prst="rect">
            <a:avLst/>
          </a:prstGeom>
          <a:noFill/>
        </p:spPr>
        <p:txBody>
          <a:bodyPr wrap="squar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WCDL</a:t>
            </a:r>
          </a:p>
        </p:txBody>
      </p:sp>
      <p:sp>
        <p:nvSpPr>
          <p:cNvPr id="44" name="Footer Placeholder 4">
            <a:extLst>
              <a:ext uri="{FF2B5EF4-FFF2-40B4-BE49-F238E27FC236}">
                <a16:creationId xmlns:a16="http://schemas.microsoft.com/office/drawing/2014/main" id="{690A8978-DCFD-064B-91E4-781F786CD858}"/>
              </a:ext>
            </a:extLst>
          </p:cNvPr>
          <p:cNvSpPr>
            <a:spLocks noGrp="1"/>
          </p:cNvSpPr>
          <p:nvPr>
            <p:ph type="ftr" sz="quarter" idx="11"/>
          </p:nvPr>
        </p:nvSpPr>
        <p:spPr>
          <a:xfrm>
            <a:off x="3779520" y="6373548"/>
            <a:ext cx="4373880" cy="420498"/>
          </a:xfrm>
        </p:spPr>
        <p:txBody>
          <a:bodyPr/>
          <a:lstStyle/>
          <a:p>
            <a:r>
              <a:rPr lang="en-US" dirty="0"/>
              <a:t>54th IEEE/ACM International Symposium on Microarchitecture</a:t>
            </a:r>
          </a:p>
        </p:txBody>
      </p:sp>
      <p:sp>
        <p:nvSpPr>
          <p:cNvPr id="46" name="Slide Number Placeholder 5">
            <a:extLst>
              <a:ext uri="{FF2B5EF4-FFF2-40B4-BE49-F238E27FC236}">
                <a16:creationId xmlns:a16="http://schemas.microsoft.com/office/drawing/2014/main" id="{9F3CC352-D748-8740-9319-253AB7BEBEF9}"/>
              </a:ext>
            </a:extLst>
          </p:cNvPr>
          <p:cNvSpPr>
            <a:spLocks noGrp="1"/>
          </p:cNvSpPr>
          <p:nvPr>
            <p:ph type="sldNum" sz="quarter" idx="12"/>
          </p:nvPr>
        </p:nvSpPr>
        <p:spPr>
          <a:xfrm>
            <a:off x="8610600" y="6428920"/>
            <a:ext cx="2743200" cy="365125"/>
          </a:xfrm>
        </p:spPr>
        <p:txBody>
          <a:bodyPr/>
          <a:lstStyle/>
          <a:p>
            <a:fld id="{BEF5F9A7-FFD9-4159-A58F-AE73538ED447}" type="slidenum">
              <a:rPr lang="en-US" smtClean="0"/>
              <a:pPr/>
              <a:t>4</a:t>
            </a:fld>
            <a:endParaRPr lang="en-US" dirty="0"/>
          </a:p>
        </p:txBody>
      </p:sp>
    </p:spTree>
    <p:extLst>
      <p:ext uri="{BB962C8B-B14F-4D97-AF65-F5344CB8AC3E}">
        <p14:creationId xmlns:p14="http://schemas.microsoft.com/office/powerpoint/2010/main" val="2344388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par>
                          <p:cTn id="45" fill="hold">
                            <p:stCondLst>
                              <p:cond delay="0"/>
                            </p:stCondLst>
                            <p:childTnLst>
                              <p:par>
                                <p:cTn id="46" presetID="6" presetClass="entr" presetSubtype="32"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circle(out)">
                                      <p:cBhvr>
                                        <p:cTn id="48" dur="200"/>
                                        <p:tgtEl>
                                          <p:spTgt spid="5"/>
                                        </p:tgtEl>
                                      </p:cBhvr>
                                    </p:animEffect>
                                  </p:childTnLst>
                                </p:cTn>
                              </p:par>
                            </p:childTnLst>
                          </p:cTn>
                        </p:par>
                        <p:par>
                          <p:cTn id="49" fill="hold">
                            <p:stCondLst>
                              <p:cond delay="200"/>
                            </p:stCondLst>
                            <p:childTnLst>
                              <p:par>
                                <p:cTn id="50" presetID="6" presetClass="entr" presetSubtype="32"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out)">
                                      <p:cBhvr>
                                        <p:cTn id="52" dur="200"/>
                                        <p:tgtEl>
                                          <p:spTgt spid="9"/>
                                        </p:tgtEl>
                                      </p:cBhvr>
                                    </p:animEffect>
                                  </p:childTnLst>
                                </p:cTn>
                              </p:par>
                            </p:childTnLst>
                          </p:cTn>
                        </p:par>
                        <p:par>
                          <p:cTn id="53" fill="hold">
                            <p:stCondLst>
                              <p:cond delay="400"/>
                            </p:stCondLst>
                            <p:childTnLst>
                              <p:par>
                                <p:cTn id="54" presetID="6" presetClass="entr" presetSubtype="32"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circle(out)">
                                      <p:cBhvr>
                                        <p:cTn id="56" dur="200"/>
                                        <p:tgtEl>
                                          <p:spTgt spid="10"/>
                                        </p:tgtEl>
                                      </p:cBhvr>
                                    </p:animEffect>
                                  </p:childTnLst>
                                </p:cTn>
                              </p:par>
                            </p:childTnLst>
                          </p:cTn>
                        </p:par>
                        <p:par>
                          <p:cTn id="57" fill="hold">
                            <p:stCondLst>
                              <p:cond delay="600"/>
                            </p:stCondLst>
                            <p:childTnLst>
                              <p:par>
                                <p:cTn id="58" presetID="6" presetClass="entr" presetSubtype="32"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circle(out)">
                                      <p:cBhvr>
                                        <p:cTn id="60" dur="200"/>
                                        <p:tgtEl>
                                          <p:spTgt spid="11"/>
                                        </p:tgtEl>
                                      </p:cBhvr>
                                    </p:animEffect>
                                  </p:childTnLst>
                                </p:cTn>
                              </p:par>
                            </p:childTnLst>
                          </p:cTn>
                        </p:par>
                        <p:par>
                          <p:cTn id="61" fill="hold">
                            <p:stCondLst>
                              <p:cond delay="800"/>
                            </p:stCondLst>
                            <p:childTnLst>
                              <p:par>
                                <p:cTn id="62" presetID="6" presetClass="entr" presetSubtype="32"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ircle(out)">
                                      <p:cBhvr>
                                        <p:cTn id="64" dur="200"/>
                                        <p:tgtEl>
                                          <p:spTgt spid="13"/>
                                        </p:tgtEl>
                                      </p:cBhvr>
                                    </p:animEffect>
                                  </p:childTnLst>
                                </p:cTn>
                              </p:par>
                            </p:childTnLst>
                          </p:cTn>
                        </p:par>
                        <p:par>
                          <p:cTn id="65" fill="hold">
                            <p:stCondLst>
                              <p:cond delay="1000"/>
                            </p:stCondLst>
                            <p:childTnLst>
                              <p:par>
                                <p:cTn id="66" presetID="6" presetClass="entr" presetSubtype="32"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out)">
                                      <p:cBhvr>
                                        <p:cTn id="68" dur="2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left)">
                                      <p:cBhvr>
                                        <p:cTn id="85" dur="500"/>
                                        <p:tgtEl>
                                          <p:spTgt spid="36"/>
                                        </p:tgtEl>
                                      </p:cBhvr>
                                    </p:animEffect>
                                  </p:childTnLst>
                                </p:cTn>
                              </p:par>
                              <p:par>
                                <p:cTn id="86" presetID="22" presetClass="entr" presetSubtype="8" fill="hold"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8" grpId="0" animBg="1"/>
      <p:bldP spid="5" grpId="0" animBg="1"/>
      <p:bldP spid="9" grpId="0" animBg="1"/>
      <p:bldP spid="10" grpId="0" animBg="1"/>
      <p:bldP spid="11" grpId="0" animBg="1"/>
      <p:bldP spid="13" grpId="0" animBg="1"/>
      <p:bldP spid="15" grpId="0" animBg="1"/>
      <p:bldP spid="16" grpId="0" animBg="1"/>
      <p:bldP spid="16" grpId="1" animBg="1"/>
      <p:bldP spid="6" grpId="0" animBg="1"/>
      <p:bldP spid="17" grpId="0" animBg="1"/>
      <p:bldP spid="18" grpId="0" animBg="1"/>
      <p:bldP spid="19" grpId="0" animBg="1"/>
      <p:bldP spid="24" grpId="0" animBg="1"/>
      <p:bldP spid="12"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D69F885-43C5-B543-A52C-33C43992D2A6}"/>
              </a:ext>
            </a:extLst>
          </p:cNvPr>
          <p:cNvSpPr>
            <a:spLocks noGrp="1"/>
          </p:cNvSpPr>
          <p:nvPr>
            <p:ph type="ftr" sz="quarter" idx="11"/>
          </p:nvPr>
        </p:nvSpPr>
        <p:spPr>
          <a:xfrm>
            <a:off x="3779520" y="6373548"/>
            <a:ext cx="4373880" cy="420498"/>
          </a:xfrm>
        </p:spPr>
        <p:txBody>
          <a:bodyPr/>
          <a:lstStyle/>
          <a:p>
            <a:r>
              <a:rPr lang="en-US"/>
              <a:t>54th IEEE/ACM International Symposium on Microarchitecture</a:t>
            </a:r>
          </a:p>
        </p:txBody>
      </p:sp>
      <p:sp>
        <p:nvSpPr>
          <p:cNvPr id="61" name="Slide Number Placeholder 5">
            <a:extLst>
              <a:ext uri="{FF2B5EF4-FFF2-40B4-BE49-F238E27FC236}">
                <a16:creationId xmlns:a16="http://schemas.microsoft.com/office/drawing/2014/main" id="{280014CE-C18D-8349-945A-E610C7983EC4}"/>
              </a:ext>
            </a:extLst>
          </p:cNvPr>
          <p:cNvSpPr>
            <a:spLocks noGrp="1"/>
          </p:cNvSpPr>
          <p:nvPr>
            <p:ph type="sldNum" sz="quarter" idx="12"/>
          </p:nvPr>
        </p:nvSpPr>
        <p:spPr>
          <a:xfrm>
            <a:off x="8610600" y="6428920"/>
            <a:ext cx="2743200" cy="365125"/>
          </a:xfrm>
        </p:spPr>
        <p:txBody>
          <a:bodyPr/>
          <a:lstStyle/>
          <a:p>
            <a:fld id="{BEF5F9A7-FFD9-4159-A58F-AE73538ED447}" type="slidenum">
              <a:rPr lang="en-US" smtClean="0"/>
              <a:pPr/>
              <a:t>5</a:t>
            </a:fld>
            <a:endParaRPr lang="en-US" dirty="0"/>
          </a:p>
        </p:txBody>
      </p:sp>
      <p:sp>
        <p:nvSpPr>
          <p:cNvPr id="30" name="标题 1">
            <a:extLst>
              <a:ext uri="{FF2B5EF4-FFF2-40B4-BE49-F238E27FC236}">
                <a16:creationId xmlns:a16="http://schemas.microsoft.com/office/drawing/2014/main" id="{274EAFA7-DCAC-644D-AE59-16B217AED16C}"/>
              </a:ext>
            </a:extLst>
          </p:cNvPr>
          <p:cNvSpPr txBox="1">
            <a:spLocks/>
          </p:cNvSpPr>
          <p:nvPr/>
        </p:nvSpPr>
        <p:spPr>
          <a:xfrm>
            <a:off x="0" y="0"/>
            <a:ext cx="9878976" cy="843477"/>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Program Data Verification within WCDL</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cxnSp>
        <p:nvCxnSpPr>
          <p:cNvPr id="32" name="Straight Arrow Connector 31">
            <a:extLst>
              <a:ext uri="{FF2B5EF4-FFF2-40B4-BE49-F238E27FC236}">
                <a16:creationId xmlns:a16="http://schemas.microsoft.com/office/drawing/2014/main" id="{95DA90D8-BED6-0147-BD9E-FC3618C5A77F}"/>
              </a:ext>
            </a:extLst>
          </p:cNvPr>
          <p:cNvCxnSpPr>
            <a:cxnSpLocks/>
          </p:cNvCxnSpPr>
          <p:nvPr/>
        </p:nvCxnSpPr>
        <p:spPr>
          <a:xfrm flipV="1">
            <a:off x="1237971" y="4341668"/>
            <a:ext cx="9610028" cy="49583"/>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0F3D235-0BF4-5947-B820-FD5A7572FE89}"/>
              </a:ext>
            </a:extLst>
          </p:cNvPr>
          <p:cNvSpPr txBox="1"/>
          <p:nvPr/>
        </p:nvSpPr>
        <p:spPr>
          <a:xfrm>
            <a:off x="2906902" y="4391339"/>
            <a:ext cx="764953"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T1</a:t>
            </a:r>
          </a:p>
        </p:txBody>
      </p:sp>
      <p:sp>
        <p:nvSpPr>
          <p:cNvPr id="15" name="TextBox 14">
            <a:extLst>
              <a:ext uri="{FF2B5EF4-FFF2-40B4-BE49-F238E27FC236}">
                <a16:creationId xmlns:a16="http://schemas.microsoft.com/office/drawing/2014/main" id="{E07D5322-784A-084F-B985-70968ACCFFF1}"/>
              </a:ext>
            </a:extLst>
          </p:cNvPr>
          <p:cNvSpPr txBox="1"/>
          <p:nvPr/>
        </p:nvSpPr>
        <p:spPr>
          <a:xfrm>
            <a:off x="8497418" y="4356919"/>
            <a:ext cx="764953"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T2</a:t>
            </a:r>
          </a:p>
        </p:txBody>
      </p:sp>
      <p:sp>
        <p:nvSpPr>
          <p:cNvPr id="16" name="TextBox 15">
            <a:extLst>
              <a:ext uri="{FF2B5EF4-FFF2-40B4-BE49-F238E27FC236}">
                <a16:creationId xmlns:a16="http://schemas.microsoft.com/office/drawing/2014/main" id="{2FF0F221-9863-BD4E-9600-F0C4F9F4677D}"/>
              </a:ext>
            </a:extLst>
          </p:cNvPr>
          <p:cNvSpPr txBox="1"/>
          <p:nvPr/>
        </p:nvSpPr>
        <p:spPr>
          <a:xfrm>
            <a:off x="10497479" y="3565877"/>
            <a:ext cx="1301959"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Time</a:t>
            </a:r>
          </a:p>
        </p:txBody>
      </p:sp>
      <p:sp>
        <p:nvSpPr>
          <p:cNvPr id="9" name="Rounded Rectangle 8">
            <a:extLst>
              <a:ext uri="{FF2B5EF4-FFF2-40B4-BE49-F238E27FC236}">
                <a16:creationId xmlns:a16="http://schemas.microsoft.com/office/drawing/2014/main" id="{C63B14B1-F30D-6A43-9EDC-380E0DC932FA}"/>
              </a:ext>
            </a:extLst>
          </p:cNvPr>
          <p:cNvSpPr/>
          <p:nvPr/>
        </p:nvSpPr>
        <p:spPr>
          <a:xfrm>
            <a:off x="2023975" y="1826257"/>
            <a:ext cx="2530805" cy="1024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Execution till T1 is error-free?</a:t>
            </a:r>
          </a:p>
        </p:txBody>
      </p:sp>
      <p:sp>
        <p:nvSpPr>
          <p:cNvPr id="10" name="Left Brace 9">
            <a:extLst>
              <a:ext uri="{FF2B5EF4-FFF2-40B4-BE49-F238E27FC236}">
                <a16:creationId xmlns:a16="http://schemas.microsoft.com/office/drawing/2014/main" id="{7BE2D506-F963-0D40-8EF0-1CBB61D5AB45}"/>
              </a:ext>
            </a:extLst>
          </p:cNvPr>
          <p:cNvSpPr/>
          <p:nvPr/>
        </p:nvSpPr>
        <p:spPr>
          <a:xfrm rot="16200000">
            <a:off x="5821953" y="2366983"/>
            <a:ext cx="420498" cy="4510954"/>
          </a:xfrm>
          <a:prstGeom prst="leftBrace">
            <a:avLst>
              <a:gd name="adj1" fmla="val 8333"/>
              <a:gd name="adj2" fmla="val 5060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E2BDD824-A41A-8C4B-BE74-8BE3BCB0BDA6}"/>
              </a:ext>
            </a:extLst>
          </p:cNvPr>
          <p:cNvSpPr txBox="1"/>
          <p:nvPr/>
        </p:nvSpPr>
        <p:spPr>
          <a:xfrm>
            <a:off x="5362451" y="4741774"/>
            <a:ext cx="1558440" cy="707886"/>
          </a:xfrm>
          <a:prstGeom prst="rect">
            <a:avLst/>
          </a:prstGeom>
          <a:noFill/>
        </p:spPr>
        <p:txBody>
          <a:bodyPr wrap="none" rtlCol="0">
            <a:spAutoFit/>
          </a:bodyPr>
          <a:lstStyle/>
          <a:p>
            <a:r>
              <a:rPr lang="en-US" sz="4000" dirty="0">
                <a:latin typeface="Tahoma" panose="020B0604030504040204" pitchFamily="34" charset="0"/>
                <a:ea typeface="Tahoma" panose="020B0604030504040204" pitchFamily="34" charset="0"/>
                <a:cs typeface="Tahoma" panose="020B0604030504040204" pitchFamily="34" charset="0"/>
              </a:rPr>
              <a:t>WCDL</a:t>
            </a:r>
          </a:p>
        </p:txBody>
      </p:sp>
      <p:pic>
        <p:nvPicPr>
          <p:cNvPr id="4" name="Picture 3">
            <a:extLst>
              <a:ext uri="{FF2B5EF4-FFF2-40B4-BE49-F238E27FC236}">
                <a16:creationId xmlns:a16="http://schemas.microsoft.com/office/drawing/2014/main" id="{8AFC5148-58F7-AC4B-BB87-ACE9D44A75C3}"/>
              </a:ext>
            </a:extLst>
          </p:cNvPr>
          <p:cNvPicPr>
            <a:picLocks noChangeAspect="1"/>
          </p:cNvPicPr>
          <p:nvPr/>
        </p:nvPicPr>
        <p:blipFill>
          <a:blip r:embed="rId3"/>
          <a:stretch>
            <a:fillRect/>
          </a:stretch>
        </p:blipFill>
        <p:spPr>
          <a:xfrm>
            <a:off x="2654742" y="2909079"/>
            <a:ext cx="1238383" cy="1397707"/>
          </a:xfrm>
          <a:prstGeom prst="rect">
            <a:avLst/>
          </a:prstGeom>
        </p:spPr>
      </p:pic>
      <p:pic>
        <p:nvPicPr>
          <p:cNvPr id="12" name="Picture 11">
            <a:extLst>
              <a:ext uri="{FF2B5EF4-FFF2-40B4-BE49-F238E27FC236}">
                <a16:creationId xmlns:a16="http://schemas.microsoft.com/office/drawing/2014/main" id="{A34A872B-E383-284B-BE41-AB3CFBF55667}"/>
              </a:ext>
            </a:extLst>
          </p:cNvPr>
          <p:cNvPicPr>
            <a:picLocks noChangeAspect="1"/>
          </p:cNvPicPr>
          <p:nvPr/>
        </p:nvPicPr>
        <p:blipFill>
          <a:blip r:embed="rId4"/>
          <a:stretch>
            <a:fillRect/>
          </a:stretch>
        </p:blipFill>
        <p:spPr>
          <a:xfrm>
            <a:off x="8153400" y="3079677"/>
            <a:ext cx="1287352" cy="1219766"/>
          </a:xfrm>
          <a:prstGeom prst="rect">
            <a:avLst/>
          </a:prstGeom>
        </p:spPr>
      </p:pic>
      <p:sp>
        <p:nvSpPr>
          <p:cNvPr id="20" name="Rounded Rectangle 19">
            <a:extLst>
              <a:ext uri="{FF2B5EF4-FFF2-40B4-BE49-F238E27FC236}">
                <a16:creationId xmlns:a16="http://schemas.microsoft.com/office/drawing/2014/main" id="{B9C37B0A-41FC-484B-B479-DDD6B79D382C}"/>
              </a:ext>
            </a:extLst>
          </p:cNvPr>
          <p:cNvSpPr/>
          <p:nvPr/>
        </p:nvSpPr>
        <p:spPr>
          <a:xfrm>
            <a:off x="7695361" y="1828865"/>
            <a:ext cx="2183615" cy="1024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Verified to be</a:t>
            </a:r>
          </a:p>
          <a:p>
            <a:pPr algn="ctr"/>
            <a:r>
              <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rPr>
              <a:t>error-free!</a:t>
            </a:r>
          </a:p>
        </p:txBody>
      </p:sp>
    </p:spTree>
    <p:extLst>
      <p:ext uri="{BB962C8B-B14F-4D97-AF65-F5344CB8AC3E}">
        <p14:creationId xmlns:p14="http://schemas.microsoft.com/office/powerpoint/2010/main" val="27885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898086C-6AB5-E34A-8013-99B988CBAD72}"/>
              </a:ext>
            </a:extLst>
          </p:cNvPr>
          <p:cNvSpPr>
            <a:spLocks noGrp="1"/>
          </p:cNvSpPr>
          <p:nvPr>
            <p:ph type="ftr" sz="quarter" idx="11"/>
          </p:nvPr>
        </p:nvSpPr>
        <p:spPr/>
        <p:txBody>
          <a:bodyPr/>
          <a:lstStyle/>
          <a:p>
            <a:r>
              <a:rPr lang="en-US" dirty="0"/>
              <a:t>54th IEEE/ACM International Symposium on Microarchitecture</a:t>
            </a:r>
          </a:p>
        </p:txBody>
      </p:sp>
      <p:sp>
        <p:nvSpPr>
          <p:cNvPr id="6" name="Slide Number Placeholder 5">
            <a:extLst>
              <a:ext uri="{FF2B5EF4-FFF2-40B4-BE49-F238E27FC236}">
                <a16:creationId xmlns:a16="http://schemas.microsoft.com/office/drawing/2014/main" id="{AD67AA04-7ACF-FA4D-A47F-F3866C7AEEB0}"/>
              </a:ext>
            </a:extLst>
          </p:cNvPr>
          <p:cNvSpPr>
            <a:spLocks noGrp="1"/>
          </p:cNvSpPr>
          <p:nvPr>
            <p:ph type="sldNum" sz="quarter" idx="12"/>
          </p:nvPr>
        </p:nvSpPr>
        <p:spPr/>
        <p:txBody>
          <a:bodyPr/>
          <a:lstStyle/>
          <a:p>
            <a:fld id="{BEF5F9A7-FFD9-4159-A58F-AE73538ED447}" type="slidenum">
              <a:rPr lang="en-US" smtClean="0"/>
              <a:pPr/>
              <a:t>6</a:t>
            </a:fld>
            <a:endParaRPr lang="en-US" dirty="0"/>
          </a:p>
        </p:txBody>
      </p:sp>
      <p:sp>
        <p:nvSpPr>
          <p:cNvPr id="23" name="标题 1">
            <a:extLst>
              <a:ext uri="{FF2B5EF4-FFF2-40B4-BE49-F238E27FC236}">
                <a16:creationId xmlns:a16="http://schemas.microsoft.com/office/drawing/2014/main" id="{40B564CE-16A7-B04B-81E7-37A0EB36B2C0}"/>
              </a:ext>
            </a:extLst>
          </p:cNvPr>
          <p:cNvSpPr txBox="1">
            <a:spLocks/>
          </p:cNvSpPr>
          <p:nvPr/>
        </p:nvSpPr>
        <p:spPr>
          <a:xfrm>
            <a:off x="0" y="-1"/>
            <a:ext cx="9678834" cy="1431235"/>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Turnstile (MICRO’16): Core-Level Error Containment</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pic>
        <p:nvPicPr>
          <p:cNvPr id="12" name="Picture 11">
            <a:extLst>
              <a:ext uri="{FF2B5EF4-FFF2-40B4-BE49-F238E27FC236}">
                <a16:creationId xmlns:a16="http://schemas.microsoft.com/office/drawing/2014/main" id="{EF4359B7-0672-A340-80DC-278A2BCB2E49}"/>
              </a:ext>
            </a:extLst>
          </p:cNvPr>
          <p:cNvPicPr>
            <a:picLocks noChangeAspect="1"/>
          </p:cNvPicPr>
          <p:nvPr/>
        </p:nvPicPr>
        <p:blipFill>
          <a:blip r:embed="rId3"/>
          <a:stretch>
            <a:fillRect/>
          </a:stretch>
        </p:blipFill>
        <p:spPr>
          <a:xfrm>
            <a:off x="1687084" y="1226194"/>
            <a:ext cx="8811302" cy="3943140"/>
          </a:xfrm>
          <a:prstGeom prst="rect">
            <a:avLst/>
          </a:prstGeom>
        </p:spPr>
      </p:pic>
      <p:pic>
        <p:nvPicPr>
          <p:cNvPr id="13" name="Picture 12">
            <a:extLst>
              <a:ext uri="{FF2B5EF4-FFF2-40B4-BE49-F238E27FC236}">
                <a16:creationId xmlns:a16="http://schemas.microsoft.com/office/drawing/2014/main" id="{D66AC187-30DC-E54C-9620-F55133A92405}"/>
              </a:ext>
            </a:extLst>
          </p:cNvPr>
          <p:cNvPicPr>
            <a:picLocks noChangeAspect="1"/>
          </p:cNvPicPr>
          <p:nvPr/>
        </p:nvPicPr>
        <p:blipFill>
          <a:blip r:embed="rId4"/>
          <a:stretch>
            <a:fillRect/>
          </a:stretch>
        </p:blipFill>
        <p:spPr>
          <a:xfrm>
            <a:off x="1639283" y="1226193"/>
            <a:ext cx="8913433" cy="3977653"/>
          </a:xfrm>
          <a:prstGeom prst="rect">
            <a:avLst/>
          </a:prstGeom>
        </p:spPr>
      </p:pic>
      <p:sp>
        <p:nvSpPr>
          <p:cNvPr id="15" name="Arc 14">
            <a:extLst>
              <a:ext uri="{FF2B5EF4-FFF2-40B4-BE49-F238E27FC236}">
                <a16:creationId xmlns:a16="http://schemas.microsoft.com/office/drawing/2014/main" id="{82336CC0-6834-554C-B7AD-AF64FF704D5C}"/>
              </a:ext>
            </a:extLst>
          </p:cNvPr>
          <p:cNvSpPr/>
          <p:nvPr/>
        </p:nvSpPr>
        <p:spPr>
          <a:xfrm rot="2675070">
            <a:off x="-1055304" y="-97872"/>
            <a:ext cx="6739529" cy="6358780"/>
          </a:xfrm>
          <a:prstGeom prst="arc">
            <a:avLst>
              <a:gd name="adj1" fmla="val 16673969"/>
              <a:gd name="adj2" fmla="val 0"/>
            </a:avLst>
          </a:prstGeom>
          <a:ln w="793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id="{1BD014AC-D4B3-1547-9F59-658E49990EA8}"/>
              </a:ext>
            </a:extLst>
          </p:cNvPr>
          <p:cNvSpPr/>
          <p:nvPr/>
        </p:nvSpPr>
        <p:spPr>
          <a:xfrm>
            <a:off x="3462851" y="2964273"/>
            <a:ext cx="1584176" cy="864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SQ</a:t>
            </a:r>
          </a:p>
        </p:txBody>
      </p:sp>
      <p:sp>
        <p:nvSpPr>
          <p:cNvPr id="19" name="Rectangle 18">
            <a:extLst>
              <a:ext uri="{FF2B5EF4-FFF2-40B4-BE49-F238E27FC236}">
                <a16:creationId xmlns:a16="http://schemas.microsoft.com/office/drawing/2014/main" id="{399C1CF3-AFDA-C84D-AB87-CB4C4D4B1F56}"/>
              </a:ext>
            </a:extLst>
          </p:cNvPr>
          <p:cNvSpPr/>
          <p:nvPr/>
        </p:nvSpPr>
        <p:spPr>
          <a:xfrm>
            <a:off x="3462850" y="2965875"/>
            <a:ext cx="1631977" cy="8624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chemeClr val="tx1"/>
                </a:solidFill>
                <a:latin typeface="Tahoma" panose="020B0604030504040204" pitchFamily="34" charset="0"/>
                <a:ea typeface="Tahoma" panose="020B0604030504040204" pitchFamily="34" charset="0"/>
                <a:cs typeface="Tahoma" panose="020B0604030504040204" pitchFamily="34" charset="0"/>
              </a:rPr>
              <a:t>SB</a:t>
            </a:r>
          </a:p>
        </p:txBody>
      </p:sp>
      <p:sp>
        <p:nvSpPr>
          <p:cNvPr id="11" name="Rectangle 10">
            <a:extLst>
              <a:ext uri="{FF2B5EF4-FFF2-40B4-BE49-F238E27FC236}">
                <a16:creationId xmlns:a16="http://schemas.microsoft.com/office/drawing/2014/main" id="{C79BCA72-5C91-A34E-B83C-D0547FF3F55F}"/>
              </a:ext>
            </a:extLst>
          </p:cNvPr>
          <p:cNvSpPr/>
          <p:nvPr/>
        </p:nvSpPr>
        <p:spPr>
          <a:xfrm>
            <a:off x="3463285" y="2962794"/>
            <a:ext cx="1631541"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chemeClr val="accent2"/>
                </a:solidFill>
                <a:latin typeface="Tahoma" panose="020B0604030504040204" pitchFamily="34" charset="0"/>
                <a:ea typeface="Tahoma" panose="020B0604030504040204" pitchFamily="34" charset="0"/>
                <a:cs typeface="Tahoma" panose="020B0604030504040204" pitchFamily="34" charset="0"/>
              </a:rPr>
              <a:t>GSB</a:t>
            </a:r>
          </a:p>
        </p:txBody>
      </p:sp>
      <p:sp>
        <p:nvSpPr>
          <p:cNvPr id="14" name="TextBox 13">
            <a:extLst>
              <a:ext uri="{FF2B5EF4-FFF2-40B4-BE49-F238E27FC236}">
                <a16:creationId xmlns:a16="http://schemas.microsoft.com/office/drawing/2014/main" id="{1CC7426F-2A65-0149-BB09-BB22D5D0914D}"/>
              </a:ext>
            </a:extLst>
          </p:cNvPr>
          <p:cNvSpPr txBox="1"/>
          <p:nvPr/>
        </p:nvSpPr>
        <p:spPr>
          <a:xfrm>
            <a:off x="286284" y="5450143"/>
            <a:ext cx="2705997"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 GSB: Gated Store Buffer]</a:t>
            </a:r>
          </a:p>
        </p:txBody>
      </p:sp>
    </p:spTree>
    <p:extLst>
      <p:ext uri="{BB962C8B-B14F-4D97-AF65-F5344CB8AC3E}">
        <p14:creationId xmlns:p14="http://schemas.microsoft.com/office/powerpoint/2010/main" val="14515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3"/>
          <a:stretch>
            <a:fillRect/>
          </a:stretch>
        </p:blipFill>
        <p:spPr>
          <a:xfrm>
            <a:off x="5492898" y="2824580"/>
            <a:ext cx="5211615" cy="3437282"/>
          </a:xfrm>
          <a:prstGeom prst="rect">
            <a:avLst/>
          </a:prstGeom>
        </p:spPr>
      </p:pic>
      <p:sp>
        <p:nvSpPr>
          <p:cNvPr id="12" name="Rectangle 11"/>
          <p:cNvSpPr/>
          <p:nvPr/>
        </p:nvSpPr>
        <p:spPr>
          <a:xfrm>
            <a:off x="2423592" y="3555898"/>
            <a:ext cx="2160240" cy="259228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Store [A]</a:t>
            </a: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Store [B]</a:t>
            </a: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Store [C]</a:t>
            </a: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cxnSp>
        <p:nvCxnSpPr>
          <p:cNvPr id="9" name="Straight Connector 8"/>
          <p:cNvCxnSpPr/>
          <p:nvPr/>
        </p:nvCxnSpPr>
        <p:spPr>
          <a:xfrm>
            <a:off x="2098386" y="5085184"/>
            <a:ext cx="2845487" cy="0"/>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41008" y="3527430"/>
            <a:ext cx="2160240" cy="1461498"/>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Store [A]</a:t>
            </a: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Store [B]</a:t>
            </a: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18" name="Rectangle 17"/>
          <p:cNvSpPr/>
          <p:nvPr/>
        </p:nvSpPr>
        <p:spPr>
          <a:xfrm>
            <a:off x="2441008" y="5181441"/>
            <a:ext cx="2160240" cy="96674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Store [C]</a:t>
            </a:r>
          </a:p>
        </p:txBody>
      </p:sp>
      <p:sp>
        <p:nvSpPr>
          <p:cNvPr id="11" name="TextBox 10"/>
          <p:cNvSpPr txBox="1"/>
          <p:nvPr/>
        </p:nvSpPr>
        <p:spPr>
          <a:xfrm>
            <a:off x="4601249" y="3527430"/>
            <a:ext cx="727799"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Rg1</a:t>
            </a:r>
          </a:p>
        </p:txBody>
      </p:sp>
      <p:sp>
        <p:nvSpPr>
          <p:cNvPr id="19" name="TextBox 18"/>
          <p:cNvSpPr txBox="1"/>
          <p:nvPr/>
        </p:nvSpPr>
        <p:spPr>
          <a:xfrm>
            <a:off x="4545140" y="5113653"/>
            <a:ext cx="727799"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Rg2</a:t>
            </a:r>
          </a:p>
        </p:txBody>
      </p:sp>
      <p:cxnSp>
        <p:nvCxnSpPr>
          <p:cNvPr id="20" name="Straight Arrow Connector 19"/>
          <p:cNvCxnSpPr/>
          <p:nvPr/>
        </p:nvCxnSpPr>
        <p:spPr>
          <a:xfrm flipV="1">
            <a:off x="2347810" y="2499423"/>
            <a:ext cx="6858000" cy="0"/>
          </a:xfrm>
          <a:prstGeom prst="straightConnector1">
            <a:avLst/>
          </a:prstGeom>
          <a:ln>
            <a:tailEnd type="stealth" w="lg" len="lg"/>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9251611" y="2301134"/>
            <a:ext cx="983029"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Time</a:t>
            </a:r>
            <a:endParaRPr lang="en-US" sz="1600" dirty="0">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p:cNvGrpSpPr/>
          <p:nvPr/>
        </p:nvGrpSpPr>
        <p:grpSpPr>
          <a:xfrm>
            <a:off x="3529239" y="1599743"/>
            <a:ext cx="667416" cy="1383914"/>
            <a:chOff x="788240" y="2530883"/>
            <a:chExt cx="667416" cy="1383914"/>
          </a:xfrm>
        </p:grpSpPr>
        <p:cxnSp>
          <p:nvCxnSpPr>
            <p:cNvPr id="23" name="Straight Connector 22"/>
            <p:cNvCxnSpPr>
              <a:stCxn id="24" idx="0"/>
            </p:cNvCxnSpPr>
            <p:nvPr/>
          </p:nvCxnSpPr>
          <p:spPr>
            <a:xfrm flipV="1">
              <a:off x="1121948" y="2530883"/>
              <a:ext cx="805" cy="860694"/>
            </a:xfrm>
            <a:prstGeom prst="line">
              <a:avLst/>
            </a:prstGeom>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788240" y="3391577"/>
              <a:ext cx="66741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t>
              </a:r>
              <a:r>
                <a:rPr lang="en-US" sz="2800" baseline="-25000" dirty="0">
                  <a:latin typeface="Tahoma" panose="020B0604030504040204" pitchFamily="34" charset="0"/>
                  <a:ea typeface="Tahoma" panose="020B0604030504040204" pitchFamily="34" charset="0"/>
                  <a:cs typeface="Tahoma" panose="020B0604030504040204" pitchFamily="34" charset="0"/>
                </a:rPr>
                <a:t>1</a:t>
              </a:r>
            </a:p>
          </p:txBody>
        </p:sp>
      </p:grpSp>
      <p:sp>
        <p:nvSpPr>
          <p:cNvPr id="26" name="Rectangle 25"/>
          <p:cNvSpPr/>
          <p:nvPr/>
        </p:nvSpPr>
        <p:spPr>
          <a:xfrm>
            <a:off x="2711624" y="1599743"/>
            <a:ext cx="288032" cy="899680"/>
          </a:xfrm>
          <a:prstGeom prst="rect">
            <a:avLst/>
          </a:prstGeom>
          <a:solidFill>
            <a:srgbClr val="FFFF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A</a:t>
            </a:r>
          </a:p>
        </p:txBody>
      </p:sp>
      <p:sp>
        <p:nvSpPr>
          <p:cNvPr id="27" name="Rectangle 26"/>
          <p:cNvSpPr/>
          <p:nvPr/>
        </p:nvSpPr>
        <p:spPr>
          <a:xfrm>
            <a:off x="3189348" y="1605052"/>
            <a:ext cx="288032" cy="899680"/>
          </a:xfrm>
          <a:prstGeom prst="rect">
            <a:avLst/>
          </a:prstGeom>
          <a:solidFill>
            <a:srgbClr val="FFFF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B</a:t>
            </a:r>
          </a:p>
        </p:txBody>
      </p:sp>
      <p:grpSp>
        <p:nvGrpSpPr>
          <p:cNvPr id="37" name="Group 36"/>
          <p:cNvGrpSpPr/>
          <p:nvPr/>
        </p:nvGrpSpPr>
        <p:grpSpPr>
          <a:xfrm>
            <a:off x="1790253" y="2937348"/>
            <a:ext cx="667416" cy="2033371"/>
            <a:chOff x="266253" y="2937347"/>
            <a:chExt cx="667416" cy="2033371"/>
          </a:xfrm>
        </p:grpSpPr>
        <p:cxnSp>
          <p:nvCxnSpPr>
            <p:cNvPr id="28" name="Straight Arrow Connector 27"/>
            <p:cNvCxnSpPr/>
            <p:nvPr/>
          </p:nvCxnSpPr>
          <p:spPr>
            <a:xfrm>
              <a:off x="513171" y="3527430"/>
              <a:ext cx="5105" cy="1443288"/>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66253" y="2937347"/>
              <a:ext cx="66741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t>
              </a:r>
              <a:r>
                <a:rPr lang="en-US" sz="2800" baseline="-25000" dirty="0">
                  <a:latin typeface="Tahoma" panose="020B0604030504040204" pitchFamily="34" charset="0"/>
                  <a:ea typeface="Tahoma" panose="020B0604030504040204" pitchFamily="34" charset="0"/>
                  <a:cs typeface="Tahoma" panose="020B0604030504040204" pitchFamily="34" charset="0"/>
                </a:rPr>
                <a:t>1</a:t>
              </a:r>
            </a:p>
          </p:txBody>
        </p:sp>
      </p:grpSp>
      <p:sp>
        <p:nvSpPr>
          <p:cNvPr id="38" name="TextBox 37"/>
          <p:cNvSpPr txBox="1"/>
          <p:nvPr/>
        </p:nvSpPr>
        <p:spPr>
          <a:xfrm>
            <a:off x="3545578" y="1134155"/>
            <a:ext cx="667416"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Rg1</a:t>
            </a:r>
          </a:p>
        </p:txBody>
      </p:sp>
      <p:grpSp>
        <p:nvGrpSpPr>
          <p:cNvPr id="39" name="Group 38"/>
          <p:cNvGrpSpPr/>
          <p:nvPr/>
        </p:nvGrpSpPr>
        <p:grpSpPr>
          <a:xfrm>
            <a:off x="1836820" y="2931499"/>
            <a:ext cx="667416" cy="3245155"/>
            <a:chOff x="305310" y="3199254"/>
            <a:chExt cx="667416" cy="2055388"/>
          </a:xfrm>
        </p:grpSpPr>
        <p:cxnSp>
          <p:nvCxnSpPr>
            <p:cNvPr id="40" name="Straight Arrow Connector 39"/>
            <p:cNvCxnSpPr/>
            <p:nvPr/>
          </p:nvCxnSpPr>
          <p:spPr>
            <a:xfrm>
              <a:off x="513171" y="3527430"/>
              <a:ext cx="53252" cy="1727212"/>
            </a:xfrm>
            <a:prstGeom prst="straightConnector1">
              <a:avLst/>
            </a:prstGeom>
            <a:ln w="1016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5310" y="3199254"/>
              <a:ext cx="667416" cy="331393"/>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t>
              </a:r>
              <a:r>
                <a:rPr lang="en-US" sz="2800" baseline="-25000" dirty="0">
                  <a:latin typeface="Tahoma" panose="020B0604030504040204" pitchFamily="34" charset="0"/>
                  <a:ea typeface="Tahoma" panose="020B0604030504040204" pitchFamily="34" charset="0"/>
                  <a:cs typeface="Tahoma" panose="020B0604030504040204" pitchFamily="34" charset="0"/>
                </a:rPr>
                <a:t>2</a:t>
              </a:r>
            </a:p>
          </p:txBody>
        </p:sp>
      </p:grpSp>
      <p:grpSp>
        <p:nvGrpSpPr>
          <p:cNvPr id="47" name="Group 46"/>
          <p:cNvGrpSpPr/>
          <p:nvPr/>
        </p:nvGrpSpPr>
        <p:grpSpPr>
          <a:xfrm>
            <a:off x="5329047" y="1623491"/>
            <a:ext cx="667416" cy="1383914"/>
            <a:chOff x="788240" y="2530883"/>
            <a:chExt cx="667416" cy="1383914"/>
          </a:xfrm>
        </p:grpSpPr>
        <p:cxnSp>
          <p:nvCxnSpPr>
            <p:cNvPr id="48" name="Straight Connector 47"/>
            <p:cNvCxnSpPr>
              <a:stCxn id="49" idx="0"/>
            </p:cNvCxnSpPr>
            <p:nvPr/>
          </p:nvCxnSpPr>
          <p:spPr>
            <a:xfrm flipV="1">
              <a:off x="1121948" y="2530883"/>
              <a:ext cx="805" cy="860694"/>
            </a:xfrm>
            <a:prstGeom prst="line">
              <a:avLst/>
            </a:prstGeom>
          </p:spPr>
          <p:style>
            <a:lnRef idx="3">
              <a:schemeClr val="dk1"/>
            </a:lnRef>
            <a:fillRef idx="0">
              <a:schemeClr val="dk1"/>
            </a:fillRef>
            <a:effectRef idx="2">
              <a:schemeClr val="dk1"/>
            </a:effectRef>
            <a:fontRef idx="minor">
              <a:schemeClr val="tx1"/>
            </a:fontRef>
          </p:style>
        </p:cxnSp>
        <p:sp>
          <p:nvSpPr>
            <p:cNvPr id="49" name="TextBox 48"/>
            <p:cNvSpPr txBox="1"/>
            <p:nvPr/>
          </p:nvSpPr>
          <p:spPr>
            <a:xfrm>
              <a:off x="788240" y="3391577"/>
              <a:ext cx="66741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t>
              </a:r>
              <a:r>
                <a:rPr lang="en-US" sz="2800" baseline="-25000" dirty="0">
                  <a:latin typeface="Tahoma" panose="020B0604030504040204" pitchFamily="34" charset="0"/>
                  <a:ea typeface="Tahoma" panose="020B0604030504040204" pitchFamily="34" charset="0"/>
                  <a:cs typeface="Tahoma" panose="020B0604030504040204" pitchFamily="34" charset="0"/>
                </a:rPr>
                <a:t>2</a:t>
              </a:r>
            </a:p>
          </p:txBody>
        </p:sp>
      </p:grpSp>
      <p:sp>
        <p:nvSpPr>
          <p:cNvPr id="50" name="TextBox 49"/>
          <p:cNvSpPr txBox="1"/>
          <p:nvPr/>
        </p:nvSpPr>
        <p:spPr>
          <a:xfrm>
            <a:off x="5345386" y="1157903"/>
            <a:ext cx="667416" cy="400110"/>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Rg2</a:t>
            </a:r>
          </a:p>
        </p:txBody>
      </p:sp>
      <p:sp>
        <p:nvSpPr>
          <p:cNvPr id="51" name="Rectangle 50"/>
          <p:cNvSpPr/>
          <p:nvPr/>
        </p:nvSpPr>
        <p:spPr>
          <a:xfrm>
            <a:off x="5039600" y="1586542"/>
            <a:ext cx="288032" cy="899680"/>
          </a:xfrm>
          <a:prstGeom prst="rect">
            <a:avLst/>
          </a:prstGeom>
          <a:solidFill>
            <a:srgbClr val="FFFF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C</a:t>
            </a:r>
          </a:p>
        </p:txBody>
      </p:sp>
      <p:sp>
        <p:nvSpPr>
          <p:cNvPr id="54" name="Explosion 1 53"/>
          <p:cNvSpPr/>
          <p:nvPr/>
        </p:nvSpPr>
        <p:spPr>
          <a:xfrm>
            <a:off x="4995213" y="2272751"/>
            <a:ext cx="436775" cy="493671"/>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55" name="Lightning Bolt 54"/>
          <p:cNvSpPr/>
          <p:nvPr/>
        </p:nvSpPr>
        <p:spPr>
          <a:xfrm>
            <a:off x="4249319" y="1221228"/>
            <a:ext cx="860344" cy="1245905"/>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grpSp>
        <p:nvGrpSpPr>
          <p:cNvPr id="56" name="Group 55"/>
          <p:cNvGrpSpPr/>
          <p:nvPr/>
        </p:nvGrpSpPr>
        <p:grpSpPr>
          <a:xfrm>
            <a:off x="3791744" y="3009147"/>
            <a:ext cx="3137222" cy="646331"/>
            <a:chOff x="1655676" y="1856891"/>
            <a:chExt cx="1332148" cy="646331"/>
          </a:xfrm>
        </p:grpSpPr>
        <p:cxnSp>
          <p:nvCxnSpPr>
            <p:cNvPr id="57" name="Straight Arrow Connector 56"/>
            <p:cNvCxnSpPr/>
            <p:nvPr/>
          </p:nvCxnSpPr>
          <p:spPr>
            <a:xfrm>
              <a:off x="1655676" y="1943292"/>
              <a:ext cx="1332148" cy="0"/>
            </a:xfrm>
            <a:prstGeom prst="straightConnector1">
              <a:avLst/>
            </a:prstGeom>
            <a:ln w="85725">
              <a:solidFill>
                <a:schemeClr val="bg1">
                  <a:lumMod val="50000"/>
                </a:schemeClr>
              </a:solidFill>
              <a:headEnd type="stealth" w="lg" len="lg"/>
              <a:tailEnd type="stealth" w="lg" len="lg"/>
            </a:ln>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2035321" y="1856891"/>
              <a:ext cx="952503" cy="646331"/>
            </a:xfrm>
            <a:prstGeom prst="rect">
              <a:avLst/>
            </a:prstGeom>
            <a:noFill/>
          </p:spPr>
          <p:txBody>
            <a:bodyPr wrap="square" rtlCol="0">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WCDL</a:t>
              </a:r>
              <a:endParaRPr lang="en-US" sz="2800" dirty="0">
                <a:latin typeface="Tahoma" panose="020B0604030504040204" pitchFamily="34" charset="0"/>
                <a:ea typeface="Tahoma" panose="020B0604030504040204" pitchFamily="34" charset="0"/>
                <a:cs typeface="Tahoma" panose="020B0604030504040204" pitchFamily="34" charset="0"/>
              </a:endParaRPr>
            </a:p>
          </p:txBody>
        </p:sp>
      </p:grpSp>
      <p:grpSp>
        <p:nvGrpSpPr>
          <p:cNvPr id="59" name="Group 58"/>
          <p:cNvGrpSpPr/>
          <p:nvPr/>
        </p:nvGrpSpPr>
        <p:grpSpPr>
          <a:xfrm>
            <a:off x="6622912" y="1647154"/>
            <a:ext cx="667416" cy="1383914"/>
            <a:chOff x="788240" y="2530883"/>
            <a:chExt cx="667416" cy="1383914"/>
          </a:xfrm>
        </p:grpSpPr>
        <p:cxnSp>
          <p:nvCxnSpPr>
            <p:cNvPr id="60" name="Straight Connector 59"/>
            <p:cNvCxnSpPr>
              <a:stCxn id="61" idx="0"/>
            </p:cNvCxnSpPr>
            <p:nvPr/>
          </p:nvCxnSpPr>
          <p:spPr>
            <a:xfrm flipV="1">
              <a:off x="1121948" y="2530883"/>
              <a:ext cx="805" cy="860694"/>
            </a:xfrm>
            <a:prstGeom prst="line">
              <a:avLst/>
            </a:prstGeom>
          </p:spPr>
          <p:style>
            <a:lnRef idx="3">
              <a:schemeClr val="dk1"/>
            </a:lnRef>
            <a:fillRef idx="0">
              <a:schemeClr val="dk1"/>
            </a:fillRef>
            <a:effectRef idx="2">
              <a:schemeClr val="dk1"/>
            </a:effectRef>
            <a:fontRef idx="minor">
              <a:schemeClr val="tx1"/>
            </a:fontRef>
          </p:style>
        </p:cxnSp>
        <p:sp>
          <p:nvSpPr>
            <p:cNvPr id="61" name="TextBox 60"/>
            <p:cNvSpPr txBox="1"/>
            <p:nvPr/>
          </p:nvSpPr>
          <p:spPr>
            <a:xfrm>
              <a:off x="788240" y="3391577"/>
              <a:ext cx="66741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t>
              </a:r>
              <a:r>
                <a:rPr lang="en-US" sz="2800" baseline="-25000" dirty="0">
                  <a:latin typeface="Tahoma" panose="020B0604030504040204" pitchFamily="34" charset="0"/>
                  <a:ea typeface="Tahoma" panose="020B0604030504040204" pitchFamily="34" charset="0"/>
                  <a:cs typeface="Tahoma" panose="020B0604030504040204" pitchFamily="34" charset="0"/>
                </a:rPr>
                <a:t>3</a:t>
              </a:r>
            </a:p>
          </p:txBody>
        </p:sp>
      </p:grpSp>
      <p:grpSp>
        <p:nvGrpSpPr>
          <p:cNvPr id="62" name="Group 61"/>
          <p:cNvGrpSpPr/>
          <p:nvPr/>
        </p:nvGrpSpPr>
        <p:grpSpPr>
          <a:xfrm>
            <a:off x="5588165" y="507194"/>
            <a:ext cx="3137222" cy="646331"/>
            <a:chOff x="1655676" y="1307553"/>
            <a:chExt cx="1332148" cy="646331"/>
          </a:xfrm>
        </p:grpSpPr>
        <p:cxnSp>
          <p:nvCxnSpPr>
            <p:cNvPr id="63" name="Straight Arrow Connector 62"/>
            <p:cNvCxnSpPr/>
            <p:nvPr/>
          </p:nvCxnSpPr>
          <p:spPr>
            <a:xfrm>
              <a:off x="1655676" y="1943292"/>
              <a:ext cx="1332148" cy="0"/>
            </a:xfrm>
            <a:prstGeom prst="straightConnector1">
              <a:avLst/>
            </a:prstGeom>
            <a:ln w="85725">
              <a:solidFill>
                <a:schemeClr val="bg1">
                  <a:lumMod val="50000"/>
                </a:schemeClr>
              </a:solidFill>
              <a:headEnd type="stealth" w="lg" len="lg"/>
              <a:tailEnd type="stealth" w="lg" len="lg"/>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1999675" y="1307553"/>
              <a:ext cx="952503" cy="646331"/>
            </a:xfrm>
            <a:prstGeom prst="rect">
              <a:avLst/>
            </a:prstGeom>
            <a:noFill/>
          </p:spPr>
          <p:txBody>
            <a:bodyPr wrap="square" rtlCol="0">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WCDL</a:t>
              </a:r>
              <a:endParaRPr lang="en-US" sz="2800" dirty="0">
                <a:latin typeface="Tahoma" panose="020B0604030504040204" pitchFamily="34" charset="0"/>
                <a:ea typeface="Tahoma" panose="020B0604030504040204" pitchFamily="34" charset="0"/>
                <a:cs typeface="Tahoma" panose="020B0604030504040204" pitchFamily="34" charset="0"/>
              </a:endParaRPr>
            </a:p>
          </p:txBody>
        </p:sp>
      </p:grpSp>
      <p:sp>
        <p:nvSpPr>
          <p:cNvPr id="68" name="Up Arrow 67"/>
          <p:cNvSpPr/>
          <p:nvPr/>
        </p:nvSpPr>
        <p:spPr>
          <a:xfrm>
            <a:off x="7591262" y="1207403"/>
            <a:ext cx="792088" cy="1291908"/>
          </a:xfrm>
          <a:prstGeom prst="upArrow">
            <a:avLst>
              <a:gd name="adj1" fmla="val 40640"/>
              <a:gd name="adj2" fmla="val 70280"/>
            </a:avLst>
          </a:prstGeom>
          <a:solidFill>
            <a:srgbClr val="FF00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70" name="Curved Right Arrow 69"/>
          <p:cNvSpPr/>
          <p:nvPr/>
        </p:nvSpPr>
        <p:spPr>
          <a:xfrm rot="5400000">
            <a:off x="5595068" y="-1106610"/>
            <a:ext cx="478401" cy="4329035"/>
          </a:xfrm>
          <a:prstGeom prst="curved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7793112" y="2535331"/>
            <a:ext cx="546815"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t>
            </a:r>
            <a:r>
              <a:rPr lang="en-US" sz="2800" baseline="-25000" dirty="0">
                <a:latin typeface="Tahoma" panose="020B0604030504040204" pitchFamily="34" charset="0"/>
                <a:ea typeface="Tahoma" panose="020B0604030504040204" pitchFamily="34" charset="0"/>
                <a:cs typeface="Tahoma" panose="020B0604030504040204" pitchFamily="34" charset="0"/>
              </a:rPr>
              <a:t>4</a:t>
            </a:r>
          </a:p>
        </p:txBody>
      </p:sp>
      <p:sp>
        <p:nvSpPr>
          <p:cNvPr id="73" name="Rectangle 72"/>
          <p:cNvSpPr/>
          <p:nvPr/>
        </p:nvSpPr>
        <p:spPr>
          <a:xfrm>
            <a:off x="2713499" y="1610632"/>
            <a:ext cx="288032" cy="899680"/>
          </a:xfrm>
          <a:prstGeom prst="rect">
            <a:avLst/>
          </a:prstGeom>
          <a:solidFill>
            <a:srgbClr val="92D05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A</a:t>
            </a:r>
          </a:p>
        </p:txBody>
      </p:sp>
      <p:sp>
        <p:nvSpPr>
          <p:cNvPr id="74" name="Rectangle 73"/>
          <p:cNvSpPr/>
          <p:nvPr/>
        </p:nvSpPr>
        <p:spPr>
          <a:xfrm>
            <a:off x="3191480" y="1604878"/>
            <a:ext cx="288032" cy="899680"/>
          </a:xfrm>
          <a:prstGeom prst="rect">
            <a:avLst/>
          </a:prstGeom>
          <a:solidFill>
            <a:srgbClr val="92D05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B</a:t>
            </a:r>
          </a:p>
        </p:txBody>
      </p:sp>
      <p:sp>
        <p:nvSpPr>
          <p:cNvPr id="66" name="标题 1">
            <a:extLst>
              <a:ext uri="{FF2B5EF4-FFF2-40B4-BE49-F238E27FC236}">
                <a16:creationId xmlns:a16="http://schemas.microsoft.com/office/drawing/2014/main" id="{596DA1DB-A640-CD43-BEF0-3D32C1FF5486}"/>
              </a:ext>
            </a:extLst>
          </p:cNvPr>
          <p:cNvSpPr txBox="1">
            <a:spLocks/>
          </p:cNvSpPr>
          <p:nvPr/>
        </p:nvSpPr>
        <p:spPr>
          <a:xfrm>
            <a:off x="1" y="31438"/>
            <a:ext cx="9356650" cy="1173323"/>
          </a:xfrm>
          <a:prstGeom prst="rect">
            <a:avLst/>
          </a:prstGeom>
        </p:spPr>
        <p:txBody>
          <a:bodyPr vert="horz" lIns="91440" tIns="45720" rIns="91440" bIns="45720" rtlCol="0" anchor="ctr">
            <a:noAutofit/>
          </a:bodyPr>
          <a:lstStyle/>
          <a:p>
            <a:pPr>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Turnstile (MICRO’16): Verify Memory States</a:t>
            </a:r>
            <a:endParaRPr lang="en-US" altLang="zh-CN" sz="4400" dirty="0">
              <a:solidFill>
                <a:srgbClr val="92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a:extLst>
              <a:ext uri="{FF2B5EF4-FFF2-40B4-BE49-F238E27FC236}">
                <a16:creationId xmlns:a16="http://schemas.microsoft.com/office/drawing/2014/main" id="{976191D4-3CB7-EC45-AEB9-41A7FAFC5476}"/>
              </a:ext>
            </a:extLst>
          </p:cNvPr>
          <p:cNvSpPr/>
          <p:nvPr/>
        </p:nvSpPr>
        <p:spPr>
          <a:xfrm>
            <a:off x="7434195" y="4343574"/>
            <a:ext cx="1564896" cy="6637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accent2"/>
                </a:solidFill>
                <a:latin typeface="Tahoma" panose="020B0604030504040204" pitchFamily="34" charset="0"/>
                <a:ea typeface="Tahoma" panose="020B0604030504040204" pitchFamily="34" charset="0"/>
                <a:cs typeface="Tahoma" panose="020B0604030504040204" pitchFamily="34" charset="0"/>
              </a:rPr>
              <a:t>GSB</a:t>
            </a:r>
          </a:p>
        </p:txBody>
      </p:sp>
      <p:sp>
        <p:nvSpPr>
          <p:cNvPr id="67" name="Footer Placeholder 4">
            <a:extLst>
              <a:ext uri="{FF2B5EF4-FFF2-40B4-BE49-F238E27FC236}">
                <a16:creationId xmlns:a16="http://schemas.microsoft.com/office/drawing/2014/main" id="{83122748-A5A9-9944-B342-BA4D7210CEB3}"/>
              </a:ext>
            </a:extLst>
          </p:cNvPr>
          <p:cNvSpPr>
            <a:spLocks noGrp="1"/>
          </p:cNvSpPr>
          <p:nvPr>
            <p:ph type="ftr" sz="quarter" idx="11"/>
          </p:nvPr>
        </p:nvSpPr>
        <p:spPr>
          <a:xfrm>
            <a:off x="3779520" y="6373548"/>
            <a:ext cx="4373880" cy="420498"/>
          </a:xfrm>
        </p:spPr>
        <p:txBody>
          <a:bodyPr/>
          <a:lstStyle/>
          <a:p>
            <a:r>
              <a:rPr lang="en-US" dirty="0"/>
              <a:t>54th IEEE/ACM International Symposium on Microarchitecture</a:t>
            </a:r>
          </a:p>
        </p:txBody>
      </p:sp>
      <p:sp>
        <p:nvSpPr>
          <p:cNvPr id="69" name="Slide Number Placeholder 5">
            <a:extLst>
              <a:ext uri="{FF2B5EF4-FFF2-40B4-BE49-F238E27FC236}">
                <a16:creationId xmlns:a16="http://schemas.microsoft.com/office/drawing/2014/main" id="{6052EECA-E993-3347-B439-C3E12B831B86}"/>
              </a:ext>
            </a:extLst>
          </p:cNvPr>
          <p:cNvSpPr>
            <a:spLocks noGrp="1"/>
          </p:cNvSpPr>
          <p:nvPr>
            <p:ph type="sldNum" sz="quarter" idx="12"/>
          </p:nvPr>
        </p:nvSpPr>
        <p:spPr>
          <a:xfrm>
            <a:off x="8610600" y="6428920"/>
            <a:ext cx="2743200" cy="365125"/>
          </a:xfrm>
        </p:spPr>
        <p:txBody>
          <a:bodyPr/>
          <a:lstStyle/>
          <a:p>
            <a:fld id="{BEF5F9A7-FFD9-4159-A58F-AE73538ED447}" type="slidenum">
              <a:rPr lang="en-US" smtClean="0"/>
              <a:pPr/>
              <a:t>7</a:t>
            </a:fld>
            <a:endParaRPr lang="en-US" dirty="0"/>
          </a:p>
        </p:txBody>
      </p:sp>
      <p:sp>
        <p:nvSpPr>
          <p:cNvPr id="52" name="Rectangle 51"/>
          <p:cNvSpPr/>
          <p:nvPr/>
        </p:nvSpPr>
        <p:spPr>
          <a:xfrm>
            <a:off x="8148054" y="4322945"/>
            <a:ext cx="292303" cy="790708"/>
          </a:xfrm>
          <a:prstGeom prst="rect">
            <a:avLst/>
          </a:prstGeom>
          <a:solidFill>
            <a:srgbClr val="FFFF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C</a:t>
            </a:r>
          </a:p>
        </p:txBody>
      </p:sp>
      <p:sp>
        <p:nvSpPr>
          <p:cNvPr id="75" name="Rectangle 74"/>
          <p:cNvSpPr/>
          <p:nvPr/>
        </p:nvSpPr>
        <p:spPr>
          <a:xfrm>
            <a:off x="8759993" y="4326556"/>
            <a:ext cx="259869" cy="788327"/>
          </a:xfrm>
          <a:prstGeom prst="rect">
            <a:avLst/>
          </a:prstGeom>
          <a:solidFill>
            <a:srgbClr val="FFFF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A</a:t>
            </a:r>
          </a:p>
        </p:txBody>
      </p:sp>
      <p:sp>
        <p:nvSpPr>
          <p:cNvPr id="76" name="Rectangle 75"/>
          <p:cNvSpPr/>
          <p:nvPr/>
        </p:nvSpPr>
        <p:spPr>
          <a:xfrm>
            <a:off x="8454288" y="4322945"/>
            <a:ext cx="292303" cy="788327"/>
          </a:xfrm>
          <a:prstGeom prst="rect">
            <a:avLst/>
          </a:prstGeom>
          <a:solidFill>
            <a:srgbClr val="FFFF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B</a:t>
            </a:r>
          </a:p>
        </p:txBody>
      </p:sp>
      <p:sp>
        <p:nvSpPr>
          <p:cNvPr id="33" name="Rectangle 32"/>
          <p:cNvSpPr/>
          <p:nvPr/>
        </p:nvSpPr>
        <p:spPr>
          <a:xfrm>
            <a:off x="8762640" y="4322692"/>
            <a:ext cx="259869" cy="788327"/>
          </a:xfrm>
          <a:prstGeom prst="rect">
            <a:avLst/>
          </a:prstGeom>
          <a:solidFill>
            <a:srgbClr val="92D05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A</a:t>
            </a:r>
          </a:p>
        </p:txBody>
      </p:sp>
      <p:sp>
        <p:nvSpPr>
          <p:cNvPr id="35" name="Rectangle 34"/>
          <p:cNvSpPr/>
          <p:nvPr/>
        </p:nvSpPr>
        <p:spPr>
          <a:xfrm>
            <a:off x="8454288" y="4322945"/>
            <a:ext cx="292303" cy="788327"/>
          </a:xfrm>
          <a:prstGeom prst="rect">
            <a:avLst/>
          </a:prstGeom>
          <a:solidFill>
            <a:srgbClr val="92D05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B</a:t>
            </a:r>
          </a:p>
        </p:txBody>
      </p:sp>
      <p:sp>
        <p:nvSpPr>
          <p:cNvPr id="4" name="TextBox 3">
            <a:extLst>
              <a:ext uri="{FF2B5EF4-FFF2-40B4-BE49-F238E27FC236}">
                <a16:creationId xmlns:a16="http://schemas.microsoft.com/office/drawing/2014/main" id="{14615FA0-B690-0D45-8FAB-8C9F3FDEE0D1}"/>
              </a:ext>
            </a:extLst>
          </p:cNvPr>
          <p:cNvSpPr txBox="1"/>
          <p:nvPr/>
        </p:nvSpPr>
        <p:spPr>
          <a:xfrm>
            <a:off x="9486003" y="1095001"/>
            <a:ext cx="2705997" cy="338554"/>
          </a:xfrm>
          <a:prstGeom prst="rect">
            <a:avLst/>
          </a:prstGeom>
          <a:noFill/>
        </p:spPr>
        <p:txBody>
          <a:bodyPr wrap="none" rtlCol="0">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 GSB: Gated Store Buffer]</a:t>
            </a:r>
          </a:p>
        </p:txBody>
      </p:sp>
      <p:sp>
        <p:nvSpPr>
          <p:cNvPr id="71" name="Rectangle 70">
            <a:extLst>
              <a:ext uri="{FF2B5EF4-FFF2-40B4-BE49-F238E27FC236}">
                <a16:creationId xmlns:a16="http://schemas.microsoft.com/office/drawing/2014/main" id="{2B8F7D45-A6F6-F840-B650-45A154A1BC30}"/>
              </a:ext>
            </a:extLst>
          </p:cNvPr>
          <p:cNvSpPr/>
          <p:nvPr/>
        </p:nvSpPr>
        <p:spPr>
          <a:xfrm>
            <a:off x="2321616" y="1532168"/>
            <a:ext cx="1553131" cy="947762"/>
          </a:xfrm>
          <a:prstGeom prst="rect">
            <a:avLst/>
          </a:prstGeom>
          <a:solidFill>
            <a:schemeClr val="accent6">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Verified</a:t>
            </a:r>
          </a:p>
        </p:txBody>
      </p:sp>
      <p:sp>
        <p:nvSpPr>
          <p:cNvPr id="72" name="Rectangle 71"/>
          <p:cNvSpPr/>
          <p:nvPr/>
        </p:nvSpPr>
        <p:spPr>
          <a:xfrm>
            <a:off x="-34900" y="2218346"/>
            <a:ext cx="12216692" cy="2178844"/>
          </a:xfrm>
          <a:prstGeom prst="rect">
            <a:avLst/>
          </a:prstGeom>
          <a:solidFill>
            <a:srgbClr val="2F2F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itchFamily="2" charset="2"/>
              <a:buChar char="Ø"/>
            </a:pPr>
            <a:r>
              <a:rPr 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Store verification allows memory verification</a:t>
            </a:r>
          </a:p>
          <a:p>
            <a:pPr marL="571500" indent="-571500">
              <a:buFont typeface="Wingdings" pitchFamily="2" charset="2"/>
              <a:buChar char="Ø"/>
            </a:pPr>
            <a:r>
              <a:rPr 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How to verify the register state?</a:t>
            </a:r>
          </a:p>
        </p:txBody>
      </p:sp>
    </p:spTree>
    <p:extLst>
      <p:ext uri="{BB962C8B-B14F-4D97-AF65-F5344CB8AC3E}">
        <p14:creationId xmlns:p14="http://schemas.microsoft.com/office/powerpoint/2010/main" val="3718390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par>
                                <p:cTn id="27" presetID="22" presetClass="entr" presetSubtype="4"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par>
                                <p:cTn id="33" presetID="2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down)">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500"/>
                                        <p:tgtEl>
                                          <p:spTgt spid="7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down)">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7"/>
                                        </p:tgtEl>
                                        <p:attrNameLst>
                                          <p:attrName>style.visibility</p:attrName>
                                        </p:attrNameLst>
                                      </p:cBhvr>
                                      <p:to>
                                        <p:strVal val="hidden"/>
                                      </p:to>
                                    </p:set>
                                  </p:childTnLst>
                                </p:cTn>
                              </p:par>
                            </p:childTnLst>
                          </p:cTn>
                        </p:par>
                        <p:par>
                          <p:cTn id="57" fill="hold">
                            <p:stCondLst>
                              <p:cond delay="0"/>
                            </p:stCondLst>
                            <p:childTnLst>
                              <p:par>
                                <p:cTn id="58" presetID="22" presetClass="entr" presetSubtype="1"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par>
                                <p:cTn id="61" presetID="22" presetClass="entr" presetSubtype="4"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down)">
                                      <p:cBhvr>
                                        <p:cTn id="63" dur="500"/>
                                        <p:tgtEl>
                                          <p:spTgt spid="4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down)">
                                      <p:cBhvr>
                                        <p:cTn id="66" dur="500"/>
                                        <p:tgtEl>
                                          <p:spTgt spid="50"/>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down)">
                                      <p:cBhvr>
                                        <p:cTn id="69" dur="500"/>
                                        <p:tgtEl>
                                          <p:spTgt spid="5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down)">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9"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0-#ppt_w/2"/>
                                          </p:val>
                                        </p:tav>
                                        <p:tav tm="100000">
                                          <p:val>
                                            <p:strVal val="#ppt_x"/>
                                          </p:val>
                                        </p:tav>
                                      </p:tavLst>
                                    </p:anim>
                                    <p:anim calcmode="lin" valueType="num">
                                      <p:cBhvr additive="base">
                                        <p:cTn id="80" dur="500" fill="hold"/>
                                        <p:tgtEl>
                                          <p:spTgt spid="55"/>
                                        </p:tgtEl>
                                        <p:attrNameLst>
                                          <p:attrName>ppt_y</p:attrName>
                                        </p:attrNameLst>
                                      </p:cBhvr>
                                      <p:tavLst>
                                        <p:tav tm="0">
                                          <p:val>
                                            <p:strVal val="0-#ppt_h/2"/>
                                          </p:val>
                                        </p:tav>
                                        <p:tav tm="100000">
                                          <p:val>
                                            <p:strVal val="#ppt_y"/>
                                          </p:val>
                                        </p:tav>
                                      </p:tavLst>
                                    </p:anim>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5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55"/>
                                        </p:tgtEl>
                                        <p:attrNameLst>
                                          <p:attrName>style.visibility</p:attrName>
                                        </p:attrNameLst>
                                      </p:cBhvr>
                                      <p:to>
                                        <p:strVal val="hidden"/>
                                      </p:to>
                                    </p:set>
                                  </p:childTnLst>
                                </p:cTn>
                              </p:par>
                              <p:par>
                                <p:cTn id="88" presetID="22" presetClass="entr" presetSubtype="8" fill="hold"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wipe(left)">
                                      <p:cBhvr>
                                        <p:cTn id="90" dur="500"/>
                                        <p:tgtEl>
                                          <p:spTgt spid="56"/>
                                        </p:tgtEl>
                                      </p:cBhvr>
                                    </p:animEffect>
                                  </p:childTnLst>
                                </p:cTn>
                              </p:par>
                            </p:childTnLst>
                          </p:cTn>
                        </p:par>
                        <p:par>
                          <p:cTn id="91" fill="hold">
                            <p:stCondLst>
                              <p:cond delay="500"/>
                            </p:stCondLst>
                            <p:childTnLst>
                              <p:par>
                                <p:cTn id="92" presetID="22" presetClass="entr" presetSubtype="4" fill="hold" nodeType="after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wipe(down)">
                                      <p:cBhvr>
                                        <p:cTn id="94" dur="500"/>
                                        <p:tgtEl>
                                          <p:spTgt spid="59"/>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75"/>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76"/>
                                        </p:tgtEl>
                                        <p:attrNameLst>
                                          <p:attrName>style.visibility</p:attrName>
                                        </p:attrNameLst>
                                      </p:cBhvr>
                                      <p:to>
                                        <p:strVal val="hidden"/>
                                      </p:to>
                                    </p:set>
                                  </p:childTnLst>
                                </p:cTn>
                              </p:par>
                              <p:par>
                                <p:cTn id="103" presetID="22" presetClass="entr" presetSubtype="4" fill="hold" grpId="0" nodeType="with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wipe(down)">
                                      <p:cBhvr>
                                        <p:cTn id="105" dur="500"/>
                                        <p:tgtEl>
                                          <p:spTgt spid="73"/>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wipe(down)">
                                      <p:cBhvr>
                                        <p:cTn id="108" dur="500"/>
                                        <p:tgtEl>
                                          <p:spTgt spid="74"/>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wipe(down)">
                                      <p:cBhvr>
                                        <p:cTn id="111" dur="500"/>
                                        <p:tgtEl>
                                          <p:spTgt spid="33"/>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down)">
                                      <p:cBhvr>
                                        <p:cTn id="114" dur="500"/>
                                        <p:tgtEl>
                                          <p:spTgt spid="35"/>
                                        </p:tgtEl>
                                      </p:cBhvr>
                                    </p:animEffect>
                                  </p:childTnLst>
                                </p:cTn>
                              </p:par>
                              <p:par>
                                <p:cTn id="115" presetID="42" presetClass="path" presetSubtype="0" accel="50000" decel="50000" fill="hold" grpId="1" nodeType="withEffect">
                                  <p:stCondLst>
                                    <p:cond delay="0"/>
                                  </p:stCondLst>
                                  <p:childTnLst>
                                    <p:animMotion origin="layout" path="M 3.125E-6 -1.48148E-6 L 0.12057 -0.1993 " pathEditMode="relative" rAng="0" ptsTypes="AA">
                                      <p:cBhvr>
                                        <p:cTn id="116" dur="500" fill="hold"/>
                                        <p:tgtEl>
                                          <p:spTgt spid="33"/>
                                        </p:tgtEl>
                                        <p:attrNameLst>
                                          <p:attrName>ppt_x</p:attrName>
                                          <p:attrName>ppt_y</p:attrName>
                                        </p:attrNameLst>
                                      </p:cBhvr>
                                      <p:rCtr x="6029" y="-9977"/>
                                    </p:animMotion>
                                  </p:childTnLst>
                                </p:cTn>
                              </p:par>
                              <p:par>
                                <p:cTn id="117" presetID="42" presetClass="path" presetSubtype="0" accel="50000" decel="50000" fill="hold" grpId="1" nodeType="withEffect">
                                  <p:stCondLst>
                                    <p:cond delay="0"/>
                                  </p:stCondLst>
                                  <p:childTnLst>
                                    <p:animMotion origin="layout" path="M 1.25E-6 -1.48148E-6 L 0.10937 -0.1993 " pathEditMode="relative" rAng="0" ptsTypes="AA">
                                      <p:cBhvr>
                                        <p:cTn id="118" dur="500" fill="hold"/>
                                        <p:tgtEl>
                                          <p:spTgt spid="35"/>
                                        </p:tgtEl>
                                        <p:attrNameLst>
                                          <p:attrName>ppt_x</p:attrName>
                                          <p:attrName>ppt_y</p:attrName>
                                        </p:attrNameLst>
                                      </p:cBhvr>
                                      <p:rCtr x="5469" y="-9977"/>
                                    </p:animMotion>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500"/>
                                        <p:tgtEl>
                                          <p:spTgt spid="6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wipe(down)">
                                      <p:cBhvr>
                                        <p:cTn id="128" dur="500"/>
                                        <p:tgtEl>
                                          <p:spTgt spid="68"/>
                                        </p:tgtEl>
                                      </p:cBhvr>
                                    </p:animEffect>
                                  </p:childTnLst>
                                </p:cTn>
                              </p:par>
                              <p:par>
                                <p:cTn id="129" presetID="1" presetClass="entr" presetSubtype="0"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22" presetClass="exit" presetSubtype="4" fill="hold" grpId="1" nodeType="clickEffect">
                                  <p:stCondLst>
                                    <p:cond delay="0"/>
                                  </p:stCondLst>
                                  <p:childTnLst>
                                    <p:animEffect transition="out" filter="wipe(down)">
                                      <p:cBhvr>
                                        <p:cTn id="134" dur="500"/>
                                        <p:tgtEl>
                                          <p:spTgt spid="52"/>
                                        </p:tgtEl>
                                      </p:cBhvr>
                                    </p:animEffect>
                                    <p:set>
                                      <p:cBhvr>
                                        <p:cTn id="135" dur="1" fill="hold">
                                          <p:stCondLst>
                                            <p:cond delay="499"/>
                                          </p:stCondLst>
                                        </p:cTn>
                                        <p:tgtEl>
                                          <p:spTgt spid="52"/>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2" fill="hold" grpId="0" nodeType="clickEffect">
                                  <p:stCondLst>
                                    <p:cond delay="0"/>
                                  </p:stCondLst>
                                  <p:childTnLst>
                                    <p:set>
                                      <p:cBhvr>
                                        <p:cTn id="139" dur="1" fill="hold">
                                          <p:stCondLst>
                                            <p:cond delay="0"/>
                                          </p:stCondLst>
                                        </p:cTn>
                                        <p:tgtEl>
                                          <p:spTgt spid="70"/>
                                        </p:tgtEl>
                                        <p:attrNameLst>
                                          <p:attrName>style.visibility</p:attrName>
                                        </p:attrNameLst>
                                      </p:cBhvr>
                                      <p:to>
                                        <p:strVal val="visible"/>
                                      </p:to>
                                    </p:set>
                                    <p:animEffect transition="in" filter="wipe(right)">
                                      <p:cBhvr>
                                        <p:cTn id="140" dur="500"/>
                                        <p:tgtEl>
                                          <p:spTgt spid="70"/>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72"/>
                                        </p:tgtEl>
                                        <p:attrNameLst>
                                          <p:attrName>style.visibility</p:attrName>
                                        </p:attrNameLst>
                                      </p:cBhvr>
                                      <p:to>
                                        <p:strVal val="visible"/>
                                      </p:to>
                                    </p:set>
                                  </p:childTnLst>
                                </p:cTn>
                              </p:par>
                              <p:par>
                                <p:cTn id="145" presetID="3" presetClass="entr" presetSubtype="10" fill="hold" nodeType="withEffect">
                                  <p:stCondLst>
                                    <p:cond delay="0"/>
                                  </p:stCondLst>
                                  <p:childTnLst>
                                    <p:set>
                                      <p:cBhvr>
                                        <p:cTn id="146" dur="1" fill="hold">
                                          <p:stCondLst>
                                            <p:cond delay="0"/>
                                          </p:stCondLst>
                                        </p:cTn>
                                        <p:tgtEl>
                                          <p:spTgt spid="72">
                                            <p:txEl>
                                              <p:pRg st="0" end="0"/>
                                            </p:txEl>
                                          </p:spTgt>
                                        </p:tgtEl>
                                        <p:attrNameLst>
                                          <p:attrName>style.visibility</p:attrName>
                                        </p:attrNameLst>
                                      </p:cBhvr>
                                      <p:to>
                                        <p:strVal val="visible"/>
                                      </p:to>
                                    </p:set>
                                    <p:animEffect transition="in" filter="blinds(horizontal)">
                                      <p:cBhvr>
                                        <p:cTn id="147" dur="500"/>
                                        <p:tgtEl>
                                          <p:spTgt spid="72">
                                            <p:txEl>
                                              <p:pRg st="0" end="0"/>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nodeType="clickEffect">
                                  <p:stCondLst>
                                    <p:cond delay="0"/>
                                  </p:stCondLst>
                                  <p:childTnLst>
                                    <p:set>
                                      <p:cBhvr>
                                        <p:cTn id="151" dur="1" fill="hold">
                                          <p:stCondLst>
                                            <p:cond delay="0"/>
                                          </p:stCondLst>
                                        </p:cTn>
                                        <p:tgtEl>
                                          <p:spTgt spid="72">
                                            <p:txEl>
                                              <p:pRg st="1" end="1"/>
                                            </p:txEl>
                                          </p:spTgt>
                                        </p:tgtEl>
                                        <p:attrNameLst>
                                          <p:attrName>style.visibility</p:attrName>
                                        </p:attrNameLst>
                                      </p:cBhvr>
                                      <p:to>
                                        <p:strVal val="visible"/>
                                      </p:to>
                                    </p:set>
                                    <p:animEffect transition="in" filter="blinds(horizontal)">
                                      <p:cBhvr>
                                        <p:cTn id="152" dur="500"/>
                                        <p:tgtEl>
                                          <p:spTgt spid="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1" grpId="0"/>
      <p:bldP spid="19" grpId="0"/>
      <p:bldP spid="21" grpId="0"/>
      <p:bldP spid="26" grpId="0" animBg="1"/>
      <p:bldP spid="27" grpId="0" animBg="1"/>
      <p:bldP spid="38" grpId="0"/>
      <p:bldP spid="50" grpId="0"/>
      <p:bldP spid="51" grpId="0" animBg="1"/>
      <p:bldP spid="54" grpId="0" animBg="1"/>
      <p:bldP spid="55" grpId="0" animBg="1"/>
      <p:bldP spid="55" grpId="1" animBg="1"/>
      <p:bldP spid="68" grpId="0" animBg="1"/>
      <p:bldP spid="70" grpId="0" animBg="1"/>
      <p:bldP spid="65" grpId="0"/>
      <p:bldP spid="73" grpId="0" animBg="1"/>
      <p:bldP spid="74" grpId="0" animBg="1"/>
      <p:bldP spid="52" grpId="0" animBg="1"/>
      <p:bldP spid="52" grpId="1" animBg="1"/>
      <p:bldP spid="75" grpId="0" animBg="1"/>
      <p:bldP spid="75" grpId="1" animBg="1"/>
      <p:bldP spid="76" grpId="0" animBg="1"/>
      <p:bldP spid="76" grpId="1" animBg="1"/>
      <p:bldP spid="33" grpId="0" animBg="1"/>
      <p:bldP spid="33" grpId="1" animBg="1"/>
      <p:bldP spid="35" grpId="0" animBg="1"/>
      <p:bldP spid="35" grpId="1" animBg="1"/>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78129" y="3028673"/>
            <a:ext cx="2448272" cy="133040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r2 = …</a:t>
            </a:r>
          </a:p>
          <a:p>
            <a:pPr algn="ct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r3 (dead) = …</a:t>
            </a:r>
          </a:p>
        </p:txBody>
      </p:sp>
      <p:sp>
        <p:nvSpPr>
          <p:cNvPr id="13" name="Rectangle 12"/>
          <p:cNvSpPr/>
          <p:nvPr/>
        </p:nvSpPr>
        <p:spPr>
          <a:xfrm>
            <a:off x="1278129" y="4540840"/>
            <a:ext cx="2448272" cy="1692085"/>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 r1</a:t>
            </a: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 r2</a:t>
            </a: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r3 = …</a:t>
            </a:r>
          </a:p>
        </p:txBody>
      </p:sp>
      <p:sp>
        <p:nvSpPr>
          <p:cNvPr id="16" name="TextBox 15"/>
          <p:cNvSpPr txBox="1"/>
          <p:nvPr/>
        </p:nvSpPr>
        <p:spPr>
          <a:xfrm>
            <a:off x="493004" y="3926741"/>
            <a:ext cx="792088"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Rg1</a:t>
            </a:r>
          </a:p>
        </p:txBody>
      </p:sp>
      <p:sp>
        <p:nvSpPr>
          <p:cNvPr id="17" name="TextBox 16"/>
          <p:cNvSpPr txBox="1"/>
          <p:nvPr/>
        </p:nvSpPr>
        <p:spPr>
          <a:xfrm>
            <a:off x="474104" y="5807367"/>
            <a:ext cx="792088"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Rg2</a:t>
            </a:r>
          </a:p>
        </p:txBody>
      </p:sp>
      <p:sp>
        <p:nvSpPr>
          <p:cNvPr id="18" name="Rectangle 17"/>
          <p:cNvSpPr/>
          <p:nvPr/>
        </p:nvSpPr>
        <p:spPr>
          <a:xfrm>
            <a:off x="1278129" y="1551065"/>
            <a:ext cx="2448272" cy="133040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r1 = …</a:t>
            </a:r>
          </a:p>
          <a:p>
            <a:pPr algn="ct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456980" y="2449132"/>
            <a:ext cx="792088"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Rg0</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523" y="1595391"/>
            <a:ext cx="1238022" cy="123802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3013" y="3086794"/>
            <a:ext cx="1238022" cy="1238022"/>
          </a:xfrm>
          <a:prstGeom prst="rect">
            <a:avLst/>
          </a:prstGeom>
        </p:spPr>
      </p:pic>
      <p:sp>
        <p:nvSpPr>
          <p:cNvPr id="3" name="Right Arrow 2"/>
          <p:cNvSpPr/>
          <p:nvPr/>
        </p:nvSpPr>
        <p:spPr>
          <a:xfrm rot="19729643">
            <a:off x="3852714" y="5569874"/>
            <a:ext cx="1207751" cy="377744"/>
          </a:xfrm>
          <a:prstGeom prst="rightArrow">
            <a:avLst/>
          </a:prstGeom>
          <a:solidFill>
            <a:srgbClr val="92D05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5022545" y="4490486"/>
            <a:ext cx="3099618" cy="1330407"/>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r1 =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ld</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ckpt_r1</a:t>
            </a:r>
          </a:p>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r2 =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ld</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ckpt_r2</a:t>
            </a:r>
          </a:p>
        </p:txBody>
      </p:sp>
      <p:sp>
        <p:nvSpPr>
          <p:cNvPr id="27" name="Right Arrow 26"/>
          <p:cNvSpPr/>
          <p:nvPr/>
        </p:nvSpPr>
        <p:spPr>
          <a:xfrm rot="10800000">
            <a:off x="3815179" y="4411653"/>
            <a:ext cx="1207751" cy="377744"/>
          </a:xfrm>
          <a:prstGeom prst="rightArrow">
            <a:avLst/>
          </a:prstGeom>
          <a:solidFill>
            <a:srgbClr val="92D05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1295823" y="4552119"/>
            <a:ext cx="2441309" cy="1680806"/>
          </a:xfrm>
          <a:prstGeom prst="rect">
            <a:avLst/>
          </a:prstGeom>
          <a:solidFill>
            <a:srgbClr val="FF0000">
              <a:alpha val="6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Corrupted</a:t>
            </a:r>
          </a:p>
        </p:txBody>
      </p:sp>
      <p:sp>
        <p:nvSpPr>
          <p:cNvPr id="23" name="Explosion 1 22"/>
          <p:cNvSpPr/>
          <p:nvPr/>
        </p:nvSpPr>
        <p:spPr>
          <a:xfrm>
            <a:off x="3508013" y="5607770"/>
            <a:ext cx="794452" cy="661262"/>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8" name="Footer Placeholder 4">
            <a:extLst>
              <a:ext uri="{FF2B5EF4-FFF2-40B4-BE49-F238E27FC236}">
                <a16:creationId xmlns:a16="http://schemas.microsoft.com/office/drawing/2014/main" id="{7DA20268-5CD9-0D42-A835-375110F036CC}"/>
              </a:ext>
            </a:extLst>
          </p:cNvPr>
          <p:cNvSpPr>
            <a:spLocks noGrp="1"/>
          </p:cNvSpPr>
          <p:nvPr>
            <p:ph type="ftr" sz="quarter" idx="11"/>
          </p:nvPr>
        </p:nvSpPr>
        <p:spPr>
          <a:xfrm>
            <a:off x="3779520" y="6373548"/>
            <a:ext cx="4373880" cy="420498"/>
          </a:xfrm>
        </p:spPr>
        <p:txBody>
          <a:bodyPr/>
          <a:lstStyle/>
          <a:p>
            <a:r>
              <a:rPr lang="en-US" dirty="0"/>
              <a:t>54th IEEE/ACM International Symposium on Microarchitecture</a:t>
            </a:r>
          </a:p>
        </p:txBody>
      </p:sp>
      <p:sp>
        <p:nvSpPr>
          <p:cNvPr id="29" name="Slide Number Placeholder 5">
            <a:extLst>
              <a:ext uri="{FF2B5EF4-FFF2-40B4-BE49-F238E27FC236}">
                <a16:creationId xmlns:a16="http://schemas.microsoft.com/office/drawing/2014/main" id="{83104966-ECEB-C548-ADF8-B3FF83E44B62}"/>
              </a:ext>
            </a:extLst>
          </p:cNvPr>
          <p:cNvSpPr>
            <a:spLocks noGrp="1"/>
          </p:cNvSpPr>
          <p:nvPr>
            <p:ph type="sldNum" sz="quarter" idx="12"/>
          </p:nvPr>
        </p:nvSpPr>
        <p:spPr>
          <a:xfrm>
            <a:off x="8610600" y="6428920"/>
            <a:ext cx="2743200" cy="365125"/>
          </a:xfrm>
        </p:spPr>
        <p:txBody>
          <a:bodyPr/>
          <a:lstStyle/>
          <a:p>
            <a:fld id="{BEF5F9A7-FFD9-4159-A58F-AE73538ED447}" type="slidenum">
              <a:rPr lang="en-US" smtClean="0"/>
              <a:pPr/>
              <a:t>8</a:t>
            </a:fld>
            <a:endParaRPr lang="en-US" dirty="0"/>
          </a:p>
        </p:txBody>
      </p:sp>
      <p:sp>
        <p:nvSpPr>
          <p:cNvPr id="4" name="Rectangle 3">
            <a:extLst>
              <a:ext uri="{FF2B5EF4-FFF2-40B4-BE49-F238E27FC236}">
                <a16:creationId xmlns:a16="http://schemas.microsoft.com/office/drawing/2014/main" id="{79E57461-1DA9-7647-9F71-214971A5E3BD}"/>
              </a:ext>
            </a:extLst>
          </p:cNvPr>
          <p:cNvSpPr/>
          <p:nvPr/>
        </p:nvSpPr>
        <p:spPr>
          <a:xfrm>
            <a:off x="0" y="0"/>
            <a:ext cx="10257295" cy="1446550"/>
          </a:xfrm>
          <a:prstGeom prst="rect">
            <a:avLst/>
          </a:prstGeom>
        </p:spPr>
        <p:txBody>
          <a:bodyPr wrap="none">
            <a:spAutoFit/>
          </a:bodyPr>
          <a:lstStyle/>
          <a:p>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Turnstile (MICRO’16) : Verifying Register</a:t>
            </a:r>
          </a:p>
          <a:p>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States</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BBCEF61E-38EA-C746-9A20-4C542123E204}"/>
              </a:ext>
            </a:extLst>
          </p:cNvPr>
          <p:cNvSpPr txBox="1"/>
          <p:nvPr/>
        </p:nvSpPr>
        <p:spPr>
          <a:xfrm>
            <a:off x="4446481" y="3952201"/>
            <a:ext cx="1756852" cy="584775"/>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Live-out</a:t>
            </a:r>
          </a:p>
        </p:txBody>
      </p:sp>
      <p:cxnSp>
        <p:nvCxnSpPr>
          <p:cNvPr id="31" name="Straight Arrow Connector 30">
            <a:extLst>
              <a:ext uri="{FF2B5EF4-FFF2-40B4-BE49-F238E27FC236}">
                <a16:creationId xmlns:a16="http://schemas.microsoft.com/office/drawing/2014/main" id="{C93A2A7D-6ABB-C54E-A3CD-239E709D4243}"/>
              </a:ext>
            </a:extLst>
          </p:cNvPr>
          <p:cNvCxnSpPr/>
          <p:nvPr/>
        </p:nvCxnSpPr>
        <p:spPr>
          <a:xfrm flipH="1" flipV="1">
            <a:off x="3087789" y="3472020"/>
            <a:ext cx="1080120" cy="648072"/>
          </a:xfrm>
          <a:prstGeom prst="straightConnector1">
            <a:avLst/>
          </a:prstGeom>
          <a:ln w="50800">
            <a:solidFill>
              <a:srgbClr val="2F2FD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27A44A7-0E8B-FB45-B0BE-A9D26547C408}"/>
              </a:ext>
            </a:extLst>
          </p:cNvPr>
          <p:cNvCxnSpPr/>
          <p:nvPr/>
        </p:nvCxnSpPr>
        <p:spPr>
          <a:xfrm flipH="1">
            <a:off x="3054455" y="4384248"/>
            <a:ext cx="1152128" cy="1008112"/>
          </a:xfrm>
          <a:prstGeom prst="straightConnector1">
            <a:avLst/>
          </a:prstGeom>
          <a:ln w="50800">
            <a:solidFill>
              <a:srgbClr val="2F2FD7"/>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6E6DF8D-340A-F648-A972-F88760C1855A}"/>
              </a:ext>
            </a:extLst>
          </p:cNvPr>
          <p:cNvCxnSpPr/>
          <p:nvPr/>
        </p:nvCxnSpPr>
        <p:spPr>
          <a:xfrm flipH="1" flipV="1">
            <a:off x="2952569" y="1955024"/>
            <a:ext cx="1421904" cy="574297"/>
          </a:xfrm>
          <a:prstGeom prst="straightConnector1">
            <a:avLst/>
          </a:prstGeom>
          <a:ln w="508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ED886E4-1A24-0640-8917-1CB962046C39}"/>
              </a:ext>
            </a:extLst>
          </p:cNvPr>
          <p:cNvSpPr txBox="1"/>
          <p:nvPr/>
        </p:nvSpPr>
        <p:spPr>
          <a:xfrm>
            <a:off x="1828359" y="3383020"/>
            <a:ext cx="1285929" cy="523220"/>
          </a:xfrm>
          <a:prstGeom prst="rect">
            <a:avLst/>
          </a:prstGeom>
          <a:noFill/>
        </p:spPr>
        <p:txBody>
          <a:bodyPr wrap="none" rtlCol="0">
            <a:spAutoFit/>
          </a:bodyPr>
          <a:lstStyle/>
          <a:p>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ckpt</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r2</a:t>
            </a:r>
          </a:p>
        </p:txBody>
      </p:sp>
      <p:sp>
        <p:nvSpPr>
          <p:cNvPr id="36" name="TextBox 35">
            <a:extLst>
              <a:ext uri="{FF2B5EF4-FFF2-40B4-BE49-F238E27FC236}">
                <a16:creationId xmlns:a16="http://schemas.microsoft.com/office/drawing/2014/main" id="{9387112C-5EA6-F44C-B63A-A9E77D09D60F}"/>
              </a:ext>
            </a:extLst>
          </p:cNvPr>
          <p:cNvSpPr txBox="1"/>
          <p:nvPr/>
        </p:nvSpPr>
        <p:spPr>
          <a:xfrm>
            <a:off x="1828360" y="2216268"/>
            <a:ext cx="1285929" cy="523220"/>
          </a:xfrm>
          <a:prstGeom prst="rect">
            <a:avLst/>
          </a:prstGeom>
          <a:noFill/>
        </p:spPr>
        <p:txBody>
          <a:bodyPr wrap="none" rtlCol="0">
            <a:spAutoFit/>
          </a:bodyPr>
          <a:lstStyle/>
          <a:p>
            <a:r>
              <a:rPr lang="en-US" sz="2800" dirty="0" err="1">
                <a:solidFill>
                  <a:srgbClr val="FF0000"/>
                </a:solidFill>
                <a:latin typeface="Tahoma" panose="020B0604030504040204" pitchFamily="34" charset="0"/>
                <a:ea typeface="Tahoma" panose="020B0604030504040204" pitchFamily="34" charset="0"/>
                <a:cs typeface="Tahoma" panose="020B0604030504040204" pitchFamily="34" charset="0"/>
              </a:rPr>
              <a:t>ckpt</a:t>
            </a:r>
            <a:r>
              <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 r1</a:t>
            </a:r>
          </a:p>
        </p:txBody>
      </p:sp>
      <p:cxnSp>
        <p:nvCxnSpPr>
          <p:cNvPr id="34" name="Straight Arrow Connector 33">
            <a:extLst>
              <a:ext uri="{FF2B5EF4-FFF2-40B4-BE49-F238E27FC236}">
                <a16:creationId xmlns:a16="http://schemas.microsoft.com/office/drawing/2014/main" id="{AB7DC697-2E05-1342-93D4-5C916FC01813}"/>
              </a:ext>
            </a:extLst>
          </p:cNvPr>
          <p:cNvCxnSpPr/>
          <p:nvPr/>
        </p:nvCxnSpPr>
        <p:spPr>
          <a:xfrm flipH="1">
            <a:off x="3087789" y="2941308"/>
            <a:ext cx="1430700" cy="1893684"/>
          </a:xfrm>
          <a:prstGeom prst="straightConnector1">
            <a:avLst/>
          </a:prstGeom>
          <a:ln w="508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77BC55B-7A08-714C-92C0-FA52EC93B875}"/>
              </a:ext>
            </a:extLst>
          </p:cNvPr>
          <p:cNvSpPr txBox="1"/>
          <p:nvPr/>
        </p:nvSpPr>
        <p:spPr>
          <a:xfrm>
            <a:off x="4443895" y="2294978"/>
            <a:ext cx="1699946" cy="584775"/>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Live-out</a:t>
            </a:r>
          </a:p>
        </p:txBody>
      </p:sp>
      <p:sp>
        <p:nvSpPr>
          <p:cNvPr id="20" name="Rectangle 19"/>
          <p:cNvSpPr/>
          <p:nvPr/>
        </p:nvSpPr>
        <p:spPr>
          <a:xfrm>
            <a:off x="1273531" y="1558696"/>
            <a:ext cx="2448272" cy="1320744"/>
          </a:xfrm>
          <a:prstGeom prst="rect">
            <a:avLst/>
          </a:prstGeom>
          <a:solidFill>
            <a:schemeClr val="accent6">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Verified</a:t>
            </a:r>
          </a:p>
        </p:txBody>
      </p:sp>
      <p:sp>
        <p:nvSpPr>
          <p:cNvPr id="24" name="Rectangle 23"/>
          <p:cNvSpPr/>
          <p:nvPr/>
        </p:nvSpPr>
        <p:spPr>
          <a:xfrm>
            <a:off x="1266192" y="3028937"/>
            <a:ext cx="2448272" cy="1320744"/>
          </a:xfrm>
          <a:prstGeom prst="rect">
            <a:avLst/>
          </a:prstGeom>
          <a:solidFill>
            <a:schemeClr val="accent6">
              <a:alpha val="6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Verified</a:t>
            </a:r>
          </a:p>
        </p:txBody>
      </p:sp>
      <p:sp>
        <p:nvSpPr>
          <p:cNvPr id="38" name="Rounded Rectangle 37">
            <a:extLst>
              <a:ext uri="{FF2B5EF4-FFF2-40B4-BE49-F238E27FC236}">
                <a16:creationId xmlns:a16="http://schemas.microsoft.com/office/drawing/2014/main" id="{05478F91-F42B-334F-A107-0ACB0CD79A28}"/>
              </a:ext>
            </a:extLst>
          </p:cNvPr>
          <p:cNvSpPr/>
          <p:nvPr/>
        </p:nvSpPr>
        <p:spPr>
          <a:xfrm>
            <a:off x="6213263" y="1596409"/>
            <a:ext cx="5890227" cy="14465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itchFamily="2" charset="2"/>
              <a:buChar char="Ø"/>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Checkpoint is essentially a store.</a:t>
            </a:r>
          </a:p>
          <a:p>
            <a:pPr marL="457200" indent="-457200">
              <a:buFont typeface="Wingdings" pitchFamily="2" charset="2"/>
              <a:buChar char="Ø"/>
            </a:pP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Ø"/>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Turn register verification into memory verification</a:t>
            </a:r>
            <a:endParaRPr lang="en-US" sz="24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7212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par>
                                <p:cTn id="17" presetID="3"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3" presetClass="entr" presetSubtype="1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8">
                                            <p:bg/>
                                          </p:spTgt>
                                        </p:tgtEl>
                                        <p:attrNameLst>
                                          <p:attrName>style.visibility</p:attrName>
                                        </p:attrNameLst>
                                      </p:cBhvr>
                                      <p:to>
                                        <p:strVal val="visible"/>
                                      </p:to>
                                    </p:set>
                                    <p:animEffect transition="in" filter="blinds(horizontal)">
                                      <p:cBhvr>
                                        <p:cTn id="47" dur="500"/>
                                        <p:tgtEl>
                                          <p:spTgt spid="38">
                                            <p:bg/>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8">
                                            <p:txEl>
                                              <p:pRg st="0" end="0"/>
                                            </p:txEl>
                                          </p:spTgt>
                                        </p:tgtEl>
                                        <p:attrNameLst>
                                          <p:attrName>style.visibility</p:attrName>
                                        </p:attrNameLst>
                                      </p:cBhvr>
                                      <p:to>
                                        <p:strVal val="visible"/>
                                      </p:to>
                                    </p:set>
                                    <p:animEffect transition="in" filter="blinds(horizontal)">
                                      <p:cBhvr>
                                        <p:cTn id="50" dur="500"/>
                                        <p:tgtEl>
                                          <p:spTgt spid="3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8">
                                            <p:txEl>
                                              <p:pRg st="2" end="2"/>
                                            </p:txEl>
                                          </p:spTgt>
                                        </p:tgtEl>
                                        <p:attrNameLst>
                                          <p:attrName>style.visibility</p:attrName>
                                        </p:attrNameLst>
                                      </p:cBhvr>
                                      <p:to>
                                        <p:strVal val="visible"/>
                                      </p:to>
                                    </p:set>
                                    <p:animEffect transition="in" filter="blinds(horizontal)">
                                      <p:cBhvr>
                                        <p:cTn id="55" dur="500"/>
                                        <p:tgtEl>
                                          <p:spTgt spid="38">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7" grpId="0" animBg="1"/>
      <p:bldP spid="25" grpId="0" animBg="1"/>
      <p:bldP spid="23" grpId="0" animBg="1"/>
      <p:bldP spid="30" grpId="0"/>
      <p:bldP spid="30" grpId="1"/>
      <p:bldP spid="6" grpId="0"/>
      <p:bldP spid="36" grpId="0"/>
      <p:bldP spid="35" grpId="0"/>
      <p:bldP spid="35" grpId="1"/>
      <p:bldP spid="20" grpId="0" animBg="1"/>
      <p:bldP spid="24" grpId="0" animBg="1"/>
      <p:bldP spid="38"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2714168-0C4B-5A4A-856A-3A3D2E99B54D}"/>
              </a:ext>
            </a:extLst>
          </p:cNvPr>
          <p:cNvSpPr>
            <a:spLocks noGrp="1"/>
          </p:cNvSpPr>
          <p:nvPr>
            <p:ph type="ftr" sz="quarter" idx="11"/>
          </p:nvPr>
        </p:nvSpPr>
        <p:spPr/>
        <p:txBody>
          <a:bodyPr/>
          <a:lstStyle/>
          <a:p>
            <a:r>
              <a:rPr lang="en-US"/>
              <a:t>54th IEEE/ACM International Symposium on Microarchitecture</a:t>
            </a:r>
          </a:p>
        </p:txBody>
      </p:sp>
      <p:sp>
        <p:nvSpPr>
          <p:cNvPr id="6" name="Slide Number Placeholder 5">
            <a:extLst>
              <a:ext uri="{FF2B5EF4-FFF2-40B4-BE49-F238E27FC236}">
                <a16:creationId xmlns:a16="http://schemas.microsoft.com/office/drawing/2014/main" id="{35FD1700-D82C-504F-89ED-F716A18C60CD}"/>
              </a:ext>
            </a:extLst>
          </p:cNvPr>
          <p:cNvSpPr>
            <a:spLocks noGrp="1"/>
          </p:cNvSpPr>
          <p:nvPr>
            <p:ph type="sldNum" sz="quarter" idx="12"/>
          </p:nvPr>
        </p:nvSpPr>
        <p:spPr/>
        <p:txBody>
          <a:bodyPr/>
          <a:lstStyle/>
          <a:p>
            <a:fld id="{BEF5F9A7-FFD9-4159-A58F-AE73538ED447}" type="slidenum">
              <a:rPr lang="en-US" smtClean="0"/>
              <a:pPr/>
              <a:t>9</a:t>
            </a:fld>
            <a:endParaRPr lang="en-US" dirty="0"/>
          </a:p>
        </p:txBody>
      </p:sp>
      <p:sp>
        <p:nvSpPr>
          <p:cNvPr id="10" name="标题 1">
            <a:extLst>
              <a:ext uri="{FF2B5EF4-FFF2-40B4-BE49-F238E27FC236}">
                <a16:creationId xmlns:a16="http://schemas.microsoft.com/office/drawing/2014/main" id="{D521676B-D2C8-0342-8D8A-7755C6FFC33F}"/>
              </a:ext>
            </a:extLst>
          </p:cNvPr>
          <p:cNvSpPr txBox="1">
            <a:spLocks/>
          </p:cNvSpPr>
          <p:nvPr/>
        </p:nvSpPr>
        <p:spPr>
          <a:xfrm>
            <a:off x="0" y="0"/>
            <a:ext cx="8975414" cy="1335955"/>
          </a:xfrm>
          <a:prstGeom prst="rect">
            <a:avLst/>
          </a:prstGeom>
        </p:spPr>
        <p:txBody>
          <a:bodyPr vert="horz" lIns="91440" tIns="45720" rIns="91440" bIns="45720" rtlCol="0" anchor="ctr">
            <a:noAutofit/>
          </a:bodyPr>
          <a:lstStyle/>
          <a:p>
            <a:pPr lvl="0">
              <a:spcBef>
                <a:spcPct val="0"/>
              </a:spcBef>
              <a:defRPr/>
            </a:pPr>
            <a:r>
              <a:rPr lang="en-US" altLang="zh-CN" sz="4400" dirty="0">
                <a:solidFill>
                  <a:srgbClr val="3B31BD"/>
                </a:solidFill>
                <a:latin typeface="Tahoma" panose="020B0604030504040204" pitchFamily="34" charset="0"/>
                <a:ea typeface="Tahoma" panose="020B0604030504040204" pitchFamily="34" charset="0"/>
                <a:cs typeface="Tahoma" panose="020B0604030504040204" pitchFamily="34" charset="0"/>
              </a:rPr>
              <a:t>Protect In-Order Cores by Turnstile (MICRO’16)?</a:t>
            </a:r>
            <a:endParaRPr lang="zh-CN" altLang="en-US" sz="4400" dirty="0">
              <a:solidFill>
                <a:srgbClr val="3B31BD"/>
              </a:solidFill>
              <a:latin typeface="Tahoma" panose="020B0604030504040204" pitchFamily="34" charset="0"/>
              <a:ea typeface="+mj-ea"/>
              <a:cs typeface="Tahoma" panose="020B0604030504040204" pitchFamily="34" charset="0"/>
            </a:endParaRPr>
          </a:p>
        </p:txBody>
      </p:sp>
      <p:pic>
        <p:nvPicPr>
          <p:cNvPr id="16" name="Graphic 15" descr="Question mark">
            <a:extLst>
              <a:ext uri="{FF2B5EF4-FFF2-40B4-BE49-F238E27FC236}">
                <a16:creationId xmlns:a16="http://schemas.microsoft.com/office/drawing/2014/main" id="{0D7DEC8C-EA18-6443-B027-A011585A49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5575" y="4788184"/>
            <a:ext cx="914400" cy="914400"/>
          </a:xfrm>
          <a:prstGeom prst="rect">
            <a:avLst/>
          </a:prstGeom>
        </p:spPr>
      </p:pic>
      <p:sp>
        <p:nvSpPr>
          <p:cNvPr id="18" name="Rounded Rectangle 17">
            <a:extLst>
              <a:ext uri="{FF2B5EF4-FFF2-40B4-BE49-F238E27FC236}">
                <a16:creationId xmlns:a16="http://schemas.microsoft.com/office/drawing/2014/main" id="{D6EA968C-E91B-D241-A118-7AA802F171BF}"/>
              </a:ext>
            </a:extLst>
          </p:cNvPr>
          <p:cNvSpPr/>
          <p:nvPr/>
        </p:nvSpPr>
        <p:spPr>
          <a:xfrm>
            <a:off x="4811463" y="4677292"/>
            <a:ext cx="2840174" cy="128383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Turnstile Is Not Applicable</a:t>
            </a:r>
          </a:p>
        </p:txBody>
      </p:sp>
      <p:pic>
        <p:nvPicPr>
          <p:cNvPr id="19" name="Picture 18">
            <a:extLst>
              <a:ext uri="{FF2B5EF4-FFF2-40B4-BE49-F238E27FC236}">
                <a16:creationId xmlns:a16="http://schemas.microsoft.com/office/drawing/2014/main" id="{A8AF71A8-B3B0-1249-A9E1-395B092E1341}"/>
              </a:ext>
            </a:extLst>
          </p:cNvPr>
          <p:cNvPicPr>
            <a:picLocks noChangeAspect="1"/>
          </p:cNvPicPr>
          <p:nvPr/>
        </p:nvPicPr>
        <p:blipFill>
          <a:blip r:embed="rId5"/>
          <a:stretch>
            <a:fillRect/>
          </a:stretch>
        </p:blipFill>
        <p:spPr>
          <a:xfrm>
            <a:off x="5020305" y="2083845"/>
            <a:ext cx="2287188" cy="1817916"/>
          </a:xfrm>
          <a:prstGeom prst="rect">
            <a:avLst/>
          </a:prstGeom>
        </p:spPr>
      </p:pic>
      <p:pic>
        <p:nvPicPr>
          <p:cNvPr id="1026" name="Picture 2" descr="How to tell if a drone is stalking you | Science News for Students">
            <a:extLst>
              <a:ext uri="{FF2B5EF4-FFF2-40B4-BE49-F238E27FC236}">
                <a16:creationId xmlns:a16="http://schemas.microsoft.com/office/drawing/2014/main" id="{9F6B9CBF-5603-3F4B-A972-A01F3106C1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122" y="1358542"/>
            <a:ext cx="1971921" cy="10547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XTIM Bionic Bird Drone BB1 B&amp;amp;H Photo Video">
            <a:extLst>
              <a:ext uri="{FF2B5EF4-FFF2-40B4-BE49-F238E27FC236}">
                <a16:creationId xmlns:a16="http://schemas.microsoft.com/office/drawing/2014/main" id="{57B2399D-ED00-C743-BDF0-9CB2A915764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1073" b="20376"/>
          <a:stretch/>
        </p:blipFill>
        <p:spPr bwMode="auto">
          <a:xfrm>
            <a:off x="7032852" y="1252929"/>
            <a:ext cx="2101411" cy="12303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arable Devices | Promatics Technologies Private Limited">
            <a:extLst>
              <a:ext uri="{FF2B5EF4-FFF2-40B4-BE49-F238E27FC236}">
                <a16:creationId xmlns:a16="http://schemas.microsoft.com/office/drawing/2014/main" id="{99D1F792-E809-8842-8033-6FCFE7FF9F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2384" y="2992803"/>
            <a:ext cx="2345398" cy="22225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XM XMp3i Portable satellite radio at Crutchfield">
            <a:extLst>
              <a:ext uri="{FF2B5EF4-FFF2-40B4-BE49-F238E27FC236}">
                <a16:creationId xmlns:a16="http://schemas.microsoft.com/office/drawing/2014/main" id="{AA32A8BF-609E-8045-84F5-3370E911828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419" r="28710"/>
          <a:stretch/>
        </p:blipFill>
        <p:spPr bwMode="auto">
          <a:xfrm>
            <a:off x="7620160" y="2984899"/>
            <a:ext cx="1252135" cy="178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61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par>
                                <p:cTn id="11" presetID="3" presetClass="entr" presetSubtype="1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linds(horizontal)">
                                      <p:cBhvr>
                                        <p:cTn id="13" dur="500"/>
                                        <p:tgtEl>
                                          <p:spTgt spid="1030"/>
                                        </p:tgtEl>
                                      </p:cBhvr>
                                    </p:animEffect>
                                  </p:childTnLst>
                                </p:cTn>
                              </p:par>
                              <p:par>
                                <p:cTn id="14" presetID="3" presetClass="entr" presetSubtype="1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blinds(horizontal)">
                                      <p:cBhvr>
                                        <p:cTn id="16" dur="500"/>
                                        <p:tgtEl>
                                          <p:spTgt spid="1032"/>
                                        </p:tgtEl>
                                      </p:cBhvr>
                                    </p:animEffect>
                                  </p:childTnLst>
                                </p:cTn>
                              </p:par>
                              <p:par>
                                <p:cTn id="17" presetID="3" presetClass="entr" presetSubtype="1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linds(horizontal)">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dobe Garamond Pro Bold"/>
        <a:ea typeface="맑은 고딕"/>
        <a:cs typeface=""/>
      </a:majorFont>
      <a:minorFont>
        <a:latin typeface="Adobe Garamond Pro"/>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4419</Words>
  <Application>Microsoft Macintosh PowerPoint</Application>
  <PresentationFormat>Widescreen</PresentationFormat>
  <Paragraphs>582</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Adobe Garamond Pro</vt:lpstr>
      <vt:lpstr>Arial</vt:lpstr>
      <vt:lpstr>Calibri</vt:lpstr>
      <vt:lpstr>Cambria Math</vt:lpstr>
      <vt:lpstr>Consolas</vt:lpstr>
      <vt:lpstr>Tahoma</vt:lpstr>
      <vt:lpstr>Tahoma</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2021-08-23T19:06:35Z</cp:lastPrinted>
  <dcterms:created xsi:type="dcterms:W3CDTF">2019-09-11T02:04:02Z</dcterms:created>
  <dcterms:modified xsi:type="dcterms:W3CDTF">2021-10-04T04:42:38Z</dcterms:modified>
</cp:coreProperties>
</file>